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44"/>
  </p:notesMasterIdLst>
  <p:sldIdLst>
    <p:sldId id="258" r:id="rId3"/>
    <p:sldId id="256" r:id="rId4"/>
    <p:sldId id="260" r:id="rId5"/>
    <p:sldId id="282" r:id="rId6"/>
    <p:sldId id="316" r:id="rId7"/>
    <p:sldId id="281" r:id="rId8"/>
    <p:sldId id="312" r:id="rId9"/>
    <p:sldId id="261" r:id="rId10"/>
    <p:sldId id="279" r:id="rId11"/>
    <p:sldId id="306" r:id="rId12"/>
    <p:sldId id="307" r:id="rId13"/>
    <p:sldId id="308" r:id="rId14"/>
    <p:sldId id="309" r:id="rId15"/>
    <p:sldId id="302" r:id="rId16"/>
    <p:sldId id="301" r:id="rId17"/>
    <p:sldId id="284" r:id="rId18"/>
    <p:sldId id="285" r:id="rId19"/>
    <p:sldId id="286" r:id="rId20"/>
    <p:sldId id="287" r:id="rId21"/>
    <p:sldId id="288" r:id="rId22"/>
    <p:sldId id="289" r:id="rId23"/>
    <p:sldId id="290" r:id="rId24"/>
    <p:sldId id="291" r:id="rId25"/>
    <p:sldId id="292" r:id="rId26"/>
    <p:sldId id="303" r:id="rId27"/>
    <p:sldId id="310" r:id="rId28"/>
    <p:sldId id="293" r:id="rId29"/>
    <p:sldId id="311" r:id="rId30"/>
    <p:sldId id="313" r:id="rId31"/>
    <p:sldId id="280" r:id="rId32"/>
    <p:sldId id="283" r:id="rId33"/>
    <p:sldId id="276" r:id="rId34"/>
    <p:sldId id="314" r:id="rId35"/>
    <p:sldId id="294" r:id="rId36"/>
    <p:sldId id="299" r:id="rId37"/>
    <p:sldId id="300" r:id="rId38"/>
    <p:sldId id="315" r:id="rId39"/>
    <p:sldId id="304" r:id="rId40"/>
    <p:sldId id="305" r:id="rId41"/>
    <p:sldId id="277" r:id="rId42"/>
    <p:sldId id="278"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897F909-504F-4823-9067-338EB8CE20D5}">
          <p14:sldIdLst>
            <p14:sldId id="258"/>
            <p14:sldId id="256"/>
          </p14:sldIdLst>
        </p14:section>
        <p14:section name="Introduction" id="{ECBE6B28-7418-4569-ADA6-F40E0F805A9C}">
          <p14:sldIdLst>
            <p14:sldId id="260"/>
            <p14:sldId id="282"/>
            <p14:sldId id="316"/>
            <p14:sldId id="281"/>
            <p14:sldId id="312"/>
          </p14:sldIdLst>
        </p14:section>
        <p14:section name="Containers" id="{E575AD71-CE06-4408-BA8A-83D46DBC1322}">
          <p14:sldIdLst>
            <p14:sldId id="261"/>
            <p14:sldId id="279"/>
            <p14:sldId id="306"/>
            <p14:sldId id="307"/>
            <p14:sldId id="308"/>
            <p14:sldId id="309"/>
            <p14:sldId id="302"/>
            <p14:sldId id="301"/>
          </p14:sldIdLst>
        </p14:section>
        <p14:section name="Container Image" id="{18B1465A-0FB9-45C4-968F-FAF226CEBEC0}">
          <p14:sldIdLst>
            <p14:sldId id="284"/>
            <p14:sldId id="285"/>
            <p14:sldId id="286"/>
            <p14:sldId id="287"/>
            <p14:sldId id="288"/>
            <p14:sldId id="289"/>
            <p14:sldId id="290"/>
            <p14:sldId id="291"/>
            <p14:sldId id="292"/>
            <p14:sldId id="303"/>
          </p14:sldIdLst>
        </p14:section>
        <p14:section name="Microservices" id="{E4782C6F-DB91-433C-B5DE-05404ECAE8BE}">
          <p14:sldIdLst>
            <p14:sldId id="310"/>
            <p14:sldId id="293"/>
            <p14:sldId id="311"/>
          </p14:sldIdLst>
        </p14:section>
        <p14:section name="DevOps" id="{91C05DE1-49B4-41F0-A035-7E9D598A0CD4}">
          <p14:sldIdLst>
            <p14:sldId id="313"/>
            <p14:sldId id="280"/>
          </p14:sldIdLst>
        </p14:section>
        <p14:section name="Cloud" id="{B6C62BA9-4A5D-4874-820D-2BE09278B685}">
          <p14:sldIdLst>
            <p14:sldId id="283"/>
            <p14:sldId id="276"/>
            <p14:sldId id="314"/>
          </p14:sldIdLst>
        </p14:section>
        <p14:section name="Close" id="{38FB0E6F-4107-44FC-978B-E5A4320A554E}">
          <p14:sldIdLst>
            <p14:sldId id="294"/>
            <p14:sldId id="299"/>
            <p14:sldId id="300"/>
            <p14:sldId id="315"/>
            <p14:sldId id="304"/>
            <p14:sldId id="305"/>
            <p14:sldId id="277"/>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71505" autoAdjust="0"/>
  </p:normalViewPr>
  <p:slideViewPr>
    <p:cSldViewPr snapToGrid="0">
      <p:cViewPr varScale="1">
        <p:scale>
          <a:sx n="89" d="100"/>
          <a:sy n="89" d="100"/>
        </p:scale>
        <p:origin x="1320" y="84"/>
      </p:cViewPr>
      <p:guideLst/>
    </p:cSldViewPr>
  </p:slideViewPr>
  <p:notesTextViewPr>
    <p:cViewPr>
      <p:scale>
        <a:sx n="1" d="1"/>
        <a:sy n="1" d="1"/>
      </p:scale>
      <p:origin x="0" y="0"/>
    </p:cViewPr>
  </p:notesTextViewPr>
  <p:sorterViewPr>
    <p:cViewPr>
      <p:scale>
        <a:sx n="100" d="100"/>
        <a:sy n="100" d="100"/>
      </p:scale>
      <p:origin x="0" y="-308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3CBE93-C288-4CB2-839B-C18982D4E5A5}"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BABB89D5-DA25-4009-8013-91B9F800831B}">
      <dgm:prSet phldrT="[Text]"/>
      <dgm:spPr/>
      <dgm:t>
        <a:bodyPr/>
        <a:lstStyle/>
        <a:p>
          <a:r>
            <a:rPr lang="en-US" dirty="0"/>
            <a:t>Application</a:t>
          </a:r>
        </a:p>
      </dgm:t>
    </dgm:pt>
    <dgm:pt modelId="{922A9D6D-339B-49D8-AEE6-F41BDAF1A4C2}" type="parTrans" cxnId="{1E04FDD1-83B7-4B18-9ED4-7D3E102B6B8A}">
      <dgm:prSet/>
      <dgm:spPr/>
      <dgm:t>
        <a:bodyPr/>
        <a:lstStyle/>
        <a:p>
          <a:endParaRPr lang="en-US"/>
        </a:p>
      </dgm:t>
    </dgm:pt>
    <dgm:pt modelId="{17EAA3CD-38DC-46DB-B2E4-358C0D4BA7F8}" type="sibTrans" cxnId="{1E04FDD1-83B7-4B18-9ED4-7D3E102B6B8A}">
      <dgm:prSet/>
      <dgm:spPr/>
      <dgm:t>
        <a:bodyPr/>
        <a:lstStyle/>
        <a:p>
          <a:endParaRPr lang="en-US"/>
        </a:p>
      </dgm:t>
    </dgm:pt>
    <dgm:pt modelId="{B3E1BFDA-3669-42AC-B3C6-B1295E3CBB5C}">
      <dgm:prSet phldrT="[Text]"/>
      <dgm:spPr/>
      <dgm:t>
        <a:bodyPr/>
        <a:lstStyle/>
        <a:p>
          <a:r>
            <a:rPr lang="en-US" dirty="0"/>
            <a:t>Feature A</a:t>
          </a:r>
        </a:p>
      </dgm:t>
    </dgm:pt>
    <dgm:pt modelId="{C35C4018-463B-4AB7-A3EE-E05EF2809DCD}" type="parTrans" cxnId="{47D28769-9D10-4873-8B71-C349748F5BA5}">
      <dgm:prSet/>
      <dgm:spPr>
        <a:ln w="57150"/>
      </dgm:spPr>
      <dgm:t>
        <a:bodyPr/>
        <a:lstStyle/>
        <a:p>
          <a:endParaRPr lang="en-US"/>
        </a:p>
      </dgm:t>
    </dgm:pt>
    <dgm:pt modelId="{6E3AFEED-9470-4973-A8CB-EFE30F41E73E}" type="sibTrans" cxnId="{47D28769-9D10-4873-8B71-C349748F5BA5}">
      <dgm:prSet/>
      <dgm:spPr/>
      <dgm:t>
        <a:bodyPr/>
        <a:lstStyle/>
        <a:p>
          <a:endParaRPr lang="en-US"/>
        </a:p>
      </dgm:t>
    </dgm:pt>
    <dgm:pt modelId="{E1592A2E-90BB-49F8-AA99-AC6421B48CB4}">
      <dgm:prSet phldrT="[Text]"/>
      <dgm:spPr/>
      <dgm:t>
        <a:bodyPr/>
        <a:lstStyle/>
        <a:p>
          <a:r>
            <a:rPr lang="en-US" dirty="0"/>
            <a:t>Feature C </a:t>
          </a:r>
        </a:p>
      </dgm:t>
    </dgm:pt>
    <dgm:pt modelId="{4307223D-B976-46EC-94C0-8168FD1ECA3E}" type="parTrans" cxnId="{4744DD50-80FD-4BFA-9EB8-5F3C600C6BA9}">
      <dgm:prSet/>
      <dgm:spPr>
        <a:ln w="57150"/>
      </dgm:spPr>
      <dgm:t>
        <a:bodyPr/>
        <a:lstStyle/>
        <a:p>
          <a:endParaRPr lang="en-US"/>
        </a:p>
      </dgm:t>
    </dgm:pt>
    <dgm:pt modelId="{D76F019D-13D7-49CF-B843-2A6CB25BF652}" type="sibTrans" cxnId="{4744DD50-80FD-4BFA-9EB8-5F3C600C6BA9}">
      <dgm:prSet/>
      <dgm:spPr/>
      <dgm:t>
        <a:bodyPr/>
        <a:lstStyle/>
        <a:p>
          <a:endParaRPr lang="en-US"/>
        </a:p>
      </dgm:t>
    </dgm:pt>
    <dgm:pt modelId="{14A46917-805D-491B-A131-6B125F3BD19A}">
      <dgm:prSet phldrT="[Text]"/>
      <dgm:spPr/>
      <dgm:t>
        <a:bodyPr/>
        <a:lstStyle/>
        <a:p>
          <a:r>
            <a:rPr lang="en-US" dirty="0"/>
            <a:t>Feature E</a:t>
          </a:r>
        </a:p>
      </dgm:t>
    </dgm:pt>
    <dgm:pt modelId="{62CDA150-02A3-4EC5-95F9-02698861799B}" type="parTrans" cxnId="{B9BFA2F1-512F-41D5-AEB8-9435BF347F84}">
      <dgm:prSet/>
      <dgm:spPr>
        <a:ln w="57150"/>
      </dgm:spPr>
      <dgm:t>
        <a:bodyPr/>
        <a:lstStyle/>
        <a:p>
          <a:endParaRPr lang="en-US"/>
        </a:p>
      </dgm:t>
    </dgm:pt>
    <dgm:pt modelId="{D4966788-E5BB-4026-A933-93FE14009A89}" type="sibTrans" cxnId="{B9BFA2F1-512F-41D5-AEB8-9435BF347F84}">
      <dgm:prSet/>
      <dgm:spPr/>
      <dgm:t>
        <a:bodyPr/>
        <a:lstStyle/>
        <a:p>
          <a:endParaRPr lang="en-US"/>
        </a:p>
      </dgm:t>
    </dgm:pt>
    <dgm:pt modelId="{01BAD0E5-89C8-4F95-B12D-519E617C6A1D}">
      <dgm:prSet phldrT="[Text]"/>
      <dgm:spPr/>
      <dgm:t>
        <a:bodyPr/>
        <a:lstStyle/>
        <a:p>
          <a:r>
            <a:rPr lang="en-US" dirty="0"/>
            <a:t>Feature B</a:t>
          </a:r>
        </a:p>
      </dgm:t>
    </dgm:pt>
    <dgm:pt modelId="{C7F00058-1014-4175-AD15-545A4AA4F8D5}" type="parTrans" cxnId="{AEC6DFE5-0AD0-4434-BD62-2C54D500D2F2}">
      <dgm:prSet/>
      <dgm:spPr>
        <a:ln w="57150"/>
      </dgm:spPr>
      <dgm:t>
        <a:bodyPr/>
        <a:lstStyle/>
        <a:p>
          <a:endParaRPr lang="en-US"/>
        </a:p>
      </dgm:t>
    </dgm:pt>
    <dgm:pt modelId="{5BB2C1C1-0A05-4F64-94D8-01C4DF38D4B8}" type="sibTrans" cxnId="{AEC6DFE5-0AD0-4434-BD62-2C54D500D2F2}">
      <dgm:prSet/>
      <dgm:spPr/>
      <dgm:t>
        <a:bodyPr/>
        <a:lstStyle/>
        <a:p>
          <a:endParaRPr lang="en-US"/>
        </a:p>
      </dgm:t>
    </dgm:pt>
    <dgm:pt modelId="{A83CFF2E-5621-4B76-B49D-F7D737BEB929}">
      <dgm:prSet phldrT="[Text]"/>
      <dgm:spPr/>
      <dgm:t>
        <a:bodyPr/>
        <a:lstStyle/>
        <a:p>
          <a:r>
            <a:rPr lang="en-US" dirty="0"/>
            <a:t>Feature D</a:t>
          </a:r>
        </a:p>
      </dgm:t>
    </dgm:pt>
    <dgm:pt modelId="{03ACF038-FAAC-4FF0-930F-3CF899DB04BA}" type="parTrans" cxnId="{1B7B3B33-286D-4059-B60F-7AC7F489A623}">
      <dgm:prSet/>
      <dgm:spPr>
        <a:ln w="57150"/>
      </dgm:spPr>
      <dgm:t>
        <a:bodyPr/>
        <a:lstStyle/>
        <a:p>
          <a:endParaRPr lang="en-US"/>
        </a:p>
      </dgm:t>
    </dgm:pt>
    <dgm:pt modelId="{1770AE41-0282-4CA9-87D8-36D012372F17}" type="sibTrans" cxnId="{1B7B3B33-286D-4059-B60F-7AC7F489A623}">
      <dgm:prSet/>
      <dgm:spPr/>
      <dgm:t>
        <a:bodyPr/>
        <a:lstStyle/>
        <a:p>
          <a:endParaRPr lang="en-US"/>
        </a:p>
      </dgm:t>
    </dgm:pt>
    <dgm:pt modelId="{0EC28D6A-6E71-47D5-B27C-978B5889BCB9}" type="pres">
      <dgm:prSet presAssocID="{163CBE93-C288-4CB2-839B-C18982D4E5A5}" presName="hierChild1" presStyleCnt="0">
        <dgm:presLayoutVars>
          <dgm:orgChart val="1"/>
          <dgm:chPref val="1"/>
          <dgm:dir/>
          <dgm:animOne val="branch"/>
          <dgm:animLvl val="lvl"/>
          <dgm:resizeHandles/>
        </dgm:presLayoutVars>
      </dgm:prSet>
      <dgm:spPr/>
    </dgm:pt>
    <dgm:pt modelId="{FE296CA9-1A05-49B7-92EB-C262396E8110}" type="pres">
      <dgm:prSet presAssocID="{BABB89D5-DA25-4009-8013-91B9F800831B}" presName="hierRoot1" presStyleCnt="0">
        <dgm:presLayoutVars>
          <dgm:hierBranch val="init"/>
        </dgm:presLayoutVars>
      </dgm:prSet>
      <dgm:spPr/>
    </dgm:pt>
    <dgm:pt modelId="{ACDFF0D3-AD38-4718-A45F-9C97631D2E79}" type="pres">
      <dgm:prSet presAssocID="{BABB89D5-DA25-4009-8013-91B9F800831B}" presName="rootComposite1" presStyleCnt="0"/>
      <dgm:spPr/>
    </dgm:pt>
    <dgm:pt modelId="{BE850376-0BCF-4AEF-97DE-A041ADEB0CF7}" type="pres">
      <dgm:prSet presAssocID="{BABB89D5-DA25-4009-8013-91B9F800831B}" presName="rootText1" presStyleLbl="node0" presStyleIdx="0" presStyleCnt="1">
        <dgm:presLayoutVars>
          <dgm:chPref val="3"/>
        </dgm:presLayoutVars>
      </dgm:prSet>
      <dgm:spPr/>
    </dgm:pt>
    <dgm:pt modelId="{B4FA66FD-5A54-41F2-848F-93A769EBB1DF}" type="pres">
      <dgm:prSet presAssocID="{BABB89D5-DA25-4009-8013-91B9F800831B}" presName="rootConnector1" presStyleLbl="node1" presStyleIdx="0" presStyleCnt="0"/>
      <dgm:spPr/>
    </dgm:pt>
    <dgm:pt modelId="{2AC921E8-58A7-4BDF-8EFE-22C360F088BF}" type="pres">
      <dgm:prSet presAssocID="{BABB89D5-DA25-4009-8013-91B9F800831B}" presName="hierChild2" presStyleCnt="0"/>
      <dgm:spPr/>
    </dgm:pt>
    <dgm:pt modelId="{17E99444-2487-4184-B40A-8C51751F9CB8}" type="pres">
      <dgm:prSet presAssocID="{C35C4018-463B-4AB7-A3EE-E05EF2809DCD}" presName="Name37" presStyleLbl="parChTrans1D2" presStyleIdx="0" presStyleCnt="2"/>
      <dgm:spPr/>
    </dgm:pt>
    <dgm:pt modelId="{CBFEE479-1A74-49AB-AF9A-9230211C1312}" type="pres">
      <dgm:prSet presAssocID="{B3E1BFDA-3669-42AC-B3C6-B1295E3CBB5C}" presName="hierRoot2" presStyleCnt="0">
        <dgm:presLayoutVars>
          <dgm:hierBranch val="init"/>
        </dgm:presLayoutVars>
      </dgm:prSet>
      <dgm:spPr/>
    </dgm:pt>
    <dgm:pt modelId="{9915AD47-4DB0-4C46-BAF9-AD42AD104247}" type="pres">
      <dgm:prSet presAssocID="{B3E1BFDA-3669-42AC-B3C6-B1295E3CBB5C}" presName="rootComposite" presStyleCnt="0"/>
      <dgm:spPr/>
    </dgm:pt>
    <dgm:pt modelId="{8C5EE12D-5DF8-4AF6-81FA-8F4F50C18A17}" type="pres">
      <dgm:prSet presAssocID="{B3E1BFDA-3669-42AC-B3C6-B1295E3CBB5C}" presName="rootText" presStyleLbl="node2" presStyleIdx="0" presStyleCnt="2">
        <dgm:presLayoutVars>
          <dgm:chPref val="3"/>
        </dgm:presLayoutVars>
      </dgm:prSet>
      <dgm:spPr/>
    </dgm:pt>
    <dgm:pt modelId="{6F217392-32C6-481B-93EC-68403D98B68A}" type="pres">
      <dgm:prSet presAssocID="{B3E1BFDA-3669-42AC-B3C6-B1295E3CBB5C}" presName="rootConnector" presStyleLbl="node2" presStyleIdx="0" presStyleCnt="2"/>
      <dgm:spPr/>
    </dgm:pt>
    <dgm:pt modelId="{747D9DB0-F86A-4823-AB4D-F0A482794581}" type="pres">
      <dgm:prSet presAssocID="{B3E1BFDA-3669-42AC-B3C6-B1295E3CBB5C}" presName="hierChild4" presStyleCnt="0"/>
      <dgm:spPr/>
    </dgm:pt>
    <dgm:pt modelId="{03C5BF9C-2273-40A4-AD91-996F84526B69}" type="pres">
      <dgm:prSet presAssocID="{4307223D-B976-46EC-94C0-8168FD1ECA3E}" presName="Name37" presStyleLbl="parChTrans1D3" presStyleIdx="0" presStyleCnt="3"/>
      <dgm:spPr/>
    </dgm:pt>
    <dgm:pt modelId="{D1578D6E-2620-4C72-9B71-1429CD600570}" type="pres">
      <dgm:prSet presAssocID="{E1592A2E-90BB-49F8-AA99-AC6421B48CB4}" presName="hierRoot2" presStyleCnt="0">
        <dgm:presLayoutVars>
          <dgm:hierBranch val="init"/>
        </dgm:presLayoutVars>
      </dgm:prSet>
      <dgm:spPr/>
    </dgm:pt>
    <dgm:pt modelId="{44BAC01C-48C0-4AA5-B70B-B2FD9881E0D9}" type="pres">
      <dgm:prSet presAssocID="{E1592A2E-90BB-49F8-AA99-AC6421B48CB4}" presName="rootComposite" presStyleCnt="0"/>
      <dgm:spPr/>
    </dgm:pt>
    <dgm:pt modelId="{0D427D2F-CAD8-4A4A-80F1-C58540D72D21}" type="pres">
      <dgm:prSet presAssocID="{E1592A2E-90BB-49F8-AA99-AC6421B48CB4}" presName="rootText" presStyleLbl="node3" presStyleIdx="0" presStyleCnt="3">
        <dgm:presLayoutVars>
          <dgm:chPref val="3"/>
        </dgm:presLayoutVars>
      </dgm:prSet>
      <dgm:spPr/>
    </dgm:pt>
    <dgm:pt modelId="{7318CEEE-71D8-4348-9093-A287C9BA9EDF}" type="pres">
      <dgm:prSet presAssocID="{E1592A2E-90BB-49F8-AA99-AC6421B48CB4}" presName="rootConnector" presStyleLbl="node3" presStyleIdx="0" presStyleCnt="3"/>
      <dgm:spPr/>
    </dgm:pt>
    <dgm:pt modelId="{148531F6-FF6B-4A9C-9A3A-E5F7BEC62A4E}" type="pres">
      <dgm:prSet presAssocID="{E1592A2E-90BB-49F8-AA99-AC6421B48CB4}" presName="hierChild4" presStyleCnt="0"/>
      <dgm:spPr/>
    </dgm:pt>
    <dgm:pt modelId="{5E6A7D2C-AA2E-445D-B94F-767151723CE5}" type="pres">
      <dgm:prSet presAssocID="{E1592A2E-90BB-49F8-AA99-AC6421B48CB4}" presName="hierChild5" presStyleCnt="0"/>
      <dgm:spPr/>
    </dgm:pt>
    <dgm:pt modelId="{A916C718-6E74-46EC-815D-F42843731F7A}" type="pres">
      <dgm:prSet presAssocID="{62CDA150-02A3-4EC5-95F9-02698861799B}" presName="Name37" presStyleLbl="parChTrans1D3" presStyleIdx="1" presStyleCnt="3"/>
      <dgm:spPr/>
    </dgm:pt>
    <dgm:pt modelId="{341BA249-8D37-4433-9093-E4C531CCE7AE}" type="pres">
      <dgm:prSet presAssocID="{14A46917-805D-491B-A131-6B125F3BD19A}" presName="hierRoot2" presStyleCnt="0">
        <dgm:presLayoutVars>
          <dgm:hierBranch val="init"/>
        </dgm:presLayoutVars>
      </dgm:prSet>
      <dgm:spPr/>
    </dgm:pt>
    <dgm:pt modelId="{060EB0D1-9B8C-4E9E-93EB-C75454C3BB4D}" type="pres">
      <dgm:prSet presAssocID="{14A46917-805D-491B-A131-6B125F3BD19A}" presName="rootComposite" presStyleCnt="0"/>
      <dgm:spPr/>
    </dgm:pt>
    <dgm:pt modelId="{3F984F95-ECE2-4324-B81A-A0628EA5CE84}" type="pres">
      <dgm:prSet presAssocID="{14A46917-805D-491B-A131-6B125F3BD19A}" presName="rootText" presStyleLbl="node3" presStyleIdx="1" presStyleCnt="3">
        <dgm:presLayoutVars>
          <dgm:chPref val="3"/>
        </dgm:presLayoutVars>
      </dgm:prSet>
      <dgm:spPr/>
    </dgm:pt>
    <dgm:pt modelId="{38BE4F41-B3FD-4C1E-B44B-AB74DCFE6F63}" type="pres">
      <dgm:prSet presAssocID="{14A46917-805D-491B-A131-6B125F3BD19A}" presName="rootConnector" presStyleLbl="node3" presStyleIdx="1" presStyleCnt="3"/>
      <dgm:spPr/>
    </dgm:pt>
    <dgm:pt modelId="{CAA3F204-DFEB-46A5-9181-6B0063D5D050}" type="pres">
      <dgm:prSet presAssocID="{14A46917-805D-491B-A131-6B125F3BD19A}" presName="hierChild4" presStyleCnt="0"/>
      <dgm:spPr/>
    </dgm:pt>
    <dgm:pt modelId="{02BC9AED-9CDF-4E2E-A29C-5741408887DC}" type="pres">
      <dgm:prSet presAssocID="{14A46917-805D-491B-A131-6B125F3BD19A}" presName="hierChild5" presStyleCnt="0"/>
      <dgm:spPr/>
    </dgm:pt>
    <dgm:pt modelId="{01EFBBB8-6CDD-4E85-836A-1E80B53C3887}" type="pres">
      <dgm:prSet presAssocID="{B3E1BFDA-3669-42AC-B3C6-B1295E3CBB5C}" presName="hierChild5" presStyleCnt="0"/>
      <dgm:spPr/>
    </dgm:pt>
    <dgm:pt modelId="{328F4BD3-1C3D-4CBA-9113-186DA600936B}" type="pres">
      <dgm:prSet presAssocID="{C7F00058-1014-4175-AD15-545A4AA4F8D5}" presName="Name37" presStyleLbl="parChTrans1D2" presStyleIdx="1" presStyleCnt="2"/>
      <dgm:spPr/>
    </dgm:pt>
    <dgm:pt modelId="{4F9712E1-626F-4F61-B9AE-3285422CF1C3}" type="pres">
      <dgm:prSet presAssocID="{01BAD0E5-89C8-4F95-B12D-519E617C6A1D}" presName="hierRoot2" presStyleCnt="0">
        <dgm:presLayoutVars>
          <dgm:hierBranch val="init"/>
        </dgm:presLayoutVars>
      </dgm:prSet>
      <dgm:spPr/>
    </dgm:pt>
    <dgm:pt modelId="{D4EADDDF-C1C3-493C-9400-49C2F6E37FAF}" type="pres">
      <dgm:prSet presAssocID="{01BAD0E5-89C8-4F95-B12D-519E617C6A1D}" presName="rootComposite" presStyleCnt="0"/>
      <dgm:spPr/>
    </dgm:pt>
    <dgm:pt modelId="{E9E62205-E199-4EF9-B962-A43252BFE0F0}" type="pres">
      <dgm:prSet presAssocID="{01BAD0E5-89C8-4F95-B12D-519E617C6A1D}" presName="rootText" presStyleLbl="node2" presStyleIdx="1" presStyleCnt="2">
        <dgm:presLayoutVars>
          <dgm:chPref val="3"/>
        </dgm:presLayoutVars>
      </dgm:prSet>
      <dgm:spPr/>
    </dgm:pt>
    <dgm:pt modelId="{4199010D-89C8-45A4-9D9A-86012B73504D}" type="pres">
      <dgm:prSet presAssocID="{01BAD0E5-89C8-4F95-B12D-519E617C6A1D}" presName="rootConnector" presStyleLbl="node2" presStyleIdx="1" presStyleCnt="2"/>
      <dgm:spPr/>
    </dgm:pt>
    <dgm:pt modelId="{745D0A07-3138-4F5F-AC24-B22DF97F0356}" type="pres">
      <dgm:prSet presAssocID="{01BAD0E5-89C8-4F95-B12D-519E617C6A1D}" presName="hierChild4" presStyleCnt="0"/>
      <dgm:spPr/>
    </dgm:pt>
    <dgm:pt modelId="{DC2326CD-BBD0-4598-90E1-68F4519FB1CB}" type="pres">
      <dgm:prSet presAssocID="{03ACF038-FAAC-4FF0-930F-3CF899DB04BA}" presName="Name37" presStyleLbl="parChTrans1D3" presStyleIdx="2" presStyleCnt="3"/>
      <dgm:spPr/>
    </dgm:pt>
    <dgm:pt modelId="{5932F4E2-E9D8-44B1-B4F2-F7CB07CBDCCE}" type="pres">
      <dgm:prSet presAssocID="{A83CFF2E-5621-4B76-B49D-F7D737BEB929}" presName="hierRoot2" presStyleCnt="0">
        <dgm:presLayoutVars>
          <dgm:hierBranch val="init"/>
        </dgm:presLayoutVars>
      </dgm:prSet>
      <dgm:spPr/>
    </dgm:pt>
    <dgm:pt modelId="{CC610409-06BC-4323-BC04-BA492604452E}" type="pres">
      <dgm:prSet presAssocID="{A83CFF2E-5621-4B76-B49D-F7D737BEB929}" presName="rootComposite" presStyleCnt="0"/>
      <dgm:spPr/>
    </dgm:pt>
    <dgm:pt modelId="{17349C32-3C0C-4E4B-BF2D-EA84FD3FD621}" type="pres">
      <dgm:prSet presAssocID="{A83CFF2E-5621-4B76-B49D-F7D737BEB929}" presName="rootText" presStyleLbl="node3" presStyleIdx="2" presStyleCnt="3">
        <dgm:presLayoutVars>
          <dgm:chPref val="3"/>
        </dgm:presLayoutVars>
      </dgm:prSet>
      <dgm:spPr/>
    </dgm:pt>
    <dgm:pt modelId="{F83B5E39-FBE3-4BAC-A229-367E9B9E01E3}" type="pres">
      <dgm:prSet presAssocID="{A83CFF2E-5621-4B76-B49D-F7D737BEB929}" presName="rootConnector" presStyleLbl="node3" presStyleIdx="2" presStyleCnt="3"/>
      <dgm:spPr/>
    </dgm:pt>
    <dgm:pt modelId="{FE00DB01-DF11-4768-B50F-FBFB3A4F01EF}" type="pres">
      <dgm:prSet presAssocID="{A83CFF2E-5621-4B76-B49D-F7D737BEB929}" presName="hierChild4" presStyleCnt="0"/>
      <dgm:spPr/>
    </dgm:pt>
    <dgm:pt modelId="{32C9CD94-A8AD-47D5-81AD-22089A462852}" type="pres">
      <dgm:prSet presAssocID="{A83CFF2E-5621-4B76-B49D-F7D737BEB929}" presName="hierChild5" presStyleCnt="0"/>
      <dgm:spPr/>
    </dgm:pt>
    <dgm:pt modelId="{25C7544D-A670-4CF7-A063-2CB9D5EB0175}" type="pres">
      <dgm:prSet presAssocID="{01BAD0E5-89C8-4F95-B12D-519E617C6A1D}" presName="hierChild5" presStyleCnt="0"/>
      <dgm:spPr/>
    </dgm:pt>
    <dgm:pt modelId="{44430DA8-D777-42D5-B150-4A3710C9F9AD}" type="pres">
      <dgm:prSet presAssocID="{BABB89D5-DA25-4009-8013-91B9F800831B}" presName="hierChild3" presStyleCnt="0"/>
      <dgm:spPr/>
    </dgm:pt>
  </dgm:ptLst>
  <dgm:cxnLst>
    <dgm:cxn modelId="{071799C0-6DEF-445D-B887-7C07D865E130}" type="presOf" srcId="{E1592A2E-90BB-49F8-AA99-AC6421B48CB4}" destId="{7318CEEE-71D8-4348-9093-A287C9BA9EDF}" srcOrd="1" destOrd="0" presId="urn:microsoft.com/office/officeart/2005/8/layout/orgChart1"/>
    <dgm:cxn modelId="{47D28769-9D10-4873-8B71-C349748F5BA5}" srcId="{BABB89D5-DA25-4009-8013-91B9F800831B}" destId="{B3E1BFDA-3669-42AC-B3C6-B1295E3CBB5C}" srcOrd="0" destOrd="0" parTransId="{C35C4018-463B-4AB7-A3EE-E05EF2809DCD}" sibTransId="{6E3AFEED-9470-4973-A8CB-EFE30F41E73E}"/>
    <dgm:cxn modelId="{1939A870-4421-4C13-A06F-C66BEBAFA858}" type="presOf" srcId="{B3E1BFDA-3669-42AC-B3C6-B1295E3CBB5C}" destId="{8C5EE12D-5DF8-4AF6-81FA-8F4F50C18A17}" srcOrd="0" destOrd="0" presId="urn:microsoft.com/office/officeart/2005/8/layout/orgChart1"/>
    <dgm:cxn modelId="{3FAEB64F-0116-442D-84FD-45BE408FF999}" type="presOf" srcId="{C35C4018-463B-4AB7-A3EE-E05EF2809DCD}" destId="{17E99444-2487-4184-B40A-8C51751F9CB8}" srcOrd="0" destOrd="0" presId="urn:microsoft.com/office/officeart/2005/8/layout/orgChart1"/>
    <dgm:cxn modelId="{12050011-CF37-497B-8E1D-2DF18292557E}" type="presOf" srcId="{B3E1BFDA-3669-42AC-B3C6-B1295E3CBB5C}" destId="{6F217392-32C6-481B-93EC-68403D98B68A}" srcOrd="1" destOrd="0" presId="urn:microsoft.com/office/officeart/2005/8/layout/orgChart1"/>
    <dgm:cxn modelId="{485C655E-9CB9-4372-BC71-9901BE7D2B1A}" type="presOf" srcId="{C7F00058-1014-4175-AD15-545A4AA4F8D5}" destId="{328F4BD3-1C3D-4CBA-9113-186DA600936B}" srcOrd="0" destOrd="0" presId="urn:microsoft.com/office/officeart/2005/8/layout/orgChart1"/>
    <dgm:cxn modelId="{08C7CCC2-E0B0-4F5C-8123-72D39350CCD0}" type="presOf" srcId="{E1592A2E-90BB-49F8-AA99-AC6421B48CB4}" destId="{0D427D2F-CAD8-4A4A-80F1-C58540D72D21}" srcOrd="0" destOrd="0" presId="urn:microsoft.com/office/officeart/2005/8/layout/orgChart1"/>
    <dgm:cxn modelId="{5A616E13-9F53-496F-85C0-64D7FCF9BAB0}" type="presOf" srcId="{4307223D-B976-46EC-94C0-8168FD1ECA3E}" destId="{03C5BF9C-2273-40A4-AD91-996F84526B69}" srcOrd="0" destOrd="0" presId="urn:microsoft.com/office/officeart/2005/8/layout/orgChart1"/>
    <dgm:cxn modelId="{B6B7D814-228C-4A04-8D96-9CC99803722A}" type="presOf" srcId="{BABB89D5-DA25-4009-8013-91B9F800831B}" destId="{BE850376-0BCF-4AEF-97DE-A041ADEB0CF7}" srcOrd="0" destOrd="0" presId="urn:microsoft.com/office/officeart/2005/8/layout/orgChart1"/>
    <dgm:cxn modelId="{4F580E41-E46A-4282-98ED-2D6063DD8822}" type="presOf" srcId="{BABB89D5-DA25-4009-8013-91B9F800831B}" destId="{B4FA66FD-5A54-41F2-848F-93A769EBB1DF}" srcOrd="1" destOrd="0" presId="urn:microsoft.com/office/officeart/2005/8/layout/orgChart1"/>
    <dgm:cxn modelId="{157C34C6-5669-4C10-9376-8AABC452E8C3}" type="presOf" srcId="{01BAD0E5-89C8-4F95-B12D-519E617C6A1D}" destId="{E9E62205-E199-4EF9-B962-A43252BFE0F0}" srcOrd="0" destOrd="0" presId="urn:microsoft.com/office/officeart/2005/8/layout/orgChart1"/>
    <dgm:cxn modelId="{7F6A51F2-3022-453B-BFF3-8D36C34DCF19}" type="presOf" srcId="{62CDA150-02A3-4EC5-95F9-02698861799B}" destId="{A916C718-6E74-46EC-815D-F42843731F7A}" srcOrd="0" destOrd="0" presId="urn:microsoft.com/office/officeart/2005/8/layout/orgChart1"/>
    <dgm:cxn modelId="{B9BFA2F1-512F-41D5-AEB8-9435BF347F84}" srcId="{B3E1BFDA-3669-42AC-B3C6-B1295E3CBB5C}" destId="{14A46917-805D-491B-A131-6B125F3BD19A}" srcOrd="1" destOrd="0" parTransId="{62CDA150-02A3-4EC5-95F9-02698861799B}" sibTransId="{D4966788-E5BB-4026-A933-93FE14009A89}"/>
    <dgm:cxn modelId="{1B7B3B33-286D-4059-B60F-7AC7F489A623}" srcId="{01BAD0E5-89C8-4F95-B12D-519E617C6A1D}" destId="{A83CFF2E-5621-4B76-B49D-F7D737BEB929}" srcOrd="0" destOrd="0" parTransId="{03ACF038-FAAC-4FF0-930F-3CF899DB04BA}" sibTransId="{1770AE41-0282-4CA9-87D8-36D012372F17}"/>
    <dgm:cxn modelId="{50E6A417-6DD7-4213-BF3D-B6CA4BEC0128}" type="presOf" srcId="{163CBE93-C288-4CB2-839B-C18982D4E5A5}" destId="{0EC28D6A-6E71-47D5-B27C-978B5889BCB9}" srcOrd="0" destOrd="0" presId="urn:microsoft.com/office/officeart/2005/8/layout/orgChart1"/>
    <dgm:cxn modelId="{E7F73BCA-3C79-49C9-B6AF-2687B9E9A8FD}" type="presOf" srcId="{03ACF038-FAAC-4FF0-930F-3CF899DB04BA}" destId="{DC2326CD-BBD0-4598-90E1-68F4519FB1CB}" srcOrd="0" destOrd="0" presId="urn:microsoft.com/office/officeart/2005/8/layout/orgChart1"/>
    <dgm:cxn modelId="{AEC6DFE5-0AD0-4434-BD62-2C54D500D2F2}" srcId="{BABB89D5-DA25-4009-8013-91B9F800831B}" destId="{01BAD0E5-89C8-4F95-B12D-519E617C6A1D}" srcOrd="1" destOrd="0" parTransId="{C7F00058-1014-4175-AD15-545A4AA4F8D5}" sibTransId="{5BB2C1C1-0A05-4F64-94D8-01C4DF38D4B8}"/>
    <dgm:cxn modelId="{38924E78-8023-4CD7-A198-B9A80F856150}" type="presOf" srcId="{14A46917-805D-491B-A131-6B125F3BD19A}" destId="{38BE4F41-B3FD-4C1E-B44B-AB74DCFE6F63}" srcOrd="1" destOrd="0" presId="urn:microsoft.com/office/officeart/2005/8/layout/orgChart1"/>
    <dgm:cxn modelId="{1E04FDD1-83B7-4B18-9ED4-7D3E102B6B8A}" srcId="{163CBE93-C288-4CB2-839B-C18982D4E5A5}" destId="{BABB89D5-DA25-4009-8013-91B9F800831B}" srcOrd="0" destOrd="0" parTransId="{922A9D6D-339B-49D8-AEE6-F41BDAF1A4C2}" sibTransId="{17EAA3CD-38DC-46DB-B2E4-358C0D4BA7F8}"/>
    <dgm:cxn modelId="{40EC2363-7045-42D9-9CD4-A49E34D3F465}" type="presOf" srcId="{14A46917-805D-491B-A131-6B125F3BD19A}" destId="{3F984F95-ECE2-4324-B81A-A0628EA5CE84}" srcOrd="0" destOrd="0" presId="urn:microsoft.com/office/officeart/2005/8/layout/orgChart1"/>
    <dgm:cxn modelId="{4744DD50-80FD-4BFA-9EB8-5F3C600C6BA9}" srcId="{B3E1BFDA-3669-42AC-B3C6-B1295E3CBB5C}" destId="{E1592A2E-90BB-49F8-AA99-AC6421B48CB4}" srcOrd="0" destOrd="0" parTransId="{4307223D-B976-46EC-94C0-8168FD1ECA3E}" sibTransId="{D76F019D-13D7-49CF-B843-2A6CB25BF652}"/>
    <dgm:cxn modelId="{ABA7F151-1ECC-49AD-818F-17215782E6EF}" type="presOf" srcId="{A83CFF2E-5621-4B76-B49D-F7D737BEB929}" destId="{F83B5E39-FBE3-4BAC-A229-367E9B9E01E3}" srcOrd="1" destOrd="0" presId="urn:microsoft.com/office/officeart/2005/8/layout/orgChart1"/>
    <dgm:cxn modelId="{BC25FED0-81E3-48A8-A368-572849D0939C}" type="presOf" srcId="{01BAD0E5-89C8-4F95-B12D-519E617C6A1D}" destId="{4199010D-89C8-45A4-9D9A-86012B73504D}" srcOrd="1" destOrd="0" presId="urn:microsoft.com/office/officeart/2005/8/layout/orgChart1"/>
    <dgm:cxn modelId="{9B35148E-D7DF-4393-A67D-2C9CFCA196A4}" type="presOf" srcId="{A83CFF2E-5621-4B76-B49D-F7D737BEB929}" destId="{17349C32-3C0C-4E4B-BF2D-EA84FD3FD621}" srcOrd="0" destOrd="0" presId="urn:microsoft.com/office/officeart/2005/8/layout/orgChart1"/>
    <dgm:cxn modelId="{454510EE-A65B-4B97-8552-FA5D77825A3C}" type="presParOf" srcId="{0EC28D6A-6E71-47D5-B27C-978B5889BCB9}" destId="{FE296CA9-1A05-49B7-92EB-C262396E8110}" srcOrd="0" destOrd="0" presId="urn:microsoft.com/office/officeart/2005/8/layout/orgChart1"/>
    <dgm:cxn modelId="{F5191955-29BE-49C8-9839-83B0540CA0D8}" type="presParOf" srcId="{FE296CA9-1A05-49B7-92EB-C262396E8110}" destId="{ACDFF0D3-AD38-4718-A45F-9C97631D2E79}" srcOrd="0" destOrd="0" presId="urn:microsoft.com/office/officeart/2005/8/layout/orgChart1"/>
    <dgm:cxn modelId="{A76B41DE-894B-4724-A307-801FF2BCC40C}" type="presParOf" srcId="{ACDFF0D3-AD38-4718-A45F-9C97631D2E79}" destId="{BE850376-0BCF-4AEF-97DE-A041ADEB0CF7}" srcOrd="0" destOrd="0" presId="urn:microsoft.com/office/officeart/2005/8/layout/orgChart1"/>
    <dgm:cxn modelId="{CBDA37BC-6F1B-4715-B55D-F5884101EFB8}" type="presParOf" srcId="{ACDFF0D3-AD38-4718-A45F-9C97631D2E79}" destId="{B4FA66FD-5A54-41F2-848F-93A769EBB1DF}" srcOrd="1" destOrd="0" presId="urn:microsoft.com/office/officeart/2005/8/layout/orgChart1"/>
    <dgm:cxn modelId="{085DD857-E94A-4940-B5FF-B904D7FB6B3D}" type="presParOf" srcId="{FE296CA9-1A05-49B7-92EB-C262396E8110}" destId="{2AC921E8-58A7-4BDF-8EFE-22C360F088BF}" srcOrd="1" destOrd="0" presId="urn:microsoft.com/office/officeart/2005/8/layout/orgChart1"/>
    <dgm:cxn modelId="{27E03219-4DB5-4331-9912-17F3E7E72EE8}" type="presParOf" srcId="{2AC921E8-58A7-4BDF-8EFE-22C360F088BF}" destId="{17E99444-2487-4184-B40A-8C51751F9CB8}" srcOrd="0" destOrd="0" presId="urn:microsoft.com/office/officeart/2005/8/layout/orgChart1"/>
    <dgm:cxn modelId="{759088E9-75C2-44DF-BE0B-94597E952D19}" type="presParOf" srcId="{2AC921E8-58A7-4BDF-8EFE-22C360F088BF}" destId="{CBFEE479-1A74-49AB-AF9A-9230211C1312}" srcOrd="1" destOrd="0" presId="urn:microsoft.com/office/officeart/2005/8/layout/orgChart1"/>
    <dgm:cxn modelId="{AF501EAB-C035-432D-956E-A07AAC10F169}" type="presParOf" srcId="{CBFEE479-1A74-49AB-AF9A-9230211C1312}" destId="{9915AD47-4DB0-4C46-BAF9-AD42AD104247}" srcOrd="0" destOrd="0" presId="urn:microsoft.com/office/officeart/2005/8/layout/orgChart1"/>
    <dgm:cxn modelId="{2774F322-3C5C-497D-9680-210A815A2AAC}" type="presParOf" srcId="{9915AD47-4DB0-4C46-BAF9-AD42AD104247}" destId="{8C5EE12D-5DF8-4AF6-81FA-8F4F50C18A17}" srcOrd="0" destOrd="0" presId="urn:microsoft.com/office/officeart/2005/8/layout/orgChart1"/>
    <dgm:cxn modelId="{330B640C-2E4E-44A8-9AB2-6846D0EB6E47}" type="presParOf" srcId="{9915AD47-4DB0-4C46-BAF9-AD42AD104247}" destId="{6F217392-32C6-481B-93EC-68403D98B68A}" srcOrd="1" destOrd="0" presId="urn:microsoft.com/office/officeart/2005/8/layout/orgChart1"/>
    <dgm:cxn modelId="{FC70EAEC-514B-464B-A83D-926E0A4B7D09}" type="presParOf" srcId="{CBFEE479-1A74-49AB-AF9A-9230211C1312}" destId="{747D9DB0-F86A-4823-AB4D-F0A482794581}" srcOrd="1" destOrd="0" presId="urn:microsoft.com/office/officeart/2005/8/layout/orgChart1"/>
    <dgm:cxn modelId="{625F832F-69D7-4A45-B0EF-281B0344033C}" type="presParOf" srcId="{747D9DB0-F86A-4823-AB4D-F0A482794581}" destId="{03C5BF9C-2273-40A4-AD91-996F84526B69}" srcOrd="0" destOrd="0" presId="urn:microsoft.com/office/officeart/2005/8/layout/orgChart1"/>
    <dgm:cxn modelId="{532F5DA2-6465-477C-B902-7B0534E830C5}" type="presParOf" srcId="{747D9DB0-F86A-4823-AB4D-F0A482794581}" destId="{D1578D6E-2620-4C72-9B71-1429CD600570}" srcOrd="1" destOrd="0" presId="urn:microsoft.com/office/officeart/2005/8/layout/orgChart1"/>
    <dgm:cxn modelId="{98AAD4C7-5B20-4B24-BE03-D920A17EB32E}" type="presParOf" srcId="{D1578D6E-2620-4C72-9B71-1429CD600570}" destId="{44BAC01C-48C0-4AA5-B70B-B2FD9881E0D9}" srcOrd="0" destOrd="0" presId="urn:microsoft.com/office/officeart/2005/8/layout/orgChart1"/>
    <dgm:cxn modelId="{37CC2F45-EFE3-4FF7-9770-F9A42A4C7D81}" type="presParOf" srcId="{44BAC01C-48C0-4AA5-B70B-B2FD9881E0D9}" destId="{0D427D2F-CAD8-4A4A-80F1-C58540D72D21}" srcOrd="0" destOrd="0" presId="urn:microsoft.com/office/officeart/2005/8/layout/orgChart1"/>
    <dgm:cxn modelId="{EC244E9C-7C71-42B0-8D18-21476F3C6F7D}" type="presParOf" srcId="{44BAC01C-48C0-4AA5-B70B-B2FD9881E0D9}" destId="{7318CEEE-71D8-4348-9093-A287C9BA9EDF}" srcOrd="1" destOrd="0" presId="urn:microsoft.com/office/officeart/2005/8/layout/orgChart1"/>
    <dgm:cxn modelId="{093B332D-D57F-4446-A7C3-CF9435C44C28}" type="presParOf" srcId="{D1578D6E-2620-4C72-9B71-1429CD600570}" destId="{148531F6-FF6B-4A9C-9A3A-E5F7BEC62A4E}" srcOrd="1" destOrd="0" presId="urn:microsoft.com/office/officeart/2005/8/layout/orgChart1"/>
    <dgm:cxn modelId="{CBD5243D-4A2A-4EC7-88B1-C4E7754E2150}" type="presParOf" srcId="{D1578D6E-2620-4C72-9B71-1429CD600570}" destId="{5E6A7D2C-AA2E-445D-B94F-767151723CE5}" srcOrd="2" destOrd="0" presId="urn:microsoft.com/office/officeart/2005/8/layout/orgChart1"/>
    <dgm:cxn modelId="{F1FB94C1-BDBB-4485-AEDE-9B56ECEA1D91}" type="presParOf" srcId="{747D9DB0-F86A-4823-AB4D-F0A482794581}" destId="{A916C718-6E74-46EC-815D-F42843731F7A}" srcOrd="2" destOrd="0" presId="urn:microsoft.com/office/officeart/2005/8/layout/orgChart1"/>
    <dgm:cxn modelId="{C9A2FAD2-25D8-4311-B7FE-39384D0BA53C}" type="presParOf" srcId="{747D9DB0-F86A-4823-AB4D-F0A482794581}" destId="{341BA249-8D37-4433-9093-E4C531CCE7AE}" srcOrd="3" destOrd="0" presId="urn:microsoft.com/office/officeart/2005/8/layout/orgChart1"/>
    <dgm:cxn modelId="{D104D89B-8F15-4705-9003-492EC3BCFE72}" type="presParOf" srcId="{341BA249-8D37-4433-9093-E4C531CCE7AE}" destId="{060EB0D1-9B8C-4E9E-93EB-C75454C3BB4D}" srcOrd="0" destOrd="0" presId="urn:microsoft.com/office/officeart/2005/8/layout/orgChart1"/>
    <dgm:cxn modelId="{AE7C280E-F58E-4AD8-80AB-CD1A13E7A352}" type="presParOf" srcId="{060EB0D1-9B8C-4E9E-93EB-C75454C3BB4D}" destId="{3F984F95-ECE2-4324-B81A-A0628EA5CE84}" srcOrd="0" destOrd="0" presId="urn:microsoft.com/office/officeart/2005/8/layout/orgChart1"/>
    <dgm:cxn modelId="{9788FBC8-FCBD-449F-BCFB-CC3397389A58}" type="presParOf" srcId="{060EB0D1-9B8C-4E9E-93EB-C75454C3BB4D}" destId="{38BE4F41-B3FD-4C1E-B44B-AB74DCFE6F63}" srcOrd="1" destOrd="0" presId="urn:microsoft.com/office/officeart/2005/8/layout/orgChart1"/>
    <dgm:cxn modelId="{A87B7D97-683D-4D2D-8F29-4C64099C72E6}" type="presParOf" srcId="{341BA249-8D37-4433-9093-E4C531CCE7AE}" destId="{CAA3F204-DFEB-46A5-9181-6B0063D5D050}" srcOrd="1" destOrd="0" presId="urn:microsoft.com/office/officeart/2005/8/layout/orgChart1"/>
    <dgm:cxn modelId="{87DEC431-E4D8-4CD7-B284-70F4BA35B1D2}" type="presParOf" srcId="{341BA249-8D37-4433-9093-E4C531CCE7AE}" destId="{02BC9AED-9CDF-4E2E-A29C-5741408887DC}" srcOrd="2" destOrd="0" presId="urn:microsoft.com/office/officeart/2005/8/layout/orgChart1"/>
    <dgm:cxn modelId="{94CFEE37-5F99-4484-8275-5A454725D6C4}" type="presParOf" srcId="{CBFEE479-1A74-49AB-AF9A-9230211C1312}" destId="{01EFBBB8-6CDD-4E85-836A-1E80B53C3887}" srcOrd="2" destOrd="0" presId="urn:microsoft.com/office/officeart/2005/8/layout/orgChart1"/>
    <dgm:cxn modelId="{A5088F88-87E0-4BAE-AF13-0726493FD29D}" type="presParOf" srcId="{2AC921E8-58A7-4BDF-8EFE-22C360F088BF}" destId="{328F4BD3-1C3D-4CBA-9113-186DA600936B}" srcOrd="2" destOrd="0" presId="urn:microsoft.com/office/officeart/2005/8/layout/orgChart1"/>
    <dgm:cxn modelId="{0988F2DB-1651-40F6-B6D9-A35C23422AAA}" type="presParOf" srcId="{2AC921E8-58A7-4BDF-8EFE-22C360F088BF}" destId="{4F9712E1-626F-4F61-B9AE-3285422CF1C3}" srcOrd="3" destOrd="0" presId="urn:microsoft.com/office/officeart/2005/8/layout/orgChart1"/>
    <dgm:cxn modelId="{01ABABEE-CA97-4227-98F2-AF00317C3A1E}" type="presParOf" srcId="{4F9712E1-626F-4F61-B9AE-3285422CF1C3}" destId="{D4EADDDF-C1C3-493C-9400-49C2F6E37FAF}" srcOrd="0" destOrd="0" presId="urn:microsoft.com/office/officeart/2005/8/layout/orgChart1"/>
    <dgm:cxn modelId="{783B2F60-105C-41FB-AD86-CA44CEAF4A0E}" type="presParOf" srcId="{D4EADDDF-C1C3-493C-9400-49C2F6E37FAF}" destId="{E9E62205-E199-4EF9-B962-A43252BFE0F0}" srcOrd="0" destOrd="0" presId="urn:microsoft.com/office/officeart/2005/8/layout/orgChart1"/>
    <dgm:cxn modelId="{10C655CD-F7F7-4231-BBD2-EEA0700B0517}" type="presParOf" srcId="{D4EADDDF-C1C3-493C-9400-49C2F6E37FAF}" destId="{4199010D-89C8-45A4-9D9A-86012B73504D}" srcOrd="1" destOrd="0" presId="urn:microsoft.com/office/officeart/2005/8/layout/orgChart1"/>
    <dgm:cxn modelId="{618E438C-BE14-47AE-8D95-7F288E24CA44}" type="presParOf" srcId="{4F9712E1-626F-4F61-B9AE-3285422CF1C3}" destId="{745D0A07-3138-4F5F-AC24-B22DF97F0356}" srcOrd="1" destOrd="0" presId="urn:microsoft.com/office/officeart/2005/8/layout/orgChart1"/>
    <dgm:cxn modelId="{9B5A1CB5-31E4-434E-9311-C60E1E673ECF}" type="presParOf" srcId="{745D0A07-3138-4F5F-AC24-B22DF97F0356}" destId="{DC2326CD-BBD0-4598-90E1-68F4519FB1CB}" srcOrd="0" destOrd="0" presId="urn:microsoft.com/office/officeart/2005/8/layout/orgChart1"/>
    <dgm:cxn modelId="{2178DCA5-2626-41A9-BDF3-A411047F1FA5}" type="presParOf" srcId="{745D0A07-3138-4F5F-AC24-B22DF97F0356}" destId="{5932F4E2-E9D8-44B1-B4F2-F7CB07CBDCCE}" srcOrd="1" destOrd="0" presId="urn:microsoft.com/office/officeart/2005/8/layout/orgChart1"/>
    <dgm:cxn modelId="{F0EB6D0A-F8FD-4045-A710-732D22892A26}" type="presParOf" srcId="{5932F4E2-E9D8-44B1-B4F2-F7CB07CBDCCE}" destId="{CC610409-06BC-4323-BC04-BA492604452E}" srcOrd="0" destOrd="0" presId="urn:microsoft.com/office/officeart/2005/8/layout/orgChart1"/>
    <dgm:cxn modelId="{1F66615E-5592-49F6-88ED-34ECE07DF4F3}" type="presParOf" srcId="{CC610409-06BC-4323-BC04-BA492604452E}" destId="{17349C32-3C0C-4E4B-BF2D-EA84FD3FD621}" srcOrd="0" destOrd="0" presId="urn:microsoft.com/office/officeart/2005/8/layout/orgChart1"/>
    <dgm:cxn modelId="{C6302234-08A0-4C20-A5E7-BFD0DD06E28F}" type="presParOf" srcId="{CC610409-06BC-4323-BC04-BA492604452E}" destId="{F83B5E39-FBE3-4BAC-A229-367E9B9E01E3}" srcOrd="1" destOrd="0" presId="urn:microsoft.com/office/officeart/2005/8/layout/orgChart1"/>
    <dgm:cxn modelId="{742D650F-99EC-4429-90DB-4CE8A5E8A875}" type="presParOf" srcId="{5932F4E2-E9D8-44B1-B4F2-F7CB07CBDCCE}" destId="{FE00DB01-DF11-4768-B50F-FBFB3A4F01EF}" srcOrd="1" destOrd="0" presId="urn:microsoft.com/office/officeart/2005/8/layout/orgChart1"/>
    <dgm:cxn modelId="{8804D73F-787B-4C63-B3AF-55B4952B0290}" type="presParOf" srcId="{5932F4E2-E9D8-44B1-B4F2-F7CB07CBDCCE}" destId="{32C9CD94-A8AD-47D5-81AD-22089A462852}" srcOrd="2" destOrd="0" presId="urn:microsoft.com/office/officeart/2005/8/layout/orgChart1"/>
    <dgm:cxn modelId="{0465F13F-6651-4073-BE52-99B44D63647B}" type="presParOf" srcId="{4F9712E1-626F-4F61-B9AE-3285422CF1C3}" destId="{25C7544D-A670-4CF7-A063-2CB9D5EB0175}" srcOrd="2" destOrd="0" presId="urn:microsoft.com/office/officeart/2005/8/layout/orgChart1"/>
    <dgm:cxn modelId="{8B342E0B-4D7E-4EFC-9299-1677A6596A0B}" type="presParOf" srcId="{FE296CA9-1A05-49B7-92EB-C262396E8110}" destId="{44430DA8-D777-42D5-B150-4A3710C9F9AD}"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2326CD-BBD0-4598-90E1-68F4519FB1CB}">
      <dsp:nvSpPr>
        <dsp:cNvPr id="0" name=""/>
        <dsp:cNvSpPr/>
      </dsp:nvSpPr>
      <dsp:spPr>
        <a:xfrm>
          <a:off x="1942357" y="1807464"/>
          <a:ext cx="222402" cy="682033"/>
        </a:xfrm>
        <a:custGeom>
          <a:avLst/>
          <a:gdLst/>
          <a:ahLst/>
          <a:cxnLst/>
          <a:rect l="0" t="0" r="0" b="0"/>
          <a:pathLst>
            <a:path>
              <a:moveTo>
                <a:pt x="0" y="0"/>
              </a:moveTo>
              <a:lnTo>
                <a:pt x="0" y="682033"/>
              </a:lnTo>
              <a:lnTo>
                <a:pt x="222402" y="682033"/>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328F4BD3-1C3D-4CBA-9113-186DA600936B}">
      <dsp:nvSpPr>
        <dsp:cNvPr id="0" name=""/>
        <dsp:cNvSpPr/>
      </dsp:nvSpPr>
      <dsp:spPr>
        <a:xfrm>
          <a:off x="1638407" y="754760"/>
          <a:ext cx="897022" cy="311363"/>
        </a:xfrm>
        <a:custGeom>
          <a:avLst/>
          <a:gdLst/>
          <a:ahLst/>
          <a:cxnLst/>
          <a:rect l="0" t="0" r="0" b="0"/>
          <a:pathLst>
            <a:path>
              <a:moveTo>
                <a:pt x="0" y="0"/>
              </a:moveTo>
              <a:lnTo>
                <a:pt x="0" y="155681"/>
              </a:lnTo>
              <a:lnTo>
                <a:pt x="897022" y="155681"/>
              </a:lnTo>
              <a:lnTo>
                <a:pt x="897022" y="311363"/>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A916C718-6E74-46EC-815D-F42843731F7A}">
      <dsp:nvSpPr>
        <dsp:cNvPr id="0" name=""/>
        <dsp:cNvSpPr/>
      </dsp:nvSpPr>
      <dsp:spPr>
        <a:xfrm>
          <a:off x="148312" y="1807464"/>
          <a:ext cx="222402" cy="1734737"/>
        </a:xfrm>
        <a:custGeom>
          <a:avLst/>
          <a:gdLst/>
          <a:ahLst/>
          <a:cxnLst/>
          <a:rect l="0" t="0" r="0" b="0"/>
          <a:pathLst>
            <a:path>
              <a:moveTo>
                <a:pt x="0" y="0"/>
              </a:moveTo>
              <a:lnTo>
                <a:pt x="0" y="1734737"/>
              </a:lnTo>
              <a:lnTo>
                <a:pt x="222402" y="1734737"/>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03C5BF9C-2273-40A4-AD91-996F84526B69}">
      <dsp:nvSpPr>
        <dsp:cNvPr id="0" name=""/>
        <dsp:cNvSpPr/>
      </dsp:nvSpPr>
      <dsp:spPr>
        <a:xfrm>
          <a:off x="148312" y="1807464"/>
          <a:ext cx="222402" cy="682033"/>
        </a:xfrm>
        <a:custGeom>
          <a:avLst/>
          <a:gdLst/>
          <a:ahLst/>
          <a:cxnLst/>
          <a:rect l="0" t="0" r="0" b="0"/>
          <a:pathLst>
            <a:path>
              <a:moveTo>
                <a:pt x="0" y="0"/>
              </a:moveTo>
              <a:lnTo>
                <a:pt x="0" y="682033"/>
              </a:lnTo>
              <a:lnTo>
                <a:pt x="222402" y="682033"/>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17E99444-2487-4184-B40A-8C51751F9CB8}">
      <dsp:nvSpPr>
        <dsp:cNvPr id="0" name=""/>
        <dsp:cNvSpPr/>
      </dsp:nvSpPr>
      <dsp:spPr>
        <a:xfrm>
          <a:off x="741385" y="754760"/>
          <a:ext cx="897022" cy="311363"/>
        </a:xfrm>
        <a:custGeom>
          <a:avLst/>
          <a:gdLst/>
          <a:ahLst/>
          <a:cxnLst/>
          <a:rect l="0" t="0" r="0" b="0"/>
          <a:pathLst>
            <a:path>
              <a:moveTo>
                <a:pt x="897022" y="0"/>
              </a:moveTo>
              <a:lnTo>
                <a:pt x="897022" y="155681"/>
              </a:lnTo>
              <a:lnTo>
                <a:pt x="0" y="155681"/>
              </a:lnTo>
              <a:lnTo>
                <a:pt x="0" y="311363"/>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BE850376-0BCF-4AEF-97DE-A041ADEB0CF7}">
      <dsp:nvSpPr>
        <dsp:cNvPr id="0" name=""/>
        <dsp:cNvSpPr/>
      </dsp:nvSpPr>
      <dsp:spPr>
        <a:xfrm>
          <a:off x="897066" y="13419"/>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Application</a:t>
          </a:r>
        </a:p>
      </dsp:txBody>
      <dsp:txXfrm>
        <a:off x="897066" y="13419"/>
        <a:ext cx="1482681" cy="741340"/>
      </dsp:txXfrm>
    </dsp:sp>
    <dsp:sp modelId="{8C5EE12D-5DF8-4AF6-81FA-8F4F50C18A17}">
      <dsp:nvSpPr>
        <dsp:cNvPr id="0" name=""/>
        <dsp:cNvSpPr/>
      </dsp:nvSpPr>
      <dsp:spPr>
        <a:xfrm>
          <a:off x="44" y="1066123"/>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A</a:t>
          </a:r>
        </a:p>
      </dsp:txBody>
      <dsp:txXfrm>
        <a:off x="44" y="1066123"/>
        <a:ext cx="1482681" cy="741340"/>
      </dsp:txXfrm>
    </dsp:sp>
    <dsp:sp modelId="{0D427D2F-CAD8-4A4A-80F1-C58540D72D21}">
      <dsp:nvSpPr>
        <dsp:cNvPr id="0" name=""/>
        <dsp:cNvSpPr/>
      </dsp:nvSpPr>
      <dsp:spPr>
        <a:xfrm>
          <a:off x="370714" y="2118827"/>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C </a:t>
          </a:r>
        </a:p>
      </dsp:txBody>
      <dsp:txXfrm>
        <a:off x="370714" y="2118827"/>
        <a:ext cx="1482681" cy="741340"/>
      </dsp:txXfrm>
    </dsp:sp>
    <dsp:sp modelId="{3F984F95-ECE2-4324-B81A-A0628EA5CE84}">
      <dsp:nvSpPr>
        <dsp:cNvPr id="0" name=""/>
        <dsp:cNvSpPr/>
      </dsp:nvSpPr>
      <dsp:spPr>
        <a:xfrm>
          <a:off x="370714" y="3171531"/>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E</a:t>
          </a:r>
        </a:p>
      </dsp:txBody>
      <dsp:txXfrm>
        <a:off x="370714" y="3171531"/>
        <a:ext cx="1482681" cy="741340"/>
      </dsp:txXfrm>
    </dsp:sp>
    <dsp:sp modelId="{E9E62205-E199-4EF9-B962-A43252BFE0F0}">
      <dsp:nvSpPr>
        <dsp:cNvPr id="0" name=""/>
        <dsp:cNvSpPr/>
      </dsp:nvSpPr>
      <dsp:spPr>
        <a:xfrm>
          <a:off x="1794089" y="1066123"/>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B</a:t>
          </a:r>
        </a:p>
      </dsp:txBody>
      <dsp:txXfrm>
        <a:off x="1794089" y="1066123"/>
        <a:ext cx="1482681" cy="741340"/>
      </dsp:txXfrm>
    </dsp:sp>
    <dsp:sp modelId="{17349C32-3C0C-4E4B-BF2D-EA84FD3FD621}">
      <dsp:nvSpPr>
        <dsp:cNvPr id="0" name=""/>
        <dsp:cNvSpPr/>
      </dsp:nvSpPr>
      <dsp:spPr>
        <a:xfrm>
          <a:off x="2164759" y="2118827"/>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D</a:t>
          </a:r>
        </a:p>
      </dsp:txBody>
      <dsp:txXfrm>
        <a:off x="2164759" y="2118827"/>
        <a:ext cx="1482681" cy="74134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DA1339-3812-445B-AB1B-312052DCFBB2}" type="datetimeFigureOut">
              <a:rPr lang="en-US" smtClean="0"/>
              <a:t>7/25/2016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C2103A-B7C3-4A7B-A7CF-EDA000C3DF57}" type="slidenum">
              <a:rPr lang="en-US" smtClean="0"/>
              <a:t>‹#›</a:t>
            </a:fld>
            <a:endParaRPr lang="en-US"/>
          </a:p>
        </p:txBody>
      </p:sp>
    </p:spTree>
    <p:extLst>
      <p:ext uri="{BB962C8B-B14F-4D97-AF65-F5344CB8AC3E}">
        <p14:creationId xmlns:p14="http://schemas.microsoft.com/office/powerpoint/2010/main" val="833386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itproguru.com/"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itproguru.com/about"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itproguru.com/"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itproguru.com/about"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 Windows Server 2016, Containers and Next Generation Micro Services</a:t>
            </a:r>
          </a:p>
          <a:p>
            <a:r>
              <a:rPr lang="en-US" dirty="0"/>
              <a:t>Abstract: Are you up to speed with the next HUGE WAVE of virtualization… containers and micro services?  How will these great technologies impact our datacenters as they move into the mainstream with the soon to be released Windows Server 2016?  Come to this session to have a look at the near future as well as the soon to be released tools to help us meet the demands of our businesses. On this journey, we will explore what and why of micro services and containers, how these new virtualization technologies will change our world and at what pace.  We will show off some great new technologies built into Windows Server 2016 and get an understanding on how these new technologies will RAPIDLY change not only the virtualization landscape but also the cloud landscape.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Name of Presenter:  Dan Stolts</a:t>
            </a:r>
          </a:p>
          <a:p>
            <a:r>
              <a:rPr lang="en-US" sz="1200" kern="1200" dirty="0">
                <a:solidFill>
                  <a:schemeClr val="tx1"/>
                </a:solidFill>
                <a:effectLst/>
                <a:latin typeface="+mn-lt"/>
                <a:ea typeface="+mn-ea"/>
                <a:cs typeface="+mn-cs"/>
              </a:rPr>
              <a:t>Bio of Presenter (max 500 spaces): Dan Stolts “ITProGuru” is a technology expert who is a master of systems management and security. He is Chief Technology Strategist for Microsoft, owns several businesses and is a published author. Reach him on his primary blog </a:t>
            </a:r>
            <a:r>
              <a:rPr lang="en-US" sz="1200" u="sng" kern="1200" dirty="0">
                <a:solidFill>
                  <a:schemeClr val="tx1"/>
                </a:solidFill>
                <a:effectLst/>
                <a:latin typeface="+mn-lt"/>
                <a:ea typeface="+mn-ea"/>
                <a:cs typeface="+mn-cs"/>
                <a:hlinkClick r:id="rId3"/>
              </a:rPr>
              <a:t>http://itproguru.com</a:t>
            </a:r>
            <a:r>
              <a:rPr lang="en-US" sz="1200" kern="1200" dirty="0">
                <a:solidFill>
                  <a:schemeClr val="tx1"/>
                </a:solidFill>
                <a:effectLst/>
                <a:latin typeface="+mn-lt"/>
                <a:ea typeface="+mn-ea"/>
                <a:cs typeface="+mn-cs"/>
              </a:rPr>
              <a:t>  or twitter @ITProGuru. He is proficient in many datacenter technologies (Windows Server, System Center, Virtualization, Cloud,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and holds many certifications including MCT, MCITP, MCSE, TS, etc. Dan is currently specializing in system management, virtualization and cloud technologies. Dan is and has been a very active member of the user group community. Dan is an enthusiastic advocate of technology and is passionate about helping others. See more at: </a:t>
            </a:r>
            <a:r>
              <a:rPr lang="en-US" sz="1200" u="sng" kern="1200" dirty="0">
                <a:solidFill>
                  <a:schemeClr val="tx1"/>
                </a:solidFill>
                <a:effectLst/>
                <a:latin typeface="+mn-lt"/>
                <a:ea typeface="+mn-ea"/>
                <a:cs typeface="+mn-cs"/>
                <a:hlinkClick r:id="rId4"/>
              </a:rPr>
              <a:t>http://itproguru.com/about</a:t>
            </a:r>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7994216-F9EE-4578-8C57-39E3A4EBAE3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95089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1774">
              <a:defRPr/>
            </a:pPr>
            <a:r>
              <a:rPr lang="en-US" sz="1800" kern="0" dirty="0">
                <a:solidFill>
                  <a:prstClr val="black"/>
                </a:solidFill>
              </a:rPr>
              <a:t>Microsoft Ignite 2015</a:t>
            </a:r>
          </a:p>
        </p:txBody>
      </p:sp>
      <p:sp>
        <p:nvSpPr>
          <p:cNvPr id="5" name="Footer Placeholder 4"/>
          <p:cNvSpPr>
            <a:spLocks noGrp="1"/>
          </p:cNvSpPr>
          <p:nvPr>
            <p:ph type="ftr" sz="quarter" idx="11"/>
          </p:nvPr>
        </p:nvSpPr>
        <p:spPr/>
        <p:txBody>
          <a:bodyPr/>
          <a:lstStyle/>
          <a:p>
            <a:pPr defTabSz="931467"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prstClr val="black"/>
                </a:solidFill>
              </a:rPr>
              <a:pPr defTabSz="931774">
                <a:defRPr/>
              </a:pPr>
              <a:t>7/25/2016 9:41 AM</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prstClr val="black"/>
                </a:solidFill>
              </a:rPr>
              <a:pPr defTabSz="931774">
                <a:defRPr/>
              </a:pPr>
              <a:t>13</a:t>
            </a:fld>
            <a:endParaRPr lang="en-US" sz="1800" kern="0" dirty="0">
              <a:solidFill>
                <a:prstClr val="black"/>
              </a:solidFill>
            </a:endParaRPr>
          </a:p>
        </p:txBody>
      </p:sp>
    </p:spTree>
    <p:extLst>
      <p:ext uri="{BB962C8B-B14F-4D97-AF65-F5344CB8AC3E}">
        <p14:creationId xmlns:p14="http://schemas.microsoft.com/office/powerpoint/2010/main" val="1172656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7/25/2016 9:41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711416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7/25/2016 9:41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19119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Ignite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7/25/2016 9:41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2449990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Ignite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7/25/2016 9:41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814105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Ignite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7/25/2016 9:41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5728838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Ignite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7/25/2016 9:41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5640294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Ignite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7/25/2016 9:41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8981732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Ignite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7/25/2016 9:41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6353949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Ignite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7/25/2016 9:41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798292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Name of Presenter:  Dan Stolts</a:t>
            </a:r>
          </a:p>
          <a:p>
            <a:r>
              <a:rPr lang="en-US" sz="1200" kern="1200" dirty="0">
                <a:solidFill>
                  <a:schemeClr val="tx1"/>
                </a:solidFill>
                <a:effectLst/>
                <a:latin typeface="+mn-lt"/>
                <a:ea typeface="+mn-ea"/>
                <a:cs typeface="+mn-cs"/>
              </a:rPr>
              <a:t>Bio of Presenter (max 500 spaces): Dan Stolts “ITProGuru” is a technology expert who is a master of systems management and security. He is Chief Technology Strategist for Microsoft, owns several businesses and is a published author. Reach him on his primary blog </a:t>
            </a:r>
            <a:r>
              <a:rPr lang="en-US" sz="1200" u="sng" kern="1200" dirty="0">
                <a:solidFill>
                  <a:schemeClr val="tx1"/>
                </a:solidFill>
                <a:effectLst/>
                <a:latin typeface="+mn-lt"/>
                <a:ea typeface="+mn-ea"/>
                <a:cs typeface="+mn-cs"/>
                <a:hlinkClick r:id="rId3"/>
              </a:rPr>
              <a:t>http://itproguru.com</a:t>
            </a:r>
            <a:r>
              <a:rPr lang="en-US" sz="1200" kern="1200" dirty="0">
                <a:solidFill>
                  <a:schemeClr val="tx1"/>
                </a:solidFill>
                <a:effectLst/>
                <a:latin typeface="+mn-lt"/>
                <a:ea typeface="+mn-ea"/>
                <a:cs typeface="+mn-cs"/>
              </a:rPr>
              <a:t>  or twitter @ITProGuru. He is proficient in many datacenter technologies (Windows Server, System Center, Virtualization, Cloud,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and holds many certifications including MCT, MCITP, MCSE, TS, etc. Dan is currently specializing in system management, virtualization and cloud technologies. Dan is and has been a very active member of the user group community. Dan is an enthusiastic advocate of technology and is passionate about helping others. See more at: </a:t>
            </a:r>
            <a:r>
              <a:rPr lang="en-US" sz="1200" u="sng" kern="1200" dirty="0">
                <a:solidFill>
                  <a:schemeClr val="tx1"/>
                </a:solidFill>
                <a:effectLst/>
                <a:latin typeface="+mn-lt"/>
                <a:ea typeface="+mn-ea"/>
                <a:cs typeface="+mn-cs"/>
                <a:hlinkClick r:id="rId4"/>
              </a:rPr>
              <a:t>http://itproguru.com/about</a:t>
            </a:r>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D1C2103A-B7C3-4A7B-A7CF-EDA000C3DF57}" type="slidenum">
              <a:rPr lang="en-US" smtClean="0"/>
              <a:t>2</a:t>
            </a:fld>
            <a:endParaRPr lang="en-US"/>
          </a:p>
        </p:txBody>
      </p:sp>
    </p:spTree>
    <p:extLst>
      <p:ext uri="{BB962C8B-B14F-4D97-AF65-F5344CB8AC3E}">
        <p14:creationId xmlns:p14="http://schemas.microsoft.com/office/powerpoint/2010/main" val="37543439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Ignite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7/25/2016 9:41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690689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Ignite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7/25/2016 9:41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2322770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7/25/2016 9:41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9778363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7/25/2016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6299487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CI/CD = Continuous Integration/Continuous</a:t>
            </a:r>
            <a:r>
              <a:rPr lang="en-US" baseline="0" dirty="0"/>
              <a:t> Deployment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7/25/2016 9:41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6260520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0532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7/25/2016 9:41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4325379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4916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7/25/2016 9:41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733888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7/25/2016 9:41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1080110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31774"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37135013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7/25/2016 9:41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483682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7/25/2016 9:41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2258999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7/25/2016 9:41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27937068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7/25/2016 9:41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3533655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7/25/2016 9:41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4154019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Ignite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7/25/2016 9:41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0266920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Ignite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7/25/2016 9:41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585223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7/25/2016 9:41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75459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7/25/2016 9:41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77045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Ignite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7/25/2016 9:41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504652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31774">
              <a:defRPr/>
            </a:pPr>
            <a:r>
              <a:rPr lang="en-US" sz="1800" kern="0">
                <a:solidFill>
                  <a:prstClr val="black"/>
                </a:solidFill>
              </a:rPr>
              <a:t>Microsoft Ignite 2015</a:t>
            </a:r>
            <a:endParaRPr lang="en-US" sz="1800" kern="0"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prstClr val="black"/>
                </a:solidFill>
              </a:rPr>
              <a:pPr defTabSz="931774">
                <a:defRPr/>
              </a:pPr>
              <a:t>7/25/2016 9:41 AM</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prstClr val="black"/>
                </a:solidFill>
              </a:rPr>
              <a:pPr defTabSz="931774">
                <a:defRPr/>
              </a:pPr>
              <a:t>10</a:t>
            </a:fld>
            <a:endParaRPr lang="en-US" sz="1800" kern="0" dirty="0">
              <a:solidFill>
                <a:prstClr val="black"/>
              </a:solidFill>
            </a:endParaRPr>
          </a:p>
        </p:txBody>
      </p:sp>
    </p:spTree>
    <p:extLst>
      <p:ext uri="{BB962C8B-B14F-4D97-AF65-F5344CB8AC3E}">
        <p14:creationId xmlns:p14="http://schemas.microsoft.com/office/powerpoint/2010/main" val="2897124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1774">
              <a:defRPr/>
            </a:pPr>
            <a:r>
              <a:rPr lang="en-US" sz="1800" kern="0" dirty="0">
                <a:solidFill>
                  <a:prstClr val="black"/>
                </a:solidFill>
              </a:rPr>
              <a:t>Microsoft Ignite 2015</a:t>
            </a:r>
          </a:p>
        </p:txBody>
      </p:sp>
      <p:sp>
        <p:nvSpPr>
          <p:cNvPr id="5" name="Footer Placeholder 4"/>
          <p:cNvSpPr>
            <a:spLocks noGrp="1"/>
          </p:cNvSpPr>
          <p:nvPr>
            <p:ph type="ftr" sz="quarter" idx="11"/>
          </p:nvPr>
        </p:nvSpPr>
        <p:spPr/>
        <p:txBody>
          <a:bodyPr/>
          <a:lstStyle/>
          <a:p>
            <a:pPr defTabSz="931467"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prstClr val="black"/>
                </a:solidFill>
              </a:rPr>
              <a:pPr defTabSz="931774">
                <a:defRPr/>
              </a:pPr>
              <a:t>7/25/2016 9:41 AM</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prstClr val="black"/>
                </a:solidFill>
              </a:rPr>
              <a:pPr defTabSz="931774">
                <a:defRPr/>
              </a:pPr>
              <a:t>11</a:t>
            </a:fld>
            <a:endParaRPr lang="en-US" sz="1800" kern="0" dirty="0">
              <a:solidFill>
                <a:prstClr val="black"/>
              </a:solidFill>
            </a:endParaRPr>
          </a:p>
        </p:txBody>
      </p:sp>
    </p:spTree>
    <p:extLst>
      <p:ext uri="{BB962C8B-B14F-4D97-AF65-F5344CB8AC3E}">
        <p14:creationId xmlns:p14="http://schemas.microsoft.com/office/powerpoint/2010/main" val="249986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1774">
              <a:defRPr/>
            </a:pPr>
            <a:r>
              <a:rPr lang="en-US" sz="1800" kern="0" dirty="0">
                <a:solidFill>
                  <a:prstClr val="black"/>
                </a:solidFill>
              </a:rPr>
              <a:t>Microsoft Ignite 2015</a:t>
            </a:r>
          </a:p>
        </p:txBody>
      </p:sp>
      <p:sp>
        <p:nvSpPr>
          <p:cNvPr id="5" name="Footer Placeholder 4"/>
          <p:cNvSpPr>
            <a:spLocks noGrp="1"/>
          </p:cNvSpPr>
          <p:nvPr>
            <p:ph type="ftr" sz="quarter" idx="11"/>
          </p:nvPr>
        </p:nvSpPr>
        <p:spPr/>
        <p:txBody>
          <a:bodyPr/>
          <a:lstStyle/>
          <a:p>
            <a:pPr defTabSz="931467"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prstClr val="black"/>
                </a:solidFill>
              </a:rPr>
              <a:pPr defTabSz="931774">
                <a:defRPr/>
              </a:pPr>
              <a:t>7/25/2016 9:41 AM</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prstClr val="black"/>
                </a:solidFill>
              </a:rPr>
              <a:pPr defTabSz="931774">
                <a:defRPr/>
              </a:pPr>
              <a:t>12</a:t>
            </a:fld>
            <a:endParaRPr lang="en-US" sz="1800" kern="0" dirty="0">
              <a:solidFill>
                <a:prstClr val="black"/>
              </a:solidFill>
            </a:endParaRPr>
          </a:p>
        </p:txBody>
      </p:sp>
    </p:spTree>
    <p:extLst>
      <p:ext uri="{BB962C8B-B14F-4D97-AF65-F5344CB8AC3E}">
        <p14:creationId xmlns:p14="http://schemas.microsoft.com/office/powerpoint/2010/main" val="488568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79F9939-B49F-45B9-A19C-616A42570ECC}" type="datetimeFigureOut">
              <a:rPr lang="en-US" smtClean="0"/>
              <a:t>7/25/2016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1" y="6356350"/>
            <a:ext cx="1909354" cy="365125"/>
          </a:xfrm>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1971141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9F9939-B49F-45B9-A19C-616A42570ECC}" type="datetimeFigureOut">
              <a:rPr lang="en-US" smtClean="0"/>
              <a:t>7/25/2016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389567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9F9939-B49F-45B9-A19C-616A42570ECC}" type="datetimeFigureOut">
              <a:rPr lang="en-US" smtClean="0"/>
              <a:t>7/25/2016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26317763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L-Shap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02509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29773159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79424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235074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608247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103438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105184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682347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9F9939-B49F-45B9-A19C-616A42570ECC}" type="datetimeFigureOut">
              <a:rPr lang="en-US" smtClean="0"/>
              <a:t>7/25/2016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24188357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290703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932556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032537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006982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9799112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756537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9714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4640719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79831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6568692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79F9939-B49F-45B9-A19C-616A42570ECC}" type="datetimeFigureOut">
              <a:rPr lang="en-US" smtClean="0"/>
              <a:t>7/25/2016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4826072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2738789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2004020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24352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212600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356640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44061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367087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22392160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8355509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614194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79F9939-B49F-45B9-A19C-616A42570ECC}" type="datetimeFigureOut">
              <a:rPr lang="en-US" smtClean="0"/>
              <a:t>7/25/2016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29944827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274928890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08000" y="2036763"/>
            <a:ext cx="11188700" cy="38687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hasCustomPrompt="1"/>
          </p:nvPr>
        </p:nvSpPr>
        <p:spPr>
          <a:xfrm>
            <a:off x="495300" y="1085886"/>
            <a:ext cx="11201400" cy="512762"/>
          </a:xfrm>
        </p:spPr>
        <p:txBody>
          <a:bodyPr lIns="0" tIns="0" rIns="0" bIns="0">
            <a:normAutofit/>
          </a:bodyPr>
          <a:lstStyle>
            <a:lvl1pPr marL="0" indent="0">
              <a:lnSpc>
                <a:spcPct val="100000"/>
              </a:lnSpc>
              <a:buNone/>
              <a:defRPr sz="2000" b="1" cap="all" spc="300" baseline="0">
                <a:solidFill>
                  <a:schemeClr val="tx1"/>
                </a:solidFill>
              </a:defRPr>
            </a:lvl1pPr>
          </a:lstStyle>
          <a:p>
            <a:pPr lvl="0"/>
            <a:r>
              <a:rPr lang="en-US" dirty="0"/>
              <a:t>Edit subtitle text</a:t>
            </a:r>
          </a:p>
        </p:txBody>
      </p:sp>
      <p:sp>
        <p:nvSpPr>
          <p:cNvPr id="6" name="Rectangle 5"/>
          <p:cNvSpPr/>
          <p:nvPr userDrawn="1"/>
        </p:nvSpPr>
        <p:spPr>
          <a:xfrm>
            <a:off x="0" y="6722533"/>
            <a:ext cx="12192000" cy="1354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endParaRPr lang="en-US" dirty="0">
              <a:solidFill>
                <a:schemeClr val="tx2"/>
              </a:solidFill>
            </a:endParaRPr>
          </a:p>
        </p:txBody>
      </p:sp>
    </p:spTree>
    <p:extLst>
      <p:ext uri="{BB962C8B-B14F-4D97-AF65-F5344CB8AC3E}">
        <p14:creationId xmlns:p14="http://schemas.microsoft.com/office/powerpoint/2010/main" val="2624327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1735090"/>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885605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Rectangle 2"/>
          <p:cNvSpPr/>
          <p:nvPr userDrawn="1"/>
        </p:nvSpPr>
        <p:spPr>
          <a:xfrm>
            <a:off x="0" y="6722533"/>
            <a:ext cx="12192000" cy="1354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endParaRPr lang="en-US" dirty="0">
              <a:solidFill>
                <a:schemeClr val="tx2"/>
              </a:solidFill>
            </a:endParaRPr>
          </a:p>
        </p:txBody>
      </p:sp>
      <p:pic>
        <p:nvPicPr>
          <p:cNvPr id="4" name="Picture 3"/>
          <p:cNvPicPr>
            <a:picLocks noChangeAspect="1"/>
          </p:cNvPicPr>
          <p:nvPr userDrawn="1"/>
        </p:nvPicPr>
        <p:blipFill>
          <a:blip r:embed="rId2"/>
          <a:stretch>
            <a:fillRect/>
          </a:stretch>
        </p:blipFill>
        <p:spPr bwMode="black">
          <a:xfrm>
            <a:off x="9472721" y="6237743"/>
            <a:ext cx="2504967" cy="213871"/>
          </a:xfrm>
          <a:prstGeom prst="rect">
            <a:avLst/>
          </a:prstGeom>
        </p:spPr>
      </p:pic>
    </p:spTree>
    <p:extLst>
      <p:ext uri="{BB962C8B-B14F-4D97-AF65-F5344CB8AC3E}">
        <p14:creationId xmlns:p14="http://schemas.microsoft.com/office/powerpoint/2010/main" val="1108586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846659"/>
          </a:xfrm>
        </p:spPr>
        <p:txBody>
          <a:bodyPr/>
          <a:lstStyle/>
          <a:p>
            <a:r>
              <a:rPr lang="en-US" dirty="0"/>
              <a:t>Click to edit Master title style</a:t>
            </a:r>
          </a:p>
        </p:txBody>
      </p:sp>
      <p:sp>
        <p:nvSpPr>
          <p:cNvPr id="4" name="Picture Placeholder 3"/>
          <p:cNvSpPr>
            <a:spLocks noGrp="1"/>
          </p:cNvSpPr>
          <p:nvPr>
            <p:ph type="pic" sz="quarter" idx="10"/>
          </p:nvPr>
        </p:nvSpPr>
        <p:spPr>
          <a:xfrm>
            <a:off x="6095689" y="0"/>
            <a:ext cx="6095689" cy="387798"/>
          </a:xfrm>
        </p:spPr>
        <p:txBody>
          <a:bodyPr/>
          <a:lstStyle/>
          <a:p>
            <a:endParaRPr lang="en-US"/>
          </a:p>
        </p:txBody>
      </p:sp>
      <p:sp>
        <p:nvSpPr>
          <p:cNvPr id="6" name="Text Placeholder 5"/>
          <p:cNvSpPr>
            <a:spLocks noGrp="1"/>
          </p:cNvSpPr>
          <p:nvPr>
            <p:ph type="body" sz="quarter" idx="11"/>
          </p:nvPr>
        </p:nvSpPr>
        <p:spPr>
          <a:xfrm>
            <a:off x="358569" y="2062070"/>
            <a:ext cx="5378549" cy="178043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974532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79F9939-B49F-45B9-A19C-616A42570ECC}" type="datetimeFigureOut">
              <a:rPr lang="en-US" smtClean="0"/>
              <a:t>7/25/2016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427129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79F9939-B49F-45B9-A19C-616A42570ECC}" type="datetimeFigureOut">
              <a:rPr lang="en-US" smtClean="0"/>
              <a:t>7/25/2016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3343972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9F9939-B49F-45B9-A19C-616A42570ECC}" type="datetimeFigureOut">
              <a:rPr lang="en-US" smtClean="0"/>
              <a:t>7/25/2016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819070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79F9939-B49F-45B9-A19C-616A42570ECC}" type="datetimeFigureOut">
              <a:rPr lang="en-US" smtClean="0"/>
              <a:t>7/25/2016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2693140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79F9939-B49F-45B9-A19C-616A42570ECC}" type="datetimeFigureOut">
              <a:rPr lang="en-US" smtClean="0"/>
              <a:t>7/25/2016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26931090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34" Type="http://schemas.openxmlformats.org/officeDocument/2006/relationships/image" Target="../media/image1.png"/><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9F9939-B49F-45B9-A19C-616A42570ECC}" type="datetimeFigureOut">
              <a:rPr lang="en-US" smtClean="0"/>
              <a:t>7/25/2016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198773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ACF4DF-803C-46CF-93DF-D41677766C99}" type="slidenum">
              <a:rPr lang="en-US" smtClean="0"/>
              <a:t>‹#›</a:t>
            </a:fld>
            <a:endParaRPr lang="en-US"/>
          </a:p>
        </p:txBody>
      </p:sp>
      <p:sp>
        <p:nvSpPr>
          <p:cNvPr id="8" name="TextBox 7"/>
          <p:cNvSpPr txBox="1"/>
          <p:nvPr userDrawn="1"/>
        </p:nvSpPr>
        <p:spPr>
          <a:xfrm>
            <a:off x="10502537" y="6356350"/>
            <a:ext cx="1619794" cy="369332"/>
          </a:xfrm>
          <a:prstGeom prst="rect">
            <a:avLst/>
          </a:prstGeom>
          <a:noFill/>
        </p:spPr>
        <p:txBody>
          <a:bodyPr wrap="square" rtlCol="0">
            <a:spAutoFit/>
          </a:bodyPr>
          <a:lstStyle/>
          <a:p>
            <a:r>
              <a:rPr lang="en-US" dirty="0"/>
              <a:t>@ITProGuru</a:t>
            </a:r>
          </a:p>
        </p:txBody>
      </p:sp>
    </p:spTree>
    <p:extLst>
      <p:ext uri="{BB962C8B-B14F-4D97-AF65-F5344CB8AC3E}">
        <p14:creationId xmlns:p14="http://schemas.microsoft.com/office/powerpoint/2010/main" val="42465212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4"/>
          <a:stretch>
            <a:fillRect/>
          </a:stretch>
        </p:blipFill>
        <p:spPr>
          <a:xfrm rot="5400000">
            <a:off x="9208748" y="2991033"/>
            <a:ext cx="6858623" cy="876557"/>
          </a:xfrm>
          <a:prstGeom prst="rect">
            <a:avLst/>
          </a:prstGeom>
        </p:spPr>
      </p:pic>
      <p:sp>
        <p:nvSpPr>
          <p:cNvPr id="5" name="TextBox 4"/>
          <p:cNvSpPr txBox="1"/>
          <p:nvPr userDrawn="1"/>
        </p:nvSpPr>
        <p:spPr>
          <a:xfrm>
            <a:off x="10502537" y="6356350"/>
            <a:ext cx="1619794" cy="369332"/>
          </a:xfrm>
          <a:prstGeom prst="rect">
            <a:avLst/>
          </a:prstGeom>
          <a:noFill/>
        </p:spPr>
        <p:txBody>
          <a:bodyPr wrap="square" rtlCol="0">
            <a:spAutoFit/>
          </a:bodyPr>
          <a:lstStyle/>
          <a:p>
            <a:r>
              <a:rPr lang="en-US" dirty="0"/>
              <a:t>@ITProGuru</a:t>
            </a:r>
          </a:p>
        </p:txBody>
      </p:sp>
    </p:spTree>
    <p:extLst>
      <p:ext uri="{BB962C8B-B14F-4D97-AF65-F5344CB8AC3E}">
        <p14:creationId xmlns:p14="http://schemas.microsoft.com/office/powerpoint/2010/main" val="626180738"/>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hyperlink" Target="http://aka.ms/70-534-book" TargetMode="External"/><Relationship Id="rId5" Type="http://schemas.openxmlformats.org/officeDocument/2006/relationships/image" Target="../media/image11.png"/><Relationship Id="rId10" Type="http://schemas.openxmlformats.org/officeDocument/2006/relationships/image" Target="../media/image15.jpg"/><Relationship Id="rId4" Type="http://schemas.openxmlformats.org/officeDocument/2006/relationships/image" Target="../media/image10.png"/><Relationship Id="rId9" Type="http://schemas.openxmlformats.org/officeDocument/2006/relationships/image" Target="../media/image14.jpe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7.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microsoft.com/office/2007/relationships/hdphoto" Target="../media/hdphoto3.wdp"/><Relationship Id="rId5" Type="http://schemas.openxmlformats.org/officeDocument/2006/relationships/image" Target="../media/image29.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microsoft.com/office/2007/relationships/hdphoto" Target="../media/hdphoto3.wdp"/><Relationship Id="rId5" Type="http://schemas.openxmlformats.org/officeDocument/2006/relationships/image" Target="../media/image29.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microsoft.com/office/2007/relationships/hdphoto" Target="../media/hdphoto3.wdp"/><Relationship Id="rId5" Type="http://schemas.openxmlformats.org/officeDocument/2006/relationships/image" Target="../media/image29.png"/><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image" Target="../media/image40.png"/><Relationship Id="rId5" Type="http://schemas.openxmlformats.org/officeDocument/2006/relationships/image" Target="../media/image27.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3.xml"/><Relationship Id="rId6" Type="http://schemas.openxmlformats.org/officeDocument/2006/relationships/image" Target="../media/image40.png"/><Relationship Id="rId5" Type="http://schemas.openxmlformats.org/officeDocument/2006/relationships/image" Target="../media/image27.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3.xml"/><Relationship Id="rId5" Type="http://schemas.openxmlformats.org/officeDocument/2006/relationships/image" Target="../media/image41.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3.xml"/><Relationship Id="rId6" Type="http://schemas.openxmlformats.org/officeDocument/2006/relationships/image" Target="../media/image40.png"/><Relationship Id="rId5" Type="http://schemas.openxmlformats.org/officeDocument/2006/relationships/image" Target="../media/image27.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3.xml"/><Relationship Id="rId6" Type="http://schemas.openxmlformats.org/officeDocument/2006/relationships/image" Target="../media/image40.png"/><Relationship Id="rId5" Type="http://schemas.openxmlformats.org/officeDocument/2006/relationships/image" Target="../media/image27.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3.xml"/><Relationship Id="rId6" Type="http://schemas.openxmlformats.org/officeDocument/2006/relationships/image" Target="../media/image40.png"/><Relationship Id="rId5" Type="http://schemas.openxmlformats.org/officeDocument/2006/relationships/image" Target="../media/image27.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8.png"/><Relationship Id="rId7"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3.xml"/><Relationship Id="rId6" Type="http://schemas.openxmlformats.org/officeDocument/2006/relationships/image" Target="../media/image43.png"/><Relationship Id="rId5" Type="http://schemas.microsoft.com/office/2007/relationships/hdphoto" Target="../media/hdphoto4.wdp"/><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png"/><Relationship Id="rId7"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3.xml"/><Relationship Id="rId6" Type="http://schemas.openxmlformats.org/officeDocument/2006/relationships/image" Target="../media/image39.png"/><Relationship Id="rId11" Type="http://schemas.openxmlformats.org/officeDocument/2006/relationships/image" Target="../media/image27.png"/><Relationship Id="rId5" Type="http://schemas.openxmlformats.org/officeDocument/2006/relationships/image" Target="../media/image46.png"/><Relationship Id="rId10" Type="http://schemas.openxmlformats.org/officeDocument/2006/relationships/image" Target="../media/image30.png"/><Relationship Id="rId4" Type="http://schemas.openxmlformats.org/officeDocument/2006/relationships/image" Target="../media/image45.png"/><Relationship Id="rId9"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2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7.png"/><Relationship Id="rId7" Type="http://schemas.openxmlformats.org/officeDocument/2006/relationships/image" Target="../media/image56.png"/><Relationship Id="rId12"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23.xml"/><Relationship Id="rId6" Type="http://schemas.openxmlformats.org/officeDocument/2006/relationships/image" Target="../media/image55.png"/><Relationship Id="rId11" Type="http://schemas.openxmlformats.org/officeDocument/2006/relationships/image" Target="../media/image57.png"/><Relationship Id="rId5" Type="http://schemas.openxmlformats.org/officeDocument/2006/relationships/image" Target="../media/image54.png"/><Relationship Id="rId10" Type="http://schemas.openxmlformats.org/officeDocument/2006/relationships/image" Target="../media/image46.png"/><Relationship Id="rId4" Type="http://schemas.openxmlformats.org/officeDocument/2006/relationships/image" Target="../media/image26.png"/><Relationship Id="rId9" Type="http://schemas.openxmlformats.org/officeDocument/2006/relationships/image" Target="../media/image45.png"/></Relationships>
</file>

<file path=ppt/slides/_rels/slide33.xml.rels><?xml version="1.0" encoding="UTF-8" standalone="yes"?>
<Relationships xmlns="http://schemas.openxmlformats.org/package/2006/relationships"><Relationship Id="rId13" Type="http://schemas.openxmlformats.org/officeDocument/2006/relationships/image" Target="../media/image69.png"/><Relationship Id="rId18" Type="http://schemas.openxmlformats.org/officeDocument/2006/relationships/image" Target="../media/image74.png"/><Relationship Id="rId26" Type="http://schemas.openxmlformats.org/officeDocument/2006/relationships/image" Target="../media/image82.jpeg"/><Relationship Id="rId39" Type="http://schemas.openxmlformats.org/officeDocument/2006/relationships/image" Target="../media/image95.png"/><Relationship Id="rId21" Type="http://schemas.openxmlformats.org/officeDocument/2006/relationships/image" Target="../media/image77.png"/><Relationship Id="rId34" Type="http://schemas.openxmlformats.org/officeDocument/2006/relationships/image" Target="../media/image90.png"/><Relationship Id="rId42" Type="http://schemas.openxmlformats.org/officeDocument/2006/relationships/image" Target="../media/image98.jpg"/><Relationship Id="rId47" Type="http://schemas.openxmlformats.org/officeDocument/2006/relationships/image" Target="../media/image103.jpeg"/><Relationship Id="rId50" Type="http://schemas.openxmlformats.org/officeDocument/2006/relationships/image" Target="../media/image106.png"/><Relationship Id="rId7" Type="http://schemas.openxmlformats.org/officeDocument/2006/relationships/image" Target="../media/image63.png"/><Relationship Id="rId2" Type="http://schemas.openxmlformats.org/officeDocument/2006/relationships/notesSlide" Target="../notesSlides/notesSlide28.xml"/><Relationship Id="rId16" Type="http://schemas.openxmlformats.org/officeDocument/2006/relationships/image" Target="../media/image72.png"/><Relationship Id="rId29" Type="http://schemas.openxmlformats.org/officeDocument/2006/relationships/image" Target="../media/image85.png"/><Relationship Id="rId11" Type="http://schemas.openxmlformats.org/officeDocument/2006/relationships/image" Target="../media/image67.png"/><Relationship Id="rId24" Type="http://schemas.openxmlformats.org/officeDocument/2006/relationships/image" Target="../media/image80.jpeg"/><Relationship Id="rId32" Type="http://schemas.openxmlformats.org/officeDocument/2006/relationships/image" Target="../media/image88.png"/><Relationship Id="rId37" Type="http://schemas.openxmlformats.org/officeDocument/2006/relationships/image" Target="../media/image93.png"/><Relationship Id="rId40" Type="http://schemas.openxmlformats.org/officeDocument/2006/relationships/image" Target="../media/image96.png"/><Relationship Id="rId45" Type="http://schemas.openxmlformats.org/officeDocument/2006/relationships/image" Target="../media/image101.jpg"/><Relationship Id="rId5" Type="http://schemas.openxmlformats.org/officeDocument/2006/relationships/image" Target="../media/image61.png"/><Relationship Id="rId15" Type="http://schemas.openxmlformats.org/officeDocument/2006/relationships/image" Target="../media/image71.png"/><Relationship Id="rId23" Type="http://schemas.openxmlformats.org/officeDocument/2006/relationships/image" Target="../media/image79.png"/><Relationship Id="rId28" Type="http://schemas.openxmlformats.org/officeDocument/2006/relationships/image" Target="../media/image84.png"/><Relationship Id="rId36" Type="http://schemas.openxmlformats.org/officeDocument/2006/relationships/image" Target="../media/image92.png"/><Relationship Id="rId49" Type="http://schemas.openxmlformats.org/officeDocument/2006/relationships/image" Target="../media/image105.png"/><Relationship Id="rId10" Type="http://schemas.openxmlformats.org/officeDocument/2006/relationships/image" Target="../media/image66.emf"/><Relationship Id="rId19" Type="http://schemas.openxmlformats.org/officeDocument/2006/relationships/image" Target="../media/image75.png"/><Relationship Id="rId31" Type="http://schemas.openxmlformats.org/officeDocument/2006/relationships/image" Target="../media/image87.png"/><Relationship Id="rId44" Type="http://schemas.openxmlformats.org/officeDocument/2006/relationships/image" Target="../media/image100.png"/><Relationship Id="rId52" Type="http://schemas.openxmlformats.org/officeDocument/2006/relationships/image" Target="../media/image108.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 Id="rId22" Type="http://schemas.openxmlformats.org/officeDocument/2006/relationships/image" Target="../media/image78.png"/><Relationship Id="rId27" Type="http://schemas.openxmlformats.org/officeDocument/2006/relationships/image" Target="../media/image83.png"/><Relationship Id="rId30" Type="http://schemas.openxmlformats.org/officeDocument/2006/relationships/image" Target="../media/image86.png"/><Relationship Id="rId35" Type="http://schemas.openxmlformats.org/officeDocument/2006/relationships/image" Target="../media/image91.png"/><Relationship Id="rId43" Type="http://schemas.openxmlformats.org/officeDocument/2006/relationships/image" Target="../media/image99.emf"/><Relationship Id="rId48" Type="http://schemas.openxmlformats.org/officeDocument/2006/relationships/image" Target="../media/image104.png"/><Relationship Id="rId8" Type="http://schemas.openxmlformats.org/officeDocument/2006/relationships/image" Target="../media/image64.png"/><Relationship Id="rId51" Type="http://schemas.openxmlformats.org/officeDocument/2006/relationships/image" Target="../media/image107.png"/><Relationship Id="rId3" Type="http://schemas.openxmlformats.org/officeDocument/2006/relationships/image" Target="../media/image59.png"/><Relationship Id="rId12" Type="http://schemas.openxmlformats.org/officeDocument/2006/relationships/image" Target="../media/image68.png"/><Relationship Id="rId17" Type="http://schemas.openxmlformats.org/officeDocument/2006/relationships/image" Target="../media/image73.png"/><Relationship Id="rId25" Type="http://schemas.openxmlformats.org/officeDocument/2006/relationships/image" Target="../media/image81.png"/><Relationship Id="rId33" Type="http://schemas.openxmlformats.org/officeDocument/2006/relationships/image" Target="../media/image89.png"/><Relationship Id="rId38" Type="http://schemas.openxmlformats.org/officeDocument/2006/relationships/image" Target="../media/image94.png"/><Relationship Id="rId46" Type="http://schemas.openxmlformats.org/officeDocument/2006/relationships/image" Target="../media/image102.png"/><Relationship Id="rId20" Type="http://schemas.openxmlformats.org/officeDocument/2006/relationships/image" Target="../media/image76.jpeg"/><Relationship Id="rId41" Type="http://schemas.openxmlformats.org/officeDocument/2006/relationships/image" Target="../media/image97.png"/><Relationship Id="rId1" Type="http://schemas.openxmlformats.org/officeDocument/2006/relationships/slideLayout" Target="../slideLayouts/slideLayout43.xml"/><Relationship Id="rId6" Type="http://schemas.openxmlformats.org/officeDocument/2006/relationships/image" Target="../media/image6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44.xml"/></Relationships>
</file>

<file path=ppt/slides/_rels/slide38.xml.rels><?xml version="1.0" encoding="UTF-8" standalone="yes"?>
<Relationships xmlns="http://schemas.openxmlformats.org/package/2006/relationships"><Relationship Id="rId8" Type="http://schemas.openxmlformats.org/officeDocument/2006/relationships/hyperlink" Target="http://aka.ms/wap-lab" TargetMode="External"/><Relationship Id="rId3" Type="http://schemas.openxmlformats.org/officeDocument/2006/relationships/hyperlink" Target="http://aka.ms/moderninfrastructure" TargetMode="External"/><Relationship Id="rId7" Type="http://schemas.openxmlformats.org/officeDocument/2006/relationships/hyperlink" Target="http://aka.ms/virtualization-lab" TargetMode="External"/><Relationship Id="rId2" Type="http://schemas.openxmlformats.org/officeDocument/2006/relationships/notesSlide" Target="../notesSlides/notesSlide31.xml"/><Relationship Id="rId1" Type="http://schemas.openxmlformats.org/officeDocument/2006/relationships/slideLayout" Target="../slideLayouts/slideLayout15.xml"/><Relationship Id="rId6" Type="http://schemas.openxmlformats.org/officeDocument/2006/relationships/hyperlink" Target="https://twitter.com/MS_ITPro" TargetMode="External"/><Relationship Id="rId5" Type="http://schemas.openxmlformats.org/officeDocument/2006/relationships/hyperlink" Target="http://aka.ms/cloud-platform-ebook" TargetMode="External"/><Relationship Id="rId4" Type="http://schemas.openxmlformats.org/officeDocument/2006/relationships/hyperlink" Target="http://aka.ms/deployinghyperv"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aka.ms/devops" TargetMode="External"/><Relationship Id="rId2" Type="http://schemas.openxmlformats.org/officeDocument/2006/relationships/notesSlide" Target="../notesSlides/notesSlide32.xml"/><Relationship Id="rId1" Type="http://schemas.openxmlformats.org/officeDocument/2006/relationships/slideLayout" Target="../slideLayouts/slideLayout15.xml"/><Relationship Id="rId6" Type="http://schemas.openxmlformats.org/officeDocument/2006/relationships/hyperlink" Target="https://twitter.com/search?f=realtime&amp;q=#talkdevops&amp;src=savs" TargetMode="External"/><Relationship Id="rId5" Type="http://schemas.openxmlformats.org/officeDocument/2006/relationships/hyperlink" Target="http://aka.ms/devopsmva" TargetMode="External"/><Relationship Id="rId4" Type="http://schemas.openxmlformats.org/officeDocument/2006/relationships/hyperlink" Target="http://aka.ms/iac_tlp"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hyperlink" Target="http://itproguru.com/" TargetMode="External"/><Relationship Id="rId2" Type="http://schemas.openxmlformats.org/officeDocument/2006/relationships/notesSlide" Target="../notesSlides/notesSlide34.xml"/><Relationship Id="rId1" Type="http://schemas.openxmlformats.org/officeDocument/2006/relationships/slideLayout" Target="../slideLayouts/slideLayout18.xml"/><Relationship Id="rId5" Type="http://schemas.openxmlformats.org/officeDocument/2006/relationships/hyperlink" Target="http://aka.ms/windowscontainers" TargetMode="External"/><Relationship Id="rId4" Type="http://schemas.openxmlformats.org/officeDocument/2006/relationships/hyperlink" Target="https://msdn.microsoft.com/virtualization/windowscontainers"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en.wikipedia.org/wiki/Configuration_management" TargetMode="External"/><Relationship Id="rId13" Type="http://schemas.openxmlformats.org/officeDocument/2006/relationships/hyperlink" Target="http://www.neotys.com/blog/tips-for-testing-in-production/" TargetMode="External"/><Relationship Id="rId18" Type="http://schemas.openxmlformats.org/officeDocument/2006/relationships/image" Target="../media/image19.png"/><Relationship Id="rId3" Type="http://schemas.openxmlformats.org/officeDocument/2006/relationships/hyperlink" Target="http://www.microsoft.com/en-us/download/details.aspx?id=46403" TargetMode="External"/><Relationship Id="rId7" Type="http://schemas.openxmlformats.org/officeDocument/2006/relationships/hyperlink" Target="https://en.wikipedia.org/wiki/Release_management" TargetMode="External"/><Relationship Id="rId12" Type="http://schemas.openxmlformats.org/officeDocument/2006/relationships/hyperlink" Target="http://www.thoughtworks.com/insights/blog/how-implement-hypothesis-driven-development" TargetMode="External"/><Relationship Id="rId17" Type="http://schemas.openxmlformats.org/officeDocument/2006/relationships/image" Target="../media/image18.png"/><Relationship Id="rId2" Type="http://schemas.openxmlformats.org/officeDocument/2006/relationships/hyperlink" Target="http://itrevolution.com/the-three-ways-principles-underpinning-devops/" TargetMode="External"/><Relationship Id="rId16" Type="http://schemas.openxmlformats.org/officeDocument/2006/relationships/image" Target="../media/image17.png"/><Relationship Id="rId1" Type="http://schemas.openxmlformats.org/officeDocument/2006/relationships/slideLayout" Target="../slideLayouts/slideLayout21.xml"/><Relationship Id="rId6" Type="http://schemas.openxmlformats.org/officeDocument/2006/relationships/hyperlink" Target="https://en.wikipedia.org/wiki/Application_performance_management" TargetMode="External"/><Relationship Id="rId11" Type="http://schemas.openxmlformats.org/officeDocument/2006/relationships/hyperlink" Target="http://mattvsts.blogspot.com/2013/11/feature-flags-cornerstone-of-continuous.html" TargetMode="External"/><Relationship Id="rId5" Type="http://schemas.openxmlformats.org/officeDocument/2006/relationships/hyperlink" Target="https://en.wikipedia.org/wiki/Test_automation" TargetMode="External"/><Relationship Id="rId15" Type="http://schemas.openxmlformats.org/officeDocument/2006/relationships/hyperlink" Target="https://en.wikipedia.org/wiki/A/B_testing" TargetMode="External"/><Relationship Id="rId10" Type="http://schemas.openxmlformats.org/officeDocument/2006/relationships/hyperlink" Target="https://en.wikipedia.org/wiki/Capacity_management" TargetMode="External"/><Relationship Id="rId4" Type="http://schemas.openxmlformats.org/officeDocument/2006/relationships/hyperlink" Target="https://en.wikipedia.org/wiki/Continuous_integration" TargetMode="External"/><Relationship Id="rId9" Type="http://schemas.openxmlformats.org/officeDocument/2006/relationships/hyperlink" Target="https://en.wikipedia.org/wiki/Synthetic_monitoring" TargetMode="External"/><Relationship Id="rId14" Type="http://schemas.openxmlformats.org/officeDocument/2006/relationships/hyperlink" Target="https://en.wikipedia.org/wiki/Fault_injection"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a.co/fJXE92A" TargetMode="External"/><Relationship Id="rId2" Type="http://schemas.openxmlformats.org/officeDocument/2006/relationships/hyperlink" Target="https://www.amazon.com/Phoenix-Project-DevOps-Helping-Business-ebook/dp/B00AZRBLHO" TargetMode="External"/><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4.png"/><Relationship Id="rId5" Type="http://schemas.microsoft.com/office/2007/relationships/hdphoto" Target="../media/hdphoto1.wdp"/><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4557" r="9205"/>
          <a:stretch/>
        </p:blipFill>
        <p:spPr>
          <a:xfrm>
            <a:off x="6352805" y="1006780"/>
            <a:ext cx="4961901" cy="4881292"/>
          </a:xfrm>
          <a:prstGeom prst="rect">
            <a:avLst/>
          </a:prstGeom>
        </p:spPr>
      </p:pic>
      <p:sp>
        <p:nvSpPr>
          <p:cNvPr id="4" name="TextBox 3"/>
          <p:cNvSpPr txBox="1"/>
          <p:nvPr/>
        </p:nvSpPr>
        <p:spPr>
          <a:xfrm>
            <a:off x="2128929" y="3920335"/>
            <a:ext cx="3799438" cy="2431435"/>
          </a:xfrm>
          <a:prstGeom prst="rect">
            <a:avLst/>
          </a:prstGeom>
          <a:noFill/>
        </p:spPr>
        <p:txBody>
          <a:bodyPr wrap="none" rtlCol="0">
            <a:spAutoFit/>
          </a:bodyPr>
          <a:lstStyle/>
          <a:p>
            <a:pPr>
              <a:defRPr/>
            </a:pPr>
            <a:r>
              <a:rPr kumimoji="0" lang="en-US" sz="32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Dan Stolts </a:t>
            </a:r>
            <a:r>
              <a:rPr kumimoji="0" lang="en-US" sz="24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(@ITProGuru)</a:t>
            </a:r>
            <a:br>
              <a:rPr kumimoji="0" lang="en-US" sz="24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br>
            <a:r>
              <a:rPr kumimoji="0" lang="en-US" sz="20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Chief Technology Strategist</a:t>
            </a:r>
            <a:br>
              <a:rPr kumimoji="0" lang="en-US" sz="20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br>
            <a:r>
              <a:rPr kumimoji="0" lang="en-US" sz="20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US DX North East – Audience</a:t>
            </a:r>
            <a:br>
              <a:rPr kumimoji="0" lang="en-US" sz="20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br>
            <a:r>
              <a:rPr lang="en-US" sz="2400" kern="0" dirty="0">
                <a:solidFill>
                  <a:schemeClr val="bg1"/>
                </a:solidFill>
                <a:latin typeface="Segoe UI Light" panose="020B0502040204020203" pitchFamily="34" charset="0"/>
                <a:cs typeface="Segoe UI Light" panose="020B0502040204020203" pitchFamily="34" charset="0"/>
              </a:rPr>
              <a:t>Blog: ITProGuru.com</a:t>
            </a:r>
            <a:r>
              <a:rPr lang="en-US" sz="2800" kern="0" dirty="0">
                <a:solidFill>
                  <a:schemeClr val="bg1"/>
                </a:solidFill>
                <a:latin typeface="Segoe UI Light" panose="020B0502040204020203" pitchFamily="34" charset="0"/>
                <a:cs typeface="Segoe UI Light" panose="020B0502040204020203" pitchFamily="34" charset="0"/>
              </a:rPr>
              <a:t> </a:t>
            </a:r>
            <a:endParaRPr lang="en-US" sz="2800" kern="0" dirty="0">
              <a:solidFill>
                <a:schemeClr val="bg1"/>
              </a:solidFill>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dstolts@Microsoft.com</a:t>
            </a:r>
            <a:r>
              <a:rPr lang="en-US" sz="2400" kern="0" dirty="0">
                <a:solidFill>
                  <a:schemeClr val="bg1"/>
                </a:solidFill>
                <a:latin typeface="Segoe UI Light" panose="020B0502040204020203" pitchFamily="34" charset="0"/>
                <a:cs typeface="Segoe UI Light" panose="020B0502040204020203" pitchFamily="34" charset="0"/>
              </a:rPr>
              <a:t> </a:t>
            </a:r>
            <a:endParaRPr kumimoji="0" lang="en-US" sz="24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endParaRPr>
          </a:p>
          <a:p>
            <a:pPr lvl="0">
              <a:defRPr/>
            </a:pPr>
            <a:r>
              <a:rPr lang="en-US" sz="2000" kern="0" dirty="0">
                <a:solidFill>
                  <a:schemeClr val="bg1"/>
                </a:solidFill>
                <a:latin typeface="Segoe UI Light" panose="020B0502040204020203" pitchFamily="34" charset="0"/>
                <a:cs typeface="Segoe UI Light" panose="020B0502040204020203" pitchFamily="34" charset="0"/>
              </a:rPr>
              <a:t>www.linkedin.com/in/danstolts</a:t>
            </a:r>
            <a:r>
              <a:rPr lang="en-US" sz="2400" kern="0" dirty="0">
                <a:solidFill>
                  <a:srgbClr val="00B0F0"/>
                </a:solidFill>
                <a:latin typeface="Segoe UI Light" panose="020B0502040204020203" pitchFamily="34" charset="0"/>
                <a:cs typeface="Segoe UI Light" panose="020B0502040204020203" pitchFamily="34" charset="0"/>
              </a:rPr>
              <a:t> </a:t>
            </a:r>
            <a:endParaRPr kumimoji="0" lang="en-US" sz="2000" b="0" i="0" strike="noStrike" kern="0" cap="none" spc="0" normalizeH="0" baseline="0" noProof="0" dirty="0">
              <a:ln>
                <a:noFill/>
              </a:ln>
              <a:solidFill>
                <a:srgbClr val="00B0F0"/>
              </a:solidFill>
              <a:effectLst/>
              <a:uLnTx/>
              <a:uFillTx/>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4382" y="248298"/>
            <a:ext cx="2469094" cy="530398"/>
          </a:xfrm>
          <a:prstGeom prst="rect">
            <a:avLst/>
          </a:prstGeom>
        </p:spPr>
      </p:pic>
      <p:sp>
        <p:nvSpPr>
          <p:cNvPr id="7" name="TextBox 6"/>
          <p:cNvSpPr txBox="1"/>
          <p:nvPr/>
        </p:nvSpPr>
        <p:spPr>
          <a:xfrm>
            <a:off x="275744" y="1488713"/>
            <a:ext cx="6834359" cy="2308324"/>
          </a:xfrm>
          <a:prstGeom prst="rect">
            <a:avLst/>
          </a:prstGeom>
          <a:noFill/>
        </p:spPr>
        <p:txBody>
          <a:bodyPr wrap="square" rtlCol="0">
            <a:spAutoFit/>
          </a:bodyPr>
          <a:lstStyle/>
          <a:p>
            <a:pPr lvl="0">
              <a:defRPr/>
            </a:pPr>
            <a:r>
              <a:rPr lang="en-US" sz="4800" dirty="0">
                <a:solidFill>
                  <a:srgbClr val="FFC000"/>
                </a:solidFill>
              </a:rPr>
              <a:t>Windows Server 2016, Containers and Next Generation Micro Services</a:t>
            </a:r>
            <a:endParaRPr kumimoji="0" lang="en-US" sz="4800" b="0" i="0" u="none" strike="noStrike" kern="0" cap="none" spc="0" normalizeH="0" baseline="0" noProof="0" dirty="0">
              <a:ln>
                <a:noFill/>
              </a:ln>
              <a:solidFill>
                <a:srgbClr val="FFC000"/>
              </a:solidFill>
              <a:effectLst/>
              <a:uLnTx/>
              <a:uFillTx/>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7499" y="197004"/>
            <a:ext cx="4800600" cy="952500"/>
          </a:xfrm>
          <a:prstGeom prst="rect">
            <a:avLst/>
          </a:prstGeom>
          <a:solidFill>
            <a:schemeClr val="bg1"/>
          </a:solidFill>
        </p:spPr>
      </p:pic>
      <p:sp>
        <p:nvSpPr>
          <p:cNvPr id="9" name="Rectangle 8"/>
          <p:cNvSpPr/>
          <p:nvPr/>
        </p:nvSpPr>
        <p:spPr>
          <a:xfrm>
            <a:off x="10519576" y="6311264"/>
            <a:ext cx="1590261" cy="369332"/>
          </a:xfrm>
          <a:prstGeom prst="rect">
            <a:avLst/>
          </a:prstGeom>
        </p:spPr>
        <p:txBody>
          <a:bodyPr wrap="square">
            <a:spAutoFit/>
          </a:bodyPr>
          <a:lstStyle/>
          <a:p>
            <a:r>
              <a:rPr lang="en-US" kern="0" dirty="0">
                <a:solidFill>
                  <a:schemeClr val="bg1"/>
                </a:solidFill>
                <a:latin typeface="Segoe UI Light" panose="020B0502040204020203" pitchFamily="34" charset="0"/>
                <a:cs typeface="Segoe UI Light" panose="020B0502040204020203" pitchFamily="34" charset="0"/>
              </a:rPr>
              <a:t>@ITProGuru</a:t>
            </a:r>
            <a:endParaRPr lang="en-US" dirty="0"/>
          </a:p>
        </p:txBody>
      </p:sp>
      <p:sp>
        <p:nvSpPr>
          <p:cNvPr id="10" name="TextBox 9"/>
          <p:cNvSpPr txBox="1"/>
          <p:nvPr/>
        </p:nvSpPr>
        <p:spPr>
          <a:xfrm>
            <a:off x="6454202" y="5972710"/>
            <a:ext cx="5881545" cy="707886"/>
          </a:xfrm>
          <a:prstGeom prst="rect">
            <a:avLst/>
          </a:prstGeom>
          <a:noFill/>
        </p:spPr>
        <p:txBody>
          <a:bodyPr wrap="square" rtlCol="0">
            <a:spAutoFit/>
          </a:bodyPr>
          <a:lstStyle/>
          <a:p>
            <a:r>
              <a:rPr lang="en-US" sz="2000" dirty="0">
                <a:solidFill>
                  <a:schemeClr val="bg2"/>
                </a:solidFill>
              </a:rPr>
              <a:t>Specializations: </a:t>
            </a:r>
          </a:p>
          <a:p>
            <a:r>
              <a:rPr lang="en-US" sz="2000" dirty="0">
                <a:solidFill>
                  <a:schemeClr val="bg2"/>
                </a:solidFill>
              </a:rPr>
              <a:t>Cloud, Virtualization, Windows Server</a:t>
            </a:r>
          </a:p>
        </p:txBody>
      </p:sp>
      <p:pic>
        <p:nvPicPr>
          <p:cNvPr id="11" name="Picture 10">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0547" y="4136246"/>
            <a:ext cx="1322736" cy="1628986"/>
          </a:xfrm>
          <a:prstGeom prst="rect">
            <a:avLst/>
          </a:prstGeom>
        </p:spPr>
      </p:pic>
      <p:pic>
        <p:nvPicPr>
          <p:cNvPr id="12" name="Picture 22" descr="http://www.steveor.com/images/stories/linkedin-bad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4965" y="5895951"/>
            <a:ext cx="379336" cy="38116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t2.gstatic.com/images?q=tbn:ANd9GcQ9lxPrdR4gJjCmZrMC122VeCdeKejTHxvjYK4EeaB6Jb_CwNbeqQ"/>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54964" y="5473367"/>
            <a:ext cx="379337" cy="381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49444" y="5074497"/>
            <a:ext cx="384857" cy="371985"/>
          </a:xfrm>
          <a:prstGeom prst="rect">
            <a:avLst/>
          </a:prstGeom>
        </p:spPr>
      </p:pic>
      <p:sp>
        <p:nvSpPr>
          <p:cNvPr id="8" name="TextBox 7"/>
          <p:cNvSpPr txBox="1"/>
          <p:nvPr/>
        </p:nvSpPr>
        <p:spPr>
          <a:xfrm>
            <a:off x="114214" y="5809534"/>
            <a:ext cx="1560336" cy="276999"/>
          </a:xfrm>
          <a:prstGeom prst="rect">
            <a:avLst/>
          </a:prstGeom>
          <a:noFill/>
        </p:spPr>
        <p:txBody>
          <a:bodyPr wrap="square" rtlCol="0">
            <a:spAutoFit/>
          </a:bodyPr>
          <a:lstStyle/>
          <a:p>
            <a:r>
              <a:rPr lang="en-US" sz="1200" dirty="0">
                <a:solidFill>
                  <a:schemeClr val="bg1"/>
                </a:solidFill>
              </a:rPr>
              <a:t>aka.ms/70-534-book</a:t>
            </a:r>
            <a:endParaRPr lang="en-US" sz="1600" dirty="0">
              <a:solidFill>
                <a:schemeClr val="bg1"/>
              </a:solidFill>
            </a:endParaRPr>
          </a:p>
        </p:txBody>
      </p:sp>
    </p:spTree>
    <p:extLst>
      <p:ext uri="{BB962C8B-B14F-4D97-AF65-F5344CB8AC3E}">
        <p14:creationId xmlns:p14="http://schemas.microsoft.com/office/powerpoint/2010/main" val="1195517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0" fill="hold"/>
                                        <p:tgtEl>
                                          <p:spTgt spid="11"/>
                                        </p:tgtEl>
                                        <p:attrNameLst>
                                          <p:attrName>ppt_w</p:attrName>
                                        </p:attrNameLst>
                                      </p:cBhvr>
                                      <p:tavLst>
                                        <p:tav tm="0">
                                          <p:val>
                                            <p:fltVal val="0"/>
                                          </p:val>
                                        </p:tav>
                                        <p:tav tm="100000">
                                          <p:val>
                                            <p:strVal val="#ppt_w"/>
                                          </p:val>
                                        </p:tav>
                                      </p:tavLst>
                                    </p:anim>
                                    <p:anim calcmode="lin" valueType="num">
                                      <p:cBhvr>
                                        <p:cTn id="14" dur="1000" fill="hold"/>
                                        <p:tgtEl>
                                          <p:spTgt spid="11"/>
                                        </p:tgtEl>
                                        <p:attrNameLst>
                                          <p:attrName>ppt_h</p:attrName>
                                        </p:attrNameLst>
                                      </p:cBhvr>
                                      <p:tavLst>
                                        <p:tav tm="0">
                                          <p:val>
                                            <p:fltVal val="0"/>
                                          </p:val>
                                        </p:tav>
                                        <p:tav tm="100000">
                                          <p:val>
                                            <p:strVal val="#ppt_h"/>
                                          </p:val>
                                        </p:tav>
                                      </p:tavLst>
                                    </p:anim>
                                    <p:anim calcmode="lin" valueType="num">
                                      <p:cBhvr>
                                        <p:cTn id="15" dur="1000" fill="hold"/>
                                        <p:tgtEl>
                                          <p:spTgt spid="11"/>
                                        </p:tgtEl>
                                        <p:attrNameLst>
                                          <p:attrName>style.rotation</p:attrName>
                                        </p:attrNameLst>
                                      </p:cBhvr>
                                      <p:tavLst>
                                        <p:tav tm="0">
                                          <p:val>
                                            <p:fltVal val="90"/>
                                          </p:val>
                                        </p:tav>
                                        <p:tav tm="100000">
                                          <p:val>
                                            <p:fltVal val="0"/>
                                          </p:val>
                                        </p:tav>
                                      </p:tavLst>
                                    </p:anim>
                                    <p:animEffect transition="in" filter="fade">
                                      <p:cBhvr>
                                        <p:cTn id="1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tabLst>
                <a:tab pos="953967" algn="l"/>
              </a:tabLst>
            </a:pPr>
            <a:r>
              <a:rPr lang="en-US" dirty="0"/>
              <a:t>Container Run-time</a:t>
            </a:r>
          </a:p>
        </p:txBody>
      </p:sp>
      <p:sp>
        <p:nvSpPr>
          <p:cNvPr id="15" name="Rectangle 14"/>
          <p:cNvSpPr/>
          <p:nvPr/>
        </p:nvSpPr>
        <p:spPr bwMode="auto">
          <a:xfrm>
            <a:off x="1169604" y="3292227"/>
            <a:ext cx="7521762" cy="112602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961" kern="0" dirty="0">
                <a:gradFill>
                  <a:gsLst>
                    <a:gs pos="16814">
                      <a:srgbClr val="FFFFFF"/>
                    </a:gs>
                    <a:gs pos="46000">
                      <a:srgbClr val="FFFFFF"/>
                    </a:gs>
                  </a:gsLst>
                  <a:lin ang="5400000" scaled="0"/>
                </a:gradFill>
              </a:rPr>
              <a:t>Host Operating System</a:t>
            </a:r>
          </a:p>
        </p:txBody>
      </p:sp>
      <p:pic>
        <p:nvPicPr>
          <p:cNvPr id="33" name="Picture 3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65664" y="4486676"/>
            <a:ext cx="7527103" cy="1937422"/>
          </a:xfrm>
          <a:prstGeom prst="rect">
            <a:avLst/>
          </a:prstGeom>
        </p:spPr>
      </p:pic>
      <p:sp>
        <p:nvSpPr>
          <p:cNvPr id="56" name="Rectangle 55"/>
          <p:cNvSpPr/>
          <p:nvPr/>
        </p:nvSpPr>
        <p:spPr bwMode="auto">
          <a:xfrm flipV="1">
            <a:off x="1207346" y="3460897"/>
            <a:ext cx="7409310" cy="45719"/>
          </a:xfrm>
          <a:prstGeom prst="rect">
            <a:avLst/>
          </a:prstGeom>
          <a:solidFill>
            <a:schemeClr val="accent3"/>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kern="0" dirty="0">
              <a:gradFill>
                <a:gsLst>
                  <a:gs pos="16814">
                    <a:srgbClr val="FFFFFF"/>
                  </a:gs>
                  <a:gs pos="46000">
                    <a:srgbClr val="FFFFFF"/>
                  </a:gs>
                </a:gsLst>
                <a:lin ang="5400000" scaled="0"/>
              </a:gradFill>
            </a:endParaRPr>
          </a:p>
        </p:txBody>
      </p:sp>
      <p:sp>
        <p:nvSpPr>
          <p:cNvPr id="82" name="TextBox 81"/>
          <p:cNvSpPr txBox="1"/>
          <p:nvPr/>
        </p:nvSpPr>
        <p:spPr>
          <a:xfrm>
            <a:off x="9373995" y="2565231"/>
            <a:ext cx="2512752" cy="941386"/>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solidFill>
                  <a:sysClr val="windowText" lastClr="000000"/>
                </a:solidFill>
              </a:rPr>
              <a:t>Windows Server</a:t>
            </a:r>
            <a:br>
              <a:rPr lang="en-US" sz="2353" kern="0" dirty="0">
                <a:solidFill>
                  <a:sysClr val="windowText" lastClr="000000"/>
                </a:solidFill>
              </a:rPr>
            </a:br>
            <a:r>
              <a:rPr lang="en-US" sz="2353" kern="0" dirty="0">
                <a:solidFill>
                  <a:sysClr val="windowText" lastClr="000000"/>
                </a:solidFill>
              </a:rPr>
              <a:t>Containers</a:t>
            </a:r>
          </a:p>
        </p:txBody>
      </p:sp>
      <p:sp>
        <p:nvSpPr>
          <p:cNvPr id="83" name="Right Arrow 82"/>
          <p:cNvSpPr/>
          <p:nvPr/>
        </p:nvSpPr>
        <p:spPr bwMode="auto">
          <a:xfrm rot="10800000">
            <a:off x="8457150" y="2606718"/>
            <a:ext cx="971127"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31"/>
          <p:cNvPicPr>
            <a:picLocks noChangeAspect="1"/>
          </p:cNvPicPr>
          <p:nvPr/>
        </p:nvPicPr>
        <p:blipFill>
          <a:blip r:embed="rId5">
            <a:duotone>
              <a:schemeClr val="accent2">
                <a:shade val="45000"/>
                <a:satMod val="135000"/>
              </a:schemeClr>
              <a:prstClr val="white"/>
            </a:duotone>
          </a:blip>
          <a:stretch>
            <a:fillRect/>
          </a:stretch>
        </p:blipFill>
        <p:spPr>
          <a:xfrm>
            <a:off x="1207346" y="2699340"/>
            <a:ext cx="977103" cy="558678"/>
          </a:xfrm>
          <a:prstGeom prst="rect">
            <a:avLst/>
          </a:prstGeom>
        </p:spPr>
      </p:pic>
      <p:pic>
        <p:nvPicPr>
          <p:cNvPr id="39" name="Picture 38"/>
          <p:cNvPicPr>
            <a:picLocks noChangeAspect="1"/>
          </p:cNvPicPr>
          <p:nvPr/>
        </p:nvPicPr>
        <p:blipFill>
          <a:blip r:embed="rId5">
            <a:duotone>
              <a:schemeClr val="accent2">
                <a:shade val="45000"/>
                <a:satMod val="135000"/>
              </a:schemeClr>
              <a:prstClr val="white"/>
            </a:duotone>
          </a:blip>
          <a:stretch>
            <a:fillRect/>
          </a:stretch>
        </p:blipFill>
        <p:spPr>
          <a:xfrm>
            <a:off x="2240287" y="2699340"/>
            <a:ext cx="977103" cy="558678"/>
          </a:xfrm>
          <a:prstGeom prst="rect">
            <a:avLst/>
          </a:prstGeom>
        </p:spPr>
      </p:pic>
      <p:pic>
        <p:nvPicPr>
          <p:cNvPr id="40" name="Picture 39"/>
          <p:cNvPicPr>
            <a:picLocks noChangeAspect="1"/>
          </p:cNvPicPr>
          <p:nvPr/>
        </p:nvPicPr>
        <p:blipFill>
          <a:blip r:embed="rId5">
            <a:duotone>
              <a:schemeClr val="accent2">
                <a:shade val="45000"/>
                <a:satMod val="135000"/>
              </a:schemeClr>
              <a:prstClr val="white"/>
            </a:duotone>
          </a:blip>
          <a:stretch>
            <a:fillRect/>
          </a:stretch>
        </p:blipFill>
        <p:spPr>
          <a:xfrm>
            <a:off x="3273228" y="2699340"/>
            <a:ext cx="977103" cy="558678"/>
          </a:xfrm>
          <a:prstGeom prst="rect">
            <a:avLst/>
          </a:prstGeom>
        </p:spPr>
      </p:pic>
      <p:pic>
        <p:nvPicPr>
          <p:cNvPr id="41" name="Picture 40"/>
          <p:cNvPicPr>
            <a:picLocks noChangeAspect="1"/>
          </p:cNvPicPr>
          <p:nvPr/>
        </p:nvPicPr>
        <p:blipFill>
          <a:blip r:embed="rId5">
            <a:duotone>
              <a:schemeClr val="accent2">
                <a:shade val="45000"/>
                <a:satMod val="135000"/>
              </a:schemeClr>
              <a:prstClr val="white"/>
            </a:duotone>
          </a:blip>
          <a:stretch>
            <a:fillRect/>
          </a:stretch>
        </p:blipFill>
        <p:spPr>
          <a:xfrm>
            <a:off x="4306170" y="2699340"/>
            <a:ext cx="977103" cy="558678"/>
          </a:xfrm>
          <a:prstGeom prst="rect">
            <a:avLst/>
          </a:prstGeom>
        </p:spPr>
      </p:pic>
      <p:pic>
        <p:nvPicPr>
          <p:cNvPr id="42" name="Picture 41"/>
          <p:cNvPicPr>
            <a:picLocks noChangeAspect="1"/>
          </p:cNvPicPr>
          <p:nvPr/>
        </p:nvPicPr>
        <p:blipFill>
          <a:blip r:embed="rId5">
            <a:duotone>
              <a:schemeClr val="accent2">
                <a:shade val="45000"/>
                <a:satMod val="135000"/>
              </a:schemeClr>
              <a:prstClr val="white"/>
            </a:duotone>
          </a:blip>
          <a:stretch>
            <a:fillRect/>
          </a:stretch>
        </p:blipFill>
        <p:spPr>
          <a:xfrm>
            <a:off x="5339111" y="2699340"/>
            <a:ext cx="977103" cy="558678"/>
          </a:xfrm>
          <a:prstGeom prst="rect">
            <a:avLst/>
          </a:prstGeom>
        </p:spPr>
      </p:pic>
      <p:pic>
        <p:nvPicPr>
          <p:cNvPr id="43" name="Picture 42"/>
          <p:cNvPicPr>
            <a:picLocks noChangeAspect="1"/>
          </p:cNvPicPr>
          <p:nvPr/>
        </p:nvPicPr>
        <p:blipFill>
          <a:blip r:embed="rId5">
            <a:duotone>
              <a:schemeClr val="accent2">
                <a:shade val="45000"/>
                <a:satMod val="135000"/>
              </a:schemeClr>
              <a:prstClr val="white"/>
            </a:duotone>
          </a:blip>
          <a:stretch>
            <a:fillRect/>
          </a:stretch>
        </p:blipFill>
        <p:spPr>
          <a:xfrm>
            <a:off x="6372053" y="2699340"/>
            <a:ext cx="977103" cy="558678"/>
          </a:xfrm>
          <a:prstGeom prst="rect">
            <a:avLst/>
          </a:prstGeom>
        </p:spPr>
      </p:pic>
      <p:pic>
        <p:nvPicPr>
          <p:cNvPr id="44" name="Picture 43"/>
          <p:cNvPicPr>
            <a:picLocks noChangeAspect="1"/>
          </p:cNvPicPr>
          <p:nvPr/>
        </p:nvPicPr>
        <p:blipFill>
          <a:blip r:embed="rId5">
            <a:duotone>
              <a:schemeClr val="accent2">
                <a:shade val="45000"/>
                <a:satMod val="135000"/>
              </a:schemeClr>
              <a:prstClr val="white"/>
            </a:duotone>
          </a:blip>
          <a:stretch>
            <a:fillRect/>
          </a:stretch>
        </p:blipFill>
        <p:spPr>
          <a:xfrm>
            <a:off x="7404995" y="2699340"/>
            <a:ext cx="977103" cy="558678"/>
          </a:xfrm>
          <a:prstGeom prst="rect">
            <a:avLst/>
          </a:prstGeom>
        </p:spPr>
      </p:pic>
    </p:spTree>
    <p:extLst>
      <p:ext uri="{BB962C8B-B14F-4D97-AF65-F5344CB8AC3E}">
        <p14:creationId xmlns:p14="http://schemas.microsoft.com/office/powerpoint/2010/main" val="1360852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500"/>
                                        <p:tgtEl>
                                          <p:spTgt spid="8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fade">
                                      <p:cBhvr>
                                        <p:cTn id="15"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82" grpId="0"/>
      <p:bldP spid="8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304" y="138753"/>
            <a:ext cx="10515600" cy="1325563"/>
          </a:xfrm>
        </p:spPr>
        <p:txBody>
          <a:bodyPr/>
          <a:lstStyle/>
          <a:p>
            <a:pPr>
              <a:tabLst>
                <a:tab pos="953967" algn="l"/>
              </a:tabLst>
            </a:pPr>
            <a:r>
              <a:rPr lang="en-US" dirty="0"/>
              <a:t>Container Run-time</a:t>
            </a:r>
          </a:p>
        </p:txBody>
      </p:sp>
      <p:sp>
        <p:nvSpPr>
          <p:cNvPr id="15" name="Rectangle 14"/>
          <p:cNvSpPr/>
          <p:nvPr/>
        </p:nvSpPr>
        <p:spPr bwMode="auto">
          <a:xfrm>
            <a:off x="1169604" y="3143507"/>
            <a:ext cx="2457066" cy="106156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kern="0" dirty="0">
                <a:gradFill>
                  <a:gsLst>
                    <a:gs pos="16814">
                      <a:srgbClr val="FFFFFF"/>
                    </a:gs>
                    <a:gs pos="46000">
                      <a:srgbClr val="FFFFFF"/>
                    </a:gs>
                  </a:gsLst>
                  <a:lin ang="5400000" scaled="0"/>
                </a:gradFill>
              </a:rPr>
              <a:t>Host</a:t>
            </a:r>
            <a:br>
              <a:rPr lang="en-US" sz="1765" kern="0" dirty="0">
                <a:gradFill>
                  <a:gsLst>
                    <a:gs pos="16814">
                      <a:srgbClr val="FFFFFF"/>
                    </a:gs>
                    <a:gs pos="46000">
                      <a:srgbClr val="FFFFFF"/>
                    </a:gs>
                  </a:gsLst>
                  <a:lin ang="5400000" scaled="0"/>
                </a:gradFill>
              </a:rPr>
            </a:br>
            <a:r>
              <a:rPr lang="en-US" sz="1765" kern="0" dirty="0">
                <a:gradFill>
                  <a:gsLst>
                    <a:gs pos="16814">
                      <a:srgbClr val="FFFFFF"/>
                    </a:gs>
                    <a:gs pos="46000">
                      <a:srgbClr val="FFFFFF"/>
                    </a:gs>
                  </a:gsLst>
                  <a:lin ang="5400000" scaled="0"/>
                </a:gradFill>
              </a:rPr>
              <a:t>Operating</a:t>
            </a:r>
            <a:br>
              <a:rPr lang="en-US" sz="1765" kern="0" dirty="0">
                <a:gradFill>
                  <a:gsLst>
                    <a:gs pos="16814">
                      <a:srgbClr val="FFFFFF"/>
                    </a:gs>
                    <a:gs pos="46000">
                      <a:srgbClr val="FFFFFF"/>
                    </a:gs>
                  </a:gsLst>
                  <a:lin ang="5400000" scaled="0"/>
                </a:gradFill>
              </a:rPr>
            </a:br>
            <a:r>
              <a:rPr lang="en-US" sz="1765" kern="0" dirty="0">
                <a:gradFill>
                  <a:gsLst>
                    <a:gs pos="16814">
                      <a:srgbClr val="FFFFFF"/>
                    </a:gs>
                    <a:gs pos="46000">
                      <a:srgbClr val="FFFFFF"/>
                    </a:gs>
                  </a:gsLst>
                  <a:lin ang="5400000" scaled="0"/>
                </a:gradFill>
              </a:rPr>
              <a:t>System</a:t>
            </a:r>
          </a:p>
        </p:txBody>
      </p:sp>
      <p:sp>
        <p:nvSpPr>
          <p:cNvPr id="44" name="TextBox 43"/>
          <p:cNvSpPr txBox="1"/>
          <p:nvPr/>
        </p:nvSpPr>
        <p:spPr>
          <a:xfrm>
            <a:off x="9496489" y="3230480"/>
            <a:ext cx="1798415" cy="941386"/>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solidFill>
                  <a:sysClr val="windowText" lastClr="000000"/>
                </a:solidFill>
              </a:rPr>
              <a:t>Virtual </a:t>
            </a:r>
            <a:br>
              <a:rPr lang="en-US" sz="2353" kern="0" dirty="0">
                <a:solidFill>
                  <a:sysClr val="windowText" lastClr="000000"/>
                </a:solidFill>
              </a:rPr>
            </a:br>
            <a:r>
              <a:rPr lang="en-US" sz="2353" kern="0" dirty="0">
                <a:solidFill>
                  <a:sysClr val="windowText" lastClr="000000"/>
                </a:solidFill>
              </a:rPr>
              <a:t>machine(s)</a:t>
            </a:r>
          </a:p>
        </p:txBody>
      </p:sp>
      <p:sp>
        <p:nvSpPr>
          <p:cNvPr id="31" name="Rectangle 30"/>
          <p:cNvSpPr/>
          <p:nvPr/>
        </p:nvSpPr>
        <p:spPr bwMode="auto">
          <a:xfrm>
            <a:off x="1169604" y="4233614"/>
            <a:ext cx="7521762" cy="228384"/>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372" kern="0" dirty="0">
                <a:gradFill>
                  <a:gsLst>
                    <a:gs pos="16814">
                      <a:srgbClr val="FFFFFF"/>
                    </a:gs>
                    <a:gs pos="46000">
                      <a:srgbClr val="FFFFFF"/>
                    </a:gs>
                  </a:gsLst>
                  <a:lin ang="5400000" scaled="0"/>
                </a:gradFill>
              </a:rPr>
              <a:t>Hyper-V Hypervisor</a:t>
            </a:r>
          </a:p>
        </p:txBody>
      </p:sp>
      <p:pic>
        <p:nvPicPr>
          <p:cNvPr id="33" name="Picture 3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65664" y="4486676"/>
            <a:ext cx="7527103" cy="1937422"/>
          </a:xfrm>
          <a:prstGeom prst="rect">
            <a:avLst/>
          </a:prstGeom>
        </p:spPr>
      </p:pic>
      <p:pic>
        <p:nvPicPr>
          <p:cNvPr id="32" name="Picture 31"/>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830148" y="3143507"/>
            <a:ext cx="2862619" cy="1061568"/>
          </a:xfrm>
          <a:prstGeom prst="rect">
            <a:avLst/>
          </a:prstGeom>
        </p:spPr>
      </p:pic>
      <p:sp>
        <p:nvSpPr>
          <p:cNvPr id="53" name="Right Arrow 52"/>
          <p:cNvSpPr/>
          <p:nvPr/>
        </p:nvSpPr>
        <p:spPr bwMode="auto">
          <a:xfrm rot="10800000">
            <a:off x="8525361" y="3307980"/>
            <a:ext cx="971127"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56" name="Rectangle 55"/>
          <p:cNvSpPr/>
          <p:nvPr/>
        </p:nvSpPr>
        <p:spPr bwMode="auto">
          <a:xfrm flipV="1">
            <a:off x="1229481" y="3189688"/>
            <a:ext cx="2323019" cy="44820"/>
          </a:xfrm>
          <a:prstGeom prst="rect">
            <a:avLst/>
          </a:prstGeom>
          <a:solidFill>
            <a:schemeClr val="accent3"/>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kern="0" dirty="0">
              <a:gradFill>
                <a:gsLst>
                  <a:gs pos="16814">
                    <a:srgbClr val="FFFFFF"/>
                  </a:gs>
                  <a:gs pos="46000">
                    <a:srgbClr val="FFFFFF"/>
                  </a:gs>
                </a:gsLst>
                <a:lin ang="5400000" scaled="0"/>
              </a:gradFill>
            </a:endParaRPr>
          </a:p>
        </p:txBody>
      </p:sp>
      <p:pic>
        <p:nvPicPr>
          <p:cNvPr id="41" name="Picture 40"/>
          <p:cNvPicPr>
            <a:picLocks noChangeAspect="1"/>
          </p:cNvPicPr>
          <p:nvPr/>
        </p:nvPicPr>
        <p:blipFill>
          <a:blip r:embed="rId7">
            <a:duotone>
              <a:prstClr val="black"/>
              <a:schemeClr val="accent1">
                <a:tint val="45000"/>
                <a:satMod val="400000"/>
              </a:schemeClr>
            </a:duotone>
          </a:blip>
          <a:stretch>
            <a:fillRect/>
          </a:stretch>
        </p:blipFill>
        <p:spPr>
          <a:xfrm>
            <a:off x="3715873" y="3674291"/>
            <a:ext cx="980445" cy="511422"/>
          </a:xfrm>
          <a:prstGeom prst="rect">
            <a:avLst/>
          </a:prstGeom>
        </p:spPr>
      </p:pic>
      <p:pic>
        <p:nvPicPr>
          <p:cNvPr id="43" name="Picture 42"/>
          <p:cNvPicPr>
            <a:picLocks noChangeAspect="1"/>
          </p:cNvPicPr>
          <p:nvPr/>
        </p:nvPicPr>
        <p:blipFill>
          <a:blip r:embed="rId8">
            <a:duotone>
              <a:schemeClr val="accent2">
                <a:shade val="45000"/>
                <a:satMod val="135000"/>
              </a:schemeClr>
              <a:prstClr val="white"/>
            </a:duotone>
          </a:blip>
          <a:stretch>
            <a:fillRect/>
          </a:stretch>
        </p:blipFill>
        <p:spPr>
          <a:xfrm>
            <a:off x="1395486" y="2557558"/>
            <a:ext cx="977103" cy="558678"/>
          </a:xfrm>
          <a:prstGeom prst="rect">
            <a:avLst/>
          </a:prstGeom>
        </p:spPr>
      </p:pic>
      <p:pic>
        <p:nvPicPr>
          <p:cNvPr id="45" name="Picture 44"/>
          <p:cNvPicPr>
            <a:picLocks noChangeAspect="1"/>
          </p:cNvPicPr>
          <p:nvPr/>
        </p:nvPicPr>
        <p:blipFill>
          <a:blip r:embed="rId7">
            <a:duotone>
              <a:prstClr val="black"/>
              <a:schemeClr val="accent1">
                <a:tint val="45000"/>
                <a:satMod val="400000"/>
              </a:schemeClr>
            </a:duotone>
          </a:blip>
          <a:stretch>
            <a:fillRect/>
          </a:stretch>
        </p:blipFill>
        <p:spPr>
          <a:xfrm>
            <a:off x="4760500" y="3674290"/>
            <a:ext cx="980445" cy="511422"/>
          </a:xfrm>
          <a:prstGeom prst="rect">
            <a:avLst/>
          </a:prstGeom>
        </p:spPr>
      </p:pic>
      <p:pic>
        <p:nvPicPr>
          <p:cNvPr id="46" name="Picture 45"/>
          <p:cNvPicPr>
            <a:picLocks noChangeAspect="1"/>
          </p:cNvPicPr>
          <p:nvPr/>
        </p:nvPicPr>
        <p:blipFill>
          <a:blip r:embed="rId8">
            <a:duotone>
              <a:schemeClr val="accent2">
                <a:shade val="45000"/>
                <a:satMod val="135000"/>
              </a:schemeClr>
              <a:prstClr val="white"/>
            </a:duotone>
          </a:blip>
          <a:stretch>
            <a:fillRect/>
          </a:stretch>
        </p:blipFill>
        <p:spPr>
          <a:xfrm>
            <a:off x="2411330" y="2557558"/>
            <a:ext cx="977103" cy="558678"/>
          </a:xfrm>
          <a:prstGeom prst="rect">
            <a:avLst/>
          </a:prstGeom>
        </p:spPr>
      </p:pic>
      <p:sp>
        <p:nvSpPr>
          <p:cNvPr id="73" name="Right Arrow 72"/>
          <p:cNvSpPr/>
          <p:nvPr/>
        </p:nvSpPr>
        <p:spPr bwMode="auto">
          <a:xfrm rot="5400000">
            <a:off x="4228983" y="2674416"/>
            <a:ext cx="971127"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74" name="TextBox 73"/>
          <p:cNvSpPr txBox="1"/>
          <p:nvPr/>
        </p:nvSpPr>
        <p:spPr>
          <a:xfrm>
            <a:off x="3728907" y="1631950"/>
            <a:ext cx="1971279" cy="941386"/>
          </a:xfrm>
          <a:prstGeom prst="rect">
            <a:avLst/>
          </a:prstGeom>
          <a:noFill/>
        </p:spPr>
        <p:txBody>
          <a:bodyPr wrap="none" lIns="179285" tIns="143428" rIns="179285" bIns="143428" rtlCol="0">
            <a:spAutoFit/>
          </a:bodyPr>
          <a:lstStyle/>
          <a:p>
            <a:pPr algn="ctr" defTabSz="896386">
              <a:lnSpc>
                <a:spcPct val="90000"/>
              </a:lnSpc>
              <a:spcAft>
                <a:spcPts val="588"/>
              </a:spcAft>
            </a:pPr>
            <a:r>
              <a:rPr lang="en-US" sz="2353" kern="0" dirty="0">
                <a:solidFill>
                  <a:sysClr val="windowText" lastClr="000000"/>
                </a:solidFill>
              </a:rPr>
              <a:t>Hyper-V</a:t>
            </a:r>
            <a:br>
              <a:rPr lang="en-US" sz="2353" kern="0" dirty="0">
                <a:solidFill>
                  <a:sysClr val="windowText" lastClr="000000"/>
                </a:solidFill>
              </a:rPr>
            </a:br>
            <a:r>
              <a:rPr lang="en-US" sz="2353" kern="0" dirty="0">
                <a:solidFill>
                  <a:sysClr val="windowText" lastClr="000000"/>
                </a:solidFill>
              </a:rPr>
              <a:t>Container(s)</a:t>
            </a:r>
          </a:p>
        </p:txBody>
      </p:sp>
      <p:sp>
        <p:nvSpPr>
          <p:cNvPr id="75" name="Right Arrow 74"/>
          <p:cNvSpPr/>
          <p:nvPr/>
        </p:nvSpPr>
        <p:spPr bwMode="auto">
          <a:xfrm rot="5400000">
            <a:off x="1905427" y="1583147"/>
            <a:ext cx="971127" cy="747021"/>
          </a:xfrm>
          <a:prstGeom prst="rightArrow">
            <a:avLst>
              <a:gd name="adj1" fmla="val 50000"/>
              <a:gd name="adj2" fmla="val 48519"/>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76" name="TextBox 75"/>
          <p:cNvSpPr txBox="1"/>
          <p:nvPr/>
        </p:nvSpPr>
        <p:spPr>
          <a:xfrm>
            <a:off x="1169604" y="1169014"/>
            <a:ext cx="2512752" cy="742246"/>
          </a:xfrm>
          <a:prstGeom prst="rect">
            <a:avLst/>
          </a:prstGeom>
          <a:solidFill>
            <a:schemeClr val="bg1"/>
          </a:solidFill>
        </p:spPr>
        <p:txBody>
          <a:bodyPr wrap="none" lIns="179285" tIns="0" rIns="179285" bIns="89642" rtlCol="0">
            <a:spAutoFit/>
          </a:bodyPr>
          <a:lstStyle/>
          <a:p>
            <a:pPr algn="ctr" defTabSz="896386">
              <a:lnSpc>
                <a:spcPct val="90000"/>
              </a:lnSpc>
              <a:spcAft>
                <a:spcPts val="588"/>
              </a:spcAft>
            </a:pPr>
            <a:r>
              <a:rPr lang="en-US" sz="2353" kern="0" dirty="0">
                <a:solidFill>
                  <a:sysClr val="windowText" lastClr="000000"/>
                </a:solidFill>
              </a:rPr>
              <a:t>Windows Server</a:t>
            </a:r>
            <a:br>
              <a:rPr lang="en-US" sz="2353" kern="0" dirty="0">
                <a:solidFill>
                  <a:sysClr val="windowText" lastClr="000000"/>
                </a:solidFill>
              </a:rPr>
            </a:br>
            <a:r>
              <a:rPr lang="en-US" sz="2353" kern="0" dirty="0">
                <a:solidFill>
                  <a:sysClr val="windowText" lastClr="000000"/>
                </a:solidFill>
              </a:rPr>
              <a:t>Container(s)</a:t>
            </a:r>
          </a:p>
        </p:txBody>
      </p:sp>
    </p:spTree>
    <p:extLst>
      <p:ext uri="{BB962C8B-B14F-4D97-AF65-F5344CB8AC3E}">
        <p14:creationId xmlns:p14="http://schemas.microsoft.com/office/powerpoint/2010/main" val="1717988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wipe(down)">
                                      <p:cBhvr>
                                        <p:cTn id="19" dur="500"/>
                                        <p:tgtEl>
                                          <p:spTgt spid="43"/>
                                        </p:tgtEl>
                                      </p:cBhvr>
                                    </p:animEffect>
                                  </p:childTnLst>
                                </p:cTn>
                              </p:par>
                              <p:par>
                                <p:cTn id="20" presetID="22" presetClass="entr" presetSubtype="4" fill="hold"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wipe(down)">
                                      <p:cBhvr>
                                        <p:cTn id="22" dur="500"/>
                                        <p:tgtEl>
                                          <p:spTgt spid="46"/>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75"/>
                                        </p:tgtEl>
                                        <p:attrNameLst>
                                          <p:attrName>style.visibility</p:attrName>
                                        </p:attrNameLst>
                                      </p:cBhvr>
                                      <p:to>
                                        <p:strVal val="visible"/>
                                      </p:to>
                                    </p:set>
                                    <p:animEffect transition="in" filter="fade">
                                      <p:cBhvr>
                                        <p:cTn id="26" dur="500"/>
                                        <p:tgtEl>
                                          <p:spTgt spid="7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6"/>
                                        </p:tgtEl>
                                        <p:attrNameLst>
                                          <p:attrName>style.visibility</p:attrName>
                                        </p:attrNameLst>
                                      </p:cBhvr>
                                      <p:to>
                                        <p:strVal val="visible"/>
                                      </p:to>
                                    </p:set>
                                    <p:animEffect transition="in" filter="fade">
                                      <p:cBhvr>
                                        <p:cTn id="29" dur="500"/>
                                        <p:tgtEl>
                                          <p:spTgt spid="7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fade">
                                      <p:cBhvr>
                                        <p:cTn id="38" dur="500"/>
                                        <p:tgtEl>
                                          <p:spTgt spid="5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wipe(down)">
                                      <p:cBhvr>
                                        <p:cTn id="46" dur="500"/>
                                        <p:tgtEl>
                                          <p:spTgt spid="45"/>
                                        </p:tgtEl>
                                      </p:cBhvr>
                                    </p:animEffect>
                                  </p:childTnLst>
                                </p:cTn>
                              </p:par>
                              <p:par>
                                <p:cTn id="47" presetID="22" presetClass="entr" presetSubtype="4" fill="hold" nodeType="with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down)">
                                      <p:cBhvr>
                                        <p:cTn id="49" dur="500"/>
                                        <p:tgtEl>
                                          <p:spTgt spid="41"/>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73"/>
                                        </p:tgtEl>
                                        <p:attrNameLst>
                                          <p:attrName>style.visibility</p:attrName>
                                        </p:attrNameLst>
                                      </p:cBhvr>
                                      <p:to>
                                        <p:strVal val="visible"/>
                                      </p:to>
                                    </p:set>
                                    <p:animEffect transition="in" filter="fade">
                                      <p:cBhvr>
                                        <p:cTn id="53" dur="500"/>
                                        <p:tgtEl>
                                          <p:spTgt spid="7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4"/>
                                        </p:tgtEl>
                                        <p:attrNameLst>
                                          <p:attrName>style.visibility</p:attrName>
                                        </p:attrNameLst>
                                      </p:cBhvr>
                                      <p:to>
                                        <p:strVal val="visible"/>
                                      </p:to>
                                    </p:set>
                                    <p:animEffect transition="in" filter="fade">
                                      <p:cBhvr>
                                        <p:cTn id="56"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4" grpId="0"/>
      <p:bldP spid="31" grpId="0" animBg="1"/>
      <p:bldP spid="53" grpId="0" animBg="1"/>
      <p:bldP spid="56" grpId="0" animBg="1"/>
      <p:bldP spid="73" grpId="0" animBg="1"/>
      <p:bldP spid="74" grpId="0"/>
      <p:bldP spid="75" grpId="0" animBg="1"/>
      <p:bldP spid="7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tabLst>
                <a:tab pos="953967" algn="l"/>
              </a:tabLst>
            </a:pPr>
            <a:r>
              <a:rPr lang="en-US" dirty="0"/>
              <a:t>Container Run-time</a:t>
            </a:r>
          </a:p>
        </p:txBody>
      </p:sp>
      <p:sp>
        <p:nvSpPr>
          <p:cNvPr id="15" name="Rectangle 14"/>
          <p:cNvSpPr/>
          <p:nvPr/>
        </p:nvSpPr>
        <p:spPr bwMode="auto">
          <a:xfrm>
            <a:off x="1169605" y="3143507"/>
            <a:ext cx="1683708" cy="106156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kern="0" dirty="0">
                <a:gradFill>
                  <a:gsLst>
                    <a:gs pos="16814">
                      <a:srgbClr val="FFFFFF"/>
                    </a:gs>
                    <a:gs pos="46000">
                      <a:srgbClr val="FFFFFF"/>
                    </a:gs>
                  </a:gsLst>
                  <a:lin ang="5400000" scaled="0"/>
                </a:gradFill>
              </a:rPr>
              <a:t>Host</a:t>
            </a:r>
            <a:br>
              <a:rPr lang="en-US" sz="1765" kern="0" dirty="0">
                <a:gradFill>
                  <a:gsLst>
                    <a:gs pos="16814">
                      <a:srgbClr val="FFFFFF"/>
                    </a:gs>
                    <a:gs pos="46000">
                      <a:srgbClr val="FFFFFF"/>
                    </a:gs>
                  </a:gsLst>
                  <a:lin ang="5400000" scaled="0"/>
                </a:gradFill>
              </a:rPr>
            </a:br>
            <a:r>
              <a:rPr lang="en-US" sz="1765" kern="0" dirty="0">
                <a:gradFill>
                  <a:gsLst>
                    <a:gs pos="16814">
                      <a:srgbClr val="FFFFFF"/>
                    </a:gs>
                    <a:gs pos="46000">
                      <a:srgbClr val="FFFFFF"/>
                    </a:gs>
                  </a:gsLst>
                  <a:lin ang="5400000" scaled="0"/>
                </a:gradFill>
              </a:rPr>
              <a:t>Operating System</a:t>
            </a:r>
          </a:p>
        </p:txBody>
      </p:sp>
      <p:sp>
        <p:nvSpPr>
          <p:cNvPr id="44" name="TextBox 43"/>
          <p:cNvSpPr txBox="1"/>
          <p:nvPr/>
        </p:nvSpPr>
        <p:spPr>
          <a:xfrm>
            <a:off x="9496489" y="3230480"/>
            <a:ext cx="1713404" cy="1344177"/>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solidFill>
                  <a:sysClr val="windowText" lastClr="000000"/>
                </a:solidFill>
              </a:rPr>
              <a:t>Virtual </a:t>
            </a:r>
            <a:br>
              <a:rPr lang="en-US" sz="2353" kern="0" dirty="0">
                <a:solidFill>
                  <a:sysClr val="windowText" lastClr="000000"/>
                </a:solidFill>
              </a:rPr>
            </a:br>
            <a:r>
              <a:rPr lang="en-US" sz="2353" kern="0" dirty="0">
                <a:solidFill>
                  <a:sysClr val="windowText" lastClr="000000"/>
                </a:solidFill>
              </a:rPr>
              <a:t>machine(s)</a:t>
            </a:r>
          </a:p>
          <a:p>
            <a:pPr defTabSz="896386">
              <a:lnSpc>
                <a:spcPct val="90000"/>
              </a:lnSpc>
              <a:spcAft>
                <a:spcPts val="588"/>
              </a:spcAft>
            </a:pPr>
            <a:endParaRPr lang="en-US" sz="2353" kern="0" dirty="0">
              <a:solidFill>
                <a:sysClr val="windowText" lastClr="000000"/>
              </a:solidFill>
            </a:endParaRPr>
          </a:p>
        </p:txBody>
      </p:sp>
      <p:sp>
        <p:nvSpPr>
          <p:cNvPr id="31" name="Rectangle 30"/>
          <p:cNvSpPr/>
          <p:nvPr/>
        </p:nvSpPr>
        <p:spPr bwMode="auto">
          <a:xfrm>
            <a:off x="1169604" y="4233614"/>
            <a:ext cx="7521762" cy="228384"/>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372" kern="0" dirty="0">
                <a:gradFill>
                  <a:gsLst>
                    <a:gs pos="16814">
                      <a:srgbClr val="FFFFFF"/>
                    </a:gs>
                    <a:gs pos="46000">
                      <a:srgbClr val="FFFFFF"/>
                    </a:gs>
                  </a:gsLst>
                  <a:lin ang="5400000" scaled="0"/>
                </a:gradFill>
              </a:rPr>
              <a:t>Hyper-V Hypervisor</a:t>
            </a:r>
          </a:p>
        </p:txBody>
      </p:sp>
      <p:pic>
        <p:nvPicPr>
          <p:cNvPr id="33" name="Picture 3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65664" y="4486676"/>
            <a:ext cx="7527103" cy="1937422"/>
          </a:xfrm>
          <a:prstGeom prst="rect">
            <a:avLst/>
          </a:prstGeom>
        </p:spPr>
      </p:pic>
      <p:pic>
        <p:nvPicPr>
          <p:cNvPr id="32" name="Picture 31"/>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830148" y="3139639"/>
            <a:ext cx="2862619" cy="1061568"/>
          </a:xfrm>
          <a:prstGeom prst="rect">
            <a:avLst/>
          </a:prstGeom>
        </p:spPr>
      </p:pic>
      <p:sp>
        <p:nvSpPr>
          <p:cNvPr id="53" name="Right Arrow 52"/>
          <p:cNvSpPr/>
          <p:nvPr/>
        </p:nvSpPr>
        <p:spPr bwMode="auto">
          <a:xfrm rot="10800000">
            <a:off x="8525361" y="3307980"/>
            <a:ext cx="971127"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p:cNvPicPr>
            <a:picLocks noChangeAspect="1"/>
          </p:cNvPicPr>
          <p:nvPr/>
        </p:nvPicPr>
        <p:blipFill>
          <a:blip r:embed="rId7">
            <a:duotone>
              <a:prstClr val="black"/>
              <a:schemeClr val="accent1">
                <a:tint val="45000"/>
                <a:satMod val="400000"/>
              </a:schemeClr>
            </a:duotone>
          </a:blip>
          <a:stretch>
            <a:fillRect/>
          </a:stretch>
        </p:blipFill>
        <p:spPr>
          <a:xfrm>
            <a:off x="3851507" y="2310258"/>
            <a:ext cx="980445" cy="511422"/>
          </a:xfrm>
          <a:prstGeom prst="rect">
            <a:avLst/>
          </a:prstGeom>
        </p:spPr>
      </p:pic>
      <p:sp>
        <p:nvSpPr>
          <p:cNvPr id="73" name="Right Arrow 72"/>
          <p:cNvSpPr/>
          <p:nvPr/>
        </p:nvSpPr>
        <p:spPr bwMode="auto">
          <a:xfrm rot="5400000">
            <a:off x="6775894" y="1638482"/>
            <a:ext cx="971127"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910420" y="3139639"/>
            <a:ext cx="2862619" cy="1061568"/>
          </a:xfrm>
          <a:prstGeom prst="rect">
            <a:avLst/>
          </a:prstGeom>
        </p:spPr>
      </p:pic>
      <p:pic>
        <p:nvPicPr>
          <p:cNvPr id="21" name="Picture 20"/>
          <p:cNvPicPr>
            <a:picLocks noChangeAspect="1"/>
          </p:cNvPicPr>
          <p:nvPr/>
        </p:nvPicPr>
        <p:blipFill>
          <a:blip r:embed="rId8">
            <a:duotone>
              <a:schemeClr val="accent2">
                <a:shade val="45000"/>
                <a:satMod val="135000"/>
              </a:schemeClr>
              <a:prstClr val="white"/>
            </a:duotone>
          </a:blip>
          <a:stretch>
            <a:fillRect/>
          </a:stretch>
        </p:blipFill>
        <p:spPr>
          <a:xfrm>
            <a:off x="6772906" y="2525859"/>
            <a:ext cx="977103" cy="558678"/>
          </a:xfrm>
          <a:prstGeom prst="rect">
            <a:avLst/>
          </a:prstGeom>
        </p:spPr>
      </p:pic>
      <p:sp>
        <p:nvSpPr>
          <p:cNvPr id="22" name="TextBox 21"/>
          <p:cNvSpPr txBox="1"/>
          <p:nvPr/>
        </p:nvSpPr>
        <p:spPr>
          <a:xfrm>
            <a:off x="6005081" y="1189494"/>
            <a:ext cx="2512752" cy="742246"/>
          </a:xfrm>
          <a:prstGeom prst="rect">
            <a:avLst/>
          </a:prstGeom>
          <a:solidFill>
            <a:schemeClr val="bg1"/>
          </a:solidFill>
        </p:spPr>
        <p:txBody>
          <a:bodyPr wrap="none" lIns="179285" tIns="0" rIns="179285" bIns="89642" rtlCol="0">
            <a:spAutoFit/>
          </a:bodyPr>
          <a:lstStyle/>
          <a:p>
            <a:pPr algn="ctr" defTabSz="896386">
              <a:lnSpc>
                <a:spcPct val="90000"/>
              </a:lnSpc>
              <a:spcAft>
                <a:spcPts val="588"/>
              </a:spcAft>
            </a:pPr>
            <a:r>
              <a:rPr lang="en-US" sz="2353" kern="0" dirty="0">
                <a:solidFill>
                  <a:sysClr val="windowText" lastClr="000000"/>
                </a:solidFill>
              </a:rPr>
              <a:t>Windows Server</a:t>
            </a:r>
            <a:br>
              <a:rPr lang="en-US" sz="2353" kern="0" dirty="0">
                <a:solidFill>
                  <a:sysClr val="windowText" lastClr="000000"/>
                </a:solidFill>
              </a:rPr>
            </a:br>
            <a:r>
              <a:rPr lang="en-US" sz="2353" kern="0" dirty="0">
                <a:solidFill>
                  <a:sysClr val="windowText" lastClr="000000"/>
                </a:solidFill>
              </a:rPr>
              <a:t>Container(s)</a:t>
            </a:r>
          </a:p>
        </p:txBody>
      </p:sp>
      <p:sp>
        <p:nvSpPr>
          <p:cNvPr id="23" name="Right Arrow 22"/>
          <p:cNvSpPr/>
          <p:nvPr/>
        </p:nvSpPr>
        <p:spPr bwMode="auto">
          <a:xfrm>
            <a:off x="1973900" y="2203770"/>
            <a:ext cx="971127"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p:cNvSpPr txBox="1"/>
          <p:nvPr/>
        </p:nvSpPr>
        <p:spPr>
          <a:xfrm>
            <a:off x="49189" y="2254724"/>
            <a:ext cx="1971279" cy="742246"/>
          </a:xfrm>
          <a:prstGeom prst="rect">
            <a:avLst/>
          </a:prstGeom>
          <a:noFill/>
        </p:spPr>
        <p:txBody>
          <a:bodyPr wrap="none" lIns="179285" tIns="0" rIns="179285" bIns="89642" rtlCol="0">
            <a:spAutoFit/>
          </a:bodyPr>
          <a:lstStyle/>
          <a:p>
            <a:pPr algn="r" defTabSz="896386">
              <a:lnSpc>
                <a:spcPct val="90000"/>
              </a:lnSpc>
              <a:spcAft>
                <a:spcPts val="588"/>
              </a:spcAft>
            </a:pPr>
            <a:r>
              <a:rPr lang="en-US" sz="2353" kern="0" dirty="0">
                <a:solidFill>
                  <a:sysClr val="windowText" lastClr="000000"/>
                </a:solidFill>
              </a:rPr>
              <a:t>Hyper-V</a:t>
            </a:r>
            <a:br>
              <a:rPr lang="en-US" sz="2353" kern="0" dirty="0">
                <a:solidFill>
                  <a:sysClr val="windowText" lastClr="000000"/>
                </a:solidFill>
              </a:rPr>
            </a:br>
            <a:r>
              <a:rPr lang="en-US" sz="2353" kern="0" dirty="0">
                <a:solidFill>
                  <a:sysClr val="windowText" lastClr="000000"/>
                </a:solidFill>
              </a:rPr>
              <a:t>Container(s)</a:t>
            </a:r>
          </a:p>
        </p:txBody>
      </p:sp>
      <p:sp>
        <p:nvSpPr>
          <p:cNvPr id="26" name="Rectangle 25"/>
          <p:cNvSpPr/>
          <p:nvPr/>
        </p:nvSpPr>
        <p:spPr bwMode="auto">
          <a:xfrm>
            <a:off x="2910421" y="2868491"/>
            <a:ext cx="2862619" cy="228384"/>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372" kern="0" dirty="0">
                <a:gradFill>
                  <a:gsLst>
                    <a:gs pos="16814">
                      <a:srgbClr val="FFFFFF"/>
                    </a:gs>
                    <a:gs pos="46000">
                      <a:srgbClr val="FFFFFF"/>
                    </a:gs>
                  </a:gsLst>
                  <a:lin ang="5400000" scaled="0"/>
                </a:gradFill>
              </a:rPr>
              <a:t>Hyper-V Hypervisor</a:t>
            </a:r>
          </a:p>
        </p:txBody>
      </p:sp>
    </p:spTree>
    <p:extLst>
      <p:ext uri="{BB962C8B-B14F-4D97-AF65-F5344CB8AC3E}">
        <p14:creationId xmlns:p14="http://schemas.microsoft.com/office/powerpoint/2010/main" val="187634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tabLst>
                <a:tab pos="953967" algn="l"/>
              </a:tabLst>
            </a:pPr>
            <a:r>
              <a:rPr lang="en-US" dirty="0"/>
              <a:t>Container Run-time</a:t>
            </a:r>
          </a:p>
        </p:txBody>
      </p:sp>
      <p:sp>
        <p:nvSpPr>
          <p:cNvPr id="15" name="Rectangle 14"/>
          <p:cNvSpPr/>
          <p:nvPr/>
        </p:nvSpPr>
        <p:spPr bwMode="auto">
          <a:xfrm>
            <a:off x="1169605" y="3143507"/>
            <a:ext cx="1683708" cy="106156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kern="0" dirty="0">
                <a:gradFill>
                  <a:gsLst>
                    <a:gs pos="16814">
                      <a:srgbClr val="FFFFFF"/>
                    </a:gs>
                    <a:gs pos="46000">
                      <a:srgbClr val="FFFFFF"/>
                    </a:gs>
                  </a:gsLst>
                  <a:lin ang="5400000" scaled="0"/>
                </a:gradFill>
              </a:rPr>
              <a:t>Host</a:t>
            </a:r>
            <a:br>
              <a:rPr lang="en-US" sz="1765" kern="0" dirty="0">
                <a:gradFill>
                  <a:gsLst>
                    <a:gs pos="16814">
                      <a:srgbClr val="FFFFFF"/>
                    </a:gs>
                    <a:gs pos="46000">
                      <a:srgbClr val="FFFFFF"/>
                    </a:gs>
                  </a:gsLst>
                  <a:lin ang="5400000" scaled="0"/>
                </a:gradFill>
              </a:rPr>
            </a:br>
            <a:r>
              <a:rPr lang="en-US" sz="1765" kern="0" dirty="0">
                <a:gradFill>
                  <a:gsLst>
                    <a:gs pos="16814">
                      <a:srgbClr val="FFFFFF"/>
                    </a:gs>
                    <a:gs pos="46000">
                      <a:srgbClr val="FFFFFF"/>
                    </a:gs>
                  </a:gsLst>
                  <a:lin ang="5400000" scaled="0"/>
                </a:gradFill>
              </a:rPr>
              <a:t>Operating System</a:t>
            </a:r>
          </a:p>
        </p:txBody>
      </p:sp>
      <p:sp>
        <p:nvSpPr>
          <p:cNvPr id="44" name="TextBox 43"/>
          <p:cNvSpPr txBox="1"/>
          <p:nvPr/>
        </p:nvSpPr>
        <p:spPr>
          <a:xfrm>
            <a:off x="9496489" y="3230480"/>
            <a:ext cx="1713404" cy="1344177"/>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solidFill>
                  <a:sysClr val="windowText" lastClr="000000"/>
                </a:solidFill>
              </a:rPr>
              <a:t>Virtual </a:t>
            </a:r>
            <a:br>
              <a:rPr lang="en-US" sz="2353" kern="0" dirty="0">
                <a:solidFill>
                  <a:sysClr val="windowText" lastClr="000000"/>
                </a:solidFill>
              </a:rPr>
            </a:br>
            <a:r>
              <a:rPr lang="en-US" sz="2353" kern="0" dirty="0">
                <a:solidFill>
                  <a:sysClr val="windowText" lastClr="000000"/>
                </a:solidFill>
              </a:rPr>
              <a:t>machine(s)</a:t>
            </a:r>
          </a:p>
          <a:p>
            <a:pPr defTabSz="896386">
              <a:lnSpc>
                <a:spcPct val="90000"/>
              </a:lnSpc>
              <a:spcAft>
                <a:spcPts val="588"/>
              </a:spcAft>
            </a:pPr>
            <a:endParaRPr lang="en-US" sz="2353" kern="0" dirty="0">
              <a:solidFill>
                <a:sysClr val="windowText" lastClr="000000"/>
              </a:solidFill>
            </a:endParaRPr>
          </a:p>
        </p:txBody>
      </p:sp>
      <p:sp>
        <p:nvSpPr>
          <p:cNvPr id="31" name="Rectangle 30"/>
          <p:cNvSpPr/>
          <p:nvPr/>
        </p:nvSpPr>
        <p:spPr bwMode="auto">
          <a:xfrm>
            <a:off x="1169604" y="4233614"/>
            <a:ext cx="7521762" cy="228384"/>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372" kern="0" dirty="0">
                <a:gradFill>
                  <a:gsLst>
                    <a:gs pos="16814">
                      <a:srgbClr val="FFFFFF"/>
                    </a:gs>
                    <a:gs pos="46000">
                      <a:srgbClr val="FFFFFF"/>
                    </a:gs>
                  </a:gsLst>
                  <a:lin ang="5400000" scaled="0"/>
                </a:gradFill>
              </a:rPr>
              <a:t>Hyper-V Hypervisor</a:t>
            </a:r>
          </a:p>
        </p:txBody>
      </p:sp>
      <p:pic>
        <p:nvPicPr>
          <p:cNvPr id="33" name="Picture 3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65664" y="4486676"/>
            <a:ext cx="7527103" cy="1937422"/>
          </a:xfrm>
          <a:prstGeom prst="rect">
            <a:avLst/>
          </a:prstGeom>
        </p:spPr>
      </p:pic>
      <p:pic>
        <p:nvPicPr>
          <p:cNvPr id="32" name="Picture 31"/>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830148" y="3139639"/>
            <a:ext cx="2862619" cy="1061568"/>
          </a:xfrm>
          <a:prstGeom prst="rect">
            <a:avLst/>
          </a:prstGeom>
        </p:spPr>
      </p:pic>
      <p:sp>
        <p:nvSpPr>
          <p:cNvPr id="53" name="Right Arrow 52"/>
          <p:cNvSpPr/>
          <p:nvPr/>
        </p:nvSpPr>
        <p:spPr bwMode="auto">
          <a:xfrm rot="10800000">
            <a:off x="8525361" y="3307980"/>
            <a:ext cx="971127"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p:cNvPicPr>
            <a:picLocks noChangeAspect="1"/>
          </p:cNvPicPr>
          <p:nvPr/>
        </p:nvPicPr>
        <p:blipFill>
          <a:blip r:embed="rId7">
            <a:duotone>
              <a:prstClr val="black"/>
              <a:schemeClr val="accent1">
                <a:tint val="45000"/>
                <a:satMod val="400000"/>
              </a:schemeClr>
            </a:duotone>
          </a:blip>
          <a:stretch>
            <a:fillRect/>
          </a:stretch>
        </p:blipFill>
        <p:spPr>
          <a:xfrm>
            <a:off x="3851507" y="2310258"/>
            <a:ext cx="980445" cy="511422"/>
          </a:xfrm>
          <a:prstGeom prst="rect">
            <a:avLst/>
          </a:prstGeom>
        </p:spPr>
      </p:pic>
      <p:sp>
        <p:nvSpPr>
          <p:cNvPr id="73" name="Right Arrow 72"/>
          <p:cNvSpPr/>
          <p:nvPr/>
        </p:nvSpPr>
        <p:spPr bwMode="auto">
          <a:xfrm rot="5400000">
            <a:off x="6775894" y="1638482"/>
            <a:ext cx="971127"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910420" y="3139639"/>
            <a:ext cx="2862619" cy="1061568"/>
          </a:xfrm>
          <a:prstGeom prst="rect">
            <a:avLst/>
          </a:prstGeom>
        </p:spPr>
      </p:pic>
      <p:pic>
        <p:nvPicPr>
          <p:cNvPr id="21" name="Picture 20"/>
          <p:cNvPicPr>
            <a:picLocks noChangeAspect="1"/>
          </p:cNvPicPr>
          <p:nvPr/>
        </p:nvPicPr>
        <p:blipFill>
          <a:blip r:embed="rId8">
            <a:duotone>
              <a:schemeClr val="accent2">
                <a:shade val="45000"/>
                <a:satMod val="135000"/>
              </a:schemeClr>
              <a:prstClr val="white"/>
            </a:duotone>
          </a:blip>
          <a:stretch>
            <a:fillRect/>
          </a:stretch>
        </p:blipFill>
        <p:spPr>
          <a:xfrm>
            <a:off x="6772906" y="2525859"/>
            <a:ext cx="977103" cy="558678"/>
          </a:xfrm>
          <a:prstGeom prst="rect">
            <a:avLst/>
          </a:prstGeom>
        </p:spPr>
      </p:pic>
      <p:sp>
        <p:nvSpPr>
          <p:cNvPr id="22" name="TextBox 21"/>
          <p:cNvSpPr txBox="1"/>
          <p:nvPr/>
        </p:nvSpPr>
        <p:spPr>
          <a:xfrm>
            <a:off x="6005081" y="1189494"/>
            <a:ext cx="2512752" cy="742246"/>
          </a:xfrm>
          <a:prstGeom prst="rect">
            <a:avLst/>
          </a:prstGeom>
          <a:solidFill>
            <a:schemeClr val="bg1"/>
          </a:solidFill>
        </p:spPr>
        <p:txBody>
          <a:bodyPr wrap="none" lIns="179285" tIns="0" rIns="179285" bIns="89642" rtlCol="0">
            <a:spAutoFit/>
          </a:bodyPr>
          <a:lstStyle/>
          <a:p>
            <a:pPr algn="ctr" defTabSz="896386">
              <a:lnSpc>
                <a:spcPct val="90000"/>
              </a:lnSpc>
              <a:spcAft>
                <a:spcPts val="588"/>
              </a:spcAft>
            </a:pPr>
            <a:r>
              <a:rPr lang="en-US" sz="2353" kern="0" dirty="0">
                <a:solidFill>
                  <a:sysClr val="windowText" lastClr="000000"/>
                </a:solidFill>
              </a:rPr>
              <a:t>Windows Server</a:t>
            </a:r>
            <a:br>
              <a:rPr lang="en-US" sz="2353" kern="0" dirty="0">
                <a:solidFill>
                  <a:sysClr val="windowText" lastClr="000000"/>
                </a:solidFill>
              </a:rPr>
            </a:br>
            <a:r>
              <a:rPr lang="en-US" sz="2353" kern="0" dirty="0">
                <a:solidFill>
                  <a:sysClr val="windowText" lastClr="000000"/>
                </a:solidFill>
              </a:rPr>
              <a:t>Container(s)</a:t>
            </a:r>
          </a:p>
        </p:txBody>
      </p:sp>
      <p:sp>
        <p:nvSpPr>
          <p:cNvPr id="23" name="Right Arrow 22"/>
          <p:cNvSpPr/>
          <p:nvPr/>
        </p:nvSpPr>
        <p:spPr bwMode="auto">
          <a:xfrm>
            <a:off x="1973900" y="2203770"/>
            <a:ext cx="971127"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p:cNvSpPr txBox="1"/>
          <p:nvPr/>
        </p:nvSpPr>
        <p:spPr>
          <a:xfrm>
            <a:off x="-180249" y="2254724"/>
            <a:ext cx="2200717" cy="742234"/>
          </a:xfrm>
          <a:prstGeom prst="rect">
            <a:avLst/>
          </a:prstGeom>
          <a:noFill/>
        </p:spPr>
        <p:txBody>
          <a:bodyPr wrap="none" lIns="179285" tIns="0" rIns="179285" bIns="89642" rtlCol="0">
            <a:spAutoFit/>
          </a:bodyPr>
          <a:lstStyle/>
          <a:p>
            <a:pPr algn="r" defTabSz="896386">
              <a:lnSpc>
                <a:spcPct val="90000"/>
              </a:lnSpc>
              <a:spcAft>
                <a:spcPts val="588"/>
              </a:spcAft>
            </a:pPr>
            <a:r>
              <a:rPr lang="en-US" sz="2353" kern="0" dirty="0">
                <a:solidFill>
                  <a:sysClr val="windowText" lastClr="000000"/>
                </a:solidFill>
              </a:rPr>
              <a:t>Docker / Other</a:t>
            </a:r>
            <a:br>
              <a:rPr lang="en-US" sz="2353" kern="0" dirty="0">
                <a:solidFill>
                  <a:sysClr val="windowText" lastClr="000000"/>
                </a:solidFill>
              </a:rPr>
            </a:br>
            <a:r>
              <a:rPr lang="en-US" sz="2353" kern="0" dirty="0">
                <a:solidFill>
                  <a:sysClr val="windowText" lastClr="000000"/>
                </a:solidFill>
              </a:rPr>
              <a:t>Container(s)</a:t>
            </a:r>
          </a:p>
        </p:txBody>
      </p:sp>
      <p:sp>
        <p:nvSpPr>
          <p:cNvPr id="26" name="Rectangle 25"/>
          <p:cNvSpPr/>
          <p:nvPr/>
        </p:nvSpPr>
        <p:spPr bwMode="auto">
          <a:xfrm>
            <a:off x="2910421" y="2868491"/>
            <a:ext cx="2862619" cy="228384"/>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372" kern="0" dirty="0">
                <a:gradFill>
                  <a:gsLst>
                    <a:gs pos="16814">
                      <a:srgbClr val="FFFFFF"/>
                    </a:gs>
                    <a:gs pos="46000">
                      <a:srgbClr val="FFFFFF"/>
                    </a:gs>
                  </a:gsLst>
                  <a:lin ang="5400000" scaled="0"/>
                </a:gradFill>
              </a:rPr>
              <a:t>Container Engine</a:t>
            </a:r>
          </a:p>
        </p:txBody>
      </p:sp>
    </p:spTree>
    <p:extLst>
      <p:ext uri="{BB962C8B-B14F-4D97-AF65-F5344CB8AC3E}">
        <p14:creationId xmlns:p14="http://schemas.microsoft.com/office/powerpoint/2010/main" val="4031148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Microsoft’s Container Runtimes</a:t>
            </a:r>
          </a:p>
        </p:txBody>
      </p:sp>
      <p:sp>
        <p:nvSpPr>
          <p:cNvPr id="8" name="Rectangle 7"/>
          <p:cNvSpPr/>
          <p:nvPr/>
        </p:nvSpPr>
        <p:spPr bwMode="auto">
          <a:xfrm>
            <a:off x="194537" y="1441925"/>
            <a:ext cx="11802927" cy="2509989"/>
          </a:xfrm>
          <a:prstGeom prst="rect">
            <a:avLst/>
          </a:prstGeom>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3137" dirty="0">
                <a:solidFill>
                  <a:srgbClr val="000000"/>
                </a:solidFill>
                <a:latin typeface="Segoe UI Light"/>
              </a:rPr>
              <a:t>Windows Server Container</a:t>
            </a:r>
          </a:p>
        </p:txBody>
      </p:sp>
      <p:grpSp>
        <p:nvGrpSpPr>
          <p:cNvPr id="59" name="Group 58"/>
          <p:cNvGrpSpPr/>
          <p:nvPr/>
        </p:nvGrpSpPr>
        <p:grpSpPr>
          <a:xfrm>
            <a:off x="2406159" y="2071185"/>
            <a:ext cx="1283870" cy="1729567"/>
            <a:chOff x="4148660" y="1876784"/>
            <a:chExt cx="1309614" cy="1764248"/>
          </a:xfrm>
        </p:grpSpPr>
        <p:sp>
          <p:nvSpPr>
            <p:cNvPr id="30" name="Rectangle 29"/>
            <p:cNvSpPr/>
            <p:nvPr/>
          </p:nvSpPr>
          <p:spPr>
            <a:xfrm>
              <a:off x="4148660" y="1876784"/>
              <a:ext cx="1309614" cy="1764248"/>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bIns="89642" anchor="b"/>
            <a:lstStyle/>
            <a:p>
              <a:pPr algn="ctr"/>
              <a:r>
                <a:rPr lang="en-US" sz="1176" dirty="0">
                  <a:solidFill>
                    <a:srgbClr val="FFFFFF"/>
                  </a:solidFill>
                  <a:latin typeface="Segoe" pitchFamily="34" charset="0"/>
                  <a:ea typeface="MS PGothic" pitchFamily="34" charset="-128"/>
                </a:rPr>
                <a:t>HIGHLY AUTOMATED</a:t>
              </a:r>
            </a:p>
          </p:txBody>
        </p:sp>
        <p:pic>
          <p:nvPicPr>
            <p:cNvPr id="31" name="Picture 2" descr="C:\Users\sigurdg\Desktop\end_user.png"/>
            <p:cNvPicPr>
              <a:picLocks noChangeAspect="1" noChangeArrowheads="1"/>
            </p:cNvPicPr>
            <p:nvPr/>
          </p:nvPicPr>
          <p:blipFill>
            <a:blip r:embed="rId3" cstate="print"/>
            <a:srcRect/>
            <a:stretch>
              <a:fillRect/>
            </a:stretch>
          </p:blipFill>
          <p:spPr bwMode="auto">
            <a:xfrm>
              <a:off x="4302179" y="2014053"/>
              <a:ext cx="1023404" cy="1033010"/>
            </a:xfrm>
            <a:prstGeom prst="rect">
              <a:avLst/>
            </a:prstGeom>
            <a:noFill/>
            <a:ln>
              <a:noFill/>
            </a:ln>
          </p:spPr>
        </p:pic>
      </p:grpSp>
      <p:grpSp>
        <p:nvGrpSpPr>
          <p:cNvPr id="62" name="Group 61"/>
          <p:cNvGrpSpPr/>
          <p:nvPr/>
        </p:nvGrpSpPr>
        <p:grpSpPr>
          <a:xfrm>
            <a:off x="8510050" y="2071185"/>
            <a:ext cx="1292659" cy="1729567"/>
            <a:chOff x="8357811" y="1876784"/>
            <a:chExt cx="1318579" cy="1764248"/>
          </a:xfrm>
        </p:grpSpPr>
        <p:sp>
          <p:nvSpPr>
            <p:cNvPr id="32" name="Rectangle 31"/>
            <p:cNvSpPr/>
            <p:nvPr/>
          </p:nvSpPr>
          <p:spPr>
            <a:xfrm>
              <a:off x="8357811" y="1876784"/>
              <a:ext cx="1318579" cy="1764248"/>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bIns="0" anchor="b"/>
            <a:lstStyle/>
            <a:p>
              <a:pPr algn="ctr"/>
              <a:r>
                <a:rPr lang="en-US" sz="1176" dirty="0">
                  <a:solidFill>
                    <a:srgbClr val="FFFFFF"/>
                  </a:solidFill>
                  <a:latin typeface="Segoe" pitchFamily="34" charset="0"/>
                  <a:ea typeface="MS PGothic" pitchFamily="34" charset="-128"/>
                </a:rPr>
                <a:t>EFFICIENT</a:t>
              </a:r>
            </a:p>
            <a:p>
              <a:pPr algn="ctr"/>
              <a:endParaRPr lang="en-US" sz="1176" dirty="0">
                <a:solidFill>
                  <a:srgbClr val="FFFFFF"/>
                </a:solidFill>
                <a:latin typeface="Segoe" pitchFamily="34" charset="0"/>
                <a:ea typeface="MS PGothic" pitchFamily="34" charset="-128"/>
              </a:endParaRPr>
            </a:p>
          </p:txBody>
        </p:sp>
        <p:pic>
          <p:nvPicPr>
            <p:cNvPr id="33" name="Picture 34" descr="Efficiency.png"/>
            <p:cNvPicPr>
              <a:picLocks noChangeAspect="1"/>
            </p:cNvPicPr>
            <p:nvPr/>
          </p:nvPicPr>
          <p:blipFill>
            <a:blip r:embed="rId4" cstate="print"/>
            <a:srcRect/>
            <a:stretch>
              <a:fillRect/>
            </a:stretch>
          </p:blipFill>
          <p:spPr bwMode="auto">
            <a:xfrm>
              <a:off x="8423291" y="1961972"/>
              <a:ext cx="1187618" cy="1229654"/>
            </a:xfrm>
            <a:prstGeom prst="rect">
              <a:avLst/>
            </a:prstGeom>
            <a:noFill/>
            <a:ln>
              <a:noFill/>
            </a:ln>
          </p:spPr>
        </p:pic>
      </p:grpSp>
      <p:grpSp>
        <p:nvGrpSpPr>
          <p:cNvPr id="61" name="Group 60"/>
          <p:cNvGrpSpPr/>
          <p:nvPr/>
        </p:nvGrpSpPr>
        <p:grpSpPr>
          <a:xfrm>
            <a:off x="6472490" y="2071185"/>
            <a:ext cx="1292659" cy="1729567"/>
            <a:chOff x="6955243" y="1876784"/>
            <a:chExt cx="1318579" cy="1764248"/>
          </a:xfrm>
        </p:grpSpPr>
        <p:sp>
          <p:nvSpPr>
            <p:cNvPr id="34" name="Rectangle 33"/>
            <p:cNvSpPr/>
            <p:nvPr/>
          </p:nvSpPr>
          <p:spPr>
            <a:xfrm>
              <a:off x="6955243" y="1876784"/>
              <a:ext cx="1318579" cy="1764248"/>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bIns="89642" anchor="b"/>
            <a:lstStyle/>
            <a:p>
              <a:pPr algn="ctr"/>
              <a:r>
                <a:rPr lang="en-US" sz="1176" dirty="0">
                  <a:solidFill>
                    <a:srgbClr val="FFFFFF"/>
                  </a:solidFill>
                  <a:latin typeface="Segoe" pitchFamily="34" charset="0"/>
                  <a:ea typeface="MS PGothic" pitchFamily="34" charset="-128"/>
                </a:rPr>
                <a:t>SCALABLE </a:t>
              </a:r>
              <a:br>
                <a:rPr lang="en-US" sz="1176" dirty="0">
                  <a:solidFill>
                    <a:srgbClr val="FFFFFF"/>
                  </a:solidFill>
                  <a:latin typeface="Segoe" pitchFamily="34" charset="0"/>
                  <a:ea typeface="MS PGothic" pitchFamily="34" charset="-128"/>
                </a:rPr>
              </a:br>
              <a:r>
                <a:rPr lang="en-US" sz="1176" dirty="0">
                  <a:solidFill>
                    <a:srgbClr val="FFFFFF"/>
                  </a:solidFill>
                  <a:latin typeface="Segoe" pitchFamily="34" charset="0"/>
                  <a:ea typeface="MS PGothic" pitchFamily="34" charset="-128"/>
                </a:rPr>
                <a:t>AND ELASTIC</a:t>
              </a:r>
            </a:p>
          </p:txBody>
        </p:sp>
        <p:pic>
          <p:nvPicPr>
            <p:cNvPr id="35" name="Picture 2" descr="C:\Users\sigurdg\Desktop\Scalable.png"/>
            <p:cNvPicPr>
              <a:picLocks noChangeAspect="1" noChangeArrowheads="1"/>
            </p:cNvPicPr>
            <p:nvPr/>
          </p:nvPicPr>
          <p:blipFill>
            <a:blip r:embed="rId5" cstate="print"/>
            <a:srcRect/>
            <a:stretch>
              <a:fillRect/>
            </a:stretch>
          </p:blipFill>
          <p:spPr bwMode="auto">
            <a:xfrm>
              <a:off x="7248857" y="2203609"/>
              <a:ext cx="731351" cy="677528"/>
            </a:xfrm>
            <a:prstGeom prst="rect">
              <a:avLst/>
            </a:prstGeom>
            <a:noFill/>
            <a:ln>
              <a:noFill/>
            </a:ln>
          </p:spPr>
        </p:pic>
      </p:grpSp>
      <p:sp>
        <p:nvSpPr>
          <p:cNvPr id="38" name="Rectangle 37"/>
          <p:cNvSpPr/>
          <p:nvPr/>
        </p:nvSpPr>
        <p:spPr bwMode="auto">
          <a:xfrm>
            <a:off x="194537" y="4176021"/>
            <a:ext cx="11802927" cy="2509989"/>
          </a:xfrm>
          <a:prstGeom prst="rect">
            <a:avLst/>
          </a:prstGeom>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3137" dirty="0">
                <a:solidFill>
                  <a:srgbClr val="000000"/>
                </a:solidFill>
                <a:latin typeface="Segoe UI Light"/>
              </a:rPr>
              <a:t>Hyper-V Container</a:t>
            </a:r>
          </a:p>
        </p:txBody>
      </p:sp>
      <p:grpSp>
        <p:nvGrpSpPr>
          <p:cNvPr id="65" name="Group 64"/>
          <p:cNvGrpSpPr/>
          <p:nvPr/>
        </p:nvGrpSpPr>
        <p:grpSpPr>
          <a:xfrm>
            <a:off x="3742894" y="4805280"/>
            <a:ext cx="1283870" cy="1729567"/>
            <a:chOff x="3974117" y="4755113"/>
            <a:chExt cx="1309614" cy="1764248"/>
          </a:xfrm>
        </p:grpSpPr>
        <p:sp>
          <p:nvSpPr>
            <p:cNvPr id="41" name="Rectangle 40"/>
            <p:cNvSpPr/>
            <p:nvPr/>
          </p:nvSpPr>
          <p:spPr>
            <a:xfrm>
              <a:off x="3974117" y="4755113"/>
              <a:ext cx="1309614" cy="1764248"/>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bIns="89642" anchor="b"/>
            <a:lstStyle/>
            <a:p>
              <a:pPr algn="ctr"/>
              <a:r>
                <a:rPr lang="en-US" sz="1176" dirty="0">
                  <a:solidFill>
                    <a:srgbClr val="FFFFFF"/>
                  </a:solidFill>
                  <a:latin typeface="Segoe" pitchFamily="34" charset="0"/>
                  <a:ea typeface="MS PGothic" pitchFamily="34" charset="-128"/>
                </a:rPr>
                <a:t>HIGHLY AUTOMATED</a:t>
              </a:r>
            </a:p>
          </p:txBody>
        </p:sp>
        <p:pic>
          <p:nvPicPr>
            <p:cNvPr id="42" name="Picture 2" descr="C:\Users\sigurdg\Desktop\end_user.png"/>
            <p:cNvPicPr>
              <a:picLocks noChangeAspect="1" noChangeArrowheads="1"/>
            </p:cNvPicPr>
            <p:nvPr/>
          </p:nvPicPr>
          <p:blipFill>
            <a:blip r:embed="rId3" cstate="print"/>
            <a:srcRect/>
            <a:stretch>
              <a:fillRect/>
            </a:stretch>
          </p:blipFill>
          <p:spPr bwMode="auto">
            <a:xfrm>
              <a:off x="4117222" y="4881349"/>
              <a:ext cx="1023404" cy="1033010"/>
            </a:xfrm>
            <a:prstGeom prst="rect">
              <a:avLst/>
            </a:prstGeom>
            <a:noFill/>
            <a:ln>
              <a:noFill/>
            </a:ln>
          </p:spPr>
        </p:pic>
      </p:grpSp>
      <p:grpSp>
        <p:nvGrpSpPr>
          <p:cNvPr id="68" name="Group 67"/>
          <p:cNvGrpSpPr/>
          <p:nvPr/>
        </p:nvGrpSpPr>
        <p:grpSpPr>
          <a:xfrm>
            <a:off x="8844232" y="4805280"/>
            <a:ext cx="1292659" cy="1729567"/>
            <a:chOff x="8160387" y="4755113"/>
            <a:chExt cx="1318579" cy="1764248"/>
          </a:xfrm>
        </p:grpSpPr>
        <p:sp>
          <p:nvSpPr>
            <p:cNvPr id="43" name="Rectangle 42"/>
            <p:cNvSpPr/>
            <p:nvPr/>
          </p:nvSpPr>
          <p:spPr>
            <a:xfrm>
              <a:off x="8160387" y="4755113"/>
              <a:ext cx="1318579" cy="1764248"/>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bIns="0" anchor="b"/>
            <a:lstStyle/>
            <a:p>
              <a:pPr algn="ctr"/>
              <a:r>
                <a:rPr lang="en-US" sz="1176" dirty="0">
                  <a:solidFill>
                    <a:srgbClr val="FFFFFF"/>
                  </a:solidFill>
                  <a:latin typeface="Segoe" pitchFamily="34" charset="0"/>
                  <a:ea typeface="MS PGothic" pitchFamily="34" charset="-128"/>
                </a:rPr>
                <a:t>EFFICIENT</a:t>
              </a:r>
            </a:p>
            <a:p>
              <a:pPr algn="ctr"/>
              <a:endParaRPr lang="en-US" sz="1176" dirty="0">
                <a:solidFill>
                  <a:srgbClr val="FFFFFF"/>
                </a:solidFill>
                <a:latin typeface="Segoe" pitchFamily="34" charset="0"/>
                <a:ea typeface="MS PGothic" pitchFamily="34" charset="-128"/>
              </a:endParaRPr>
            </a:p>
          </p:txBody>
        </p:sp>
        <p:pic>
          <p:nvPicPr>
            <p:cNvPr id="44" name="Picture 34" descr="Efficiency.png"/>
            <p:cNvPicPr>
              <a:picLocks noChangeAspect="1"/>
            </p:cNvPicPr>
            <p:nvPr/>
          </p:nvPicPr>
          <p:blipFill>
            <a:blip r:embed="rId4" cstate="print"/>
            <a:srcRect/>
            <a:stretch>
              <a:fillRect/>
            </a:stretch>
          </p:blipFill>
          <p:spPr bwMode="auto">
            <a:xfrm>
              <a:off x="8225867" y="4829268"/>
              <a:ext cx="1187618" cy="1229654"/>
            </a:xfrm>
            <a:prstGeom prst="rect">
              <a:avLst/>
            </a:prstGeom>
            <a:noFill/>
            <a:ln>
              <a:noFill/>
            </a:ln>
          </p:spPr>
        </p:pic>
      </p:grpSp>
      <p:grpSp>
        <p:nvGrpSpPr>
          <p:cNvPr id="67" name="Group 66"/>
          <p:cNvGrpSpPr/>
          <p:nvPr/>
        </p:nvGrpSpPr>
        <p:grpSpPr>
          <a:xfrm>
            <a:off x="7140857" y="4805280"/>
            <a:ext cx="1292659" cy="1729567"/>
            <a:chOff x="6767755" y="4755113"/>
            <a:chExt cx="1318579" cy="1764248"/>
          </a:xfrm>
        </p:grpSpPr>
        <p:sp>
          <p:nvSpPr>
            <p:cNvPr id="45" name="Rectangle 44"/>
            <p:cNvSpPr/>
            <p:nvPr/>
          </p:nvSpPr>
          <p:spPr>
            <a:xfrm>
              <a:off x="6767755" y="4755113"/>
              <a:ext cx="1318579" cy="1764248"/>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bIns="89642" anchor="b"/>
            <a:lstStyle/>
            <a:p>
              <a:pPr algn="ctr"/>
              <a:r>
                <a:rPr lang="en-US" sz="1176" dirty="0">
                  <a:solidFill>
                    <a:srgbClr val="FFFFFF"/>
                  </a:solidFill>
                  <a:latin typeface="Segoe" pitchFamily="34" charset="0"/>
                  <a:ea typeface="MS PGothic" pitchFamily="34" charset="-128"/>
                </a:rPr>
                <a:t>SCALABLE </a:t>
              </a:r>
              <a:br>
                <a:rPr lang="en-US" sz="1176" dirty="0">
                  <a:solidFill>
                    <a:srgbClr val="FFFFFF"/>
                  </a:solidFill>
                  <a:latin typeface="Segoe" pitchFamily="34" charset="0"/>
                  <a:ea typeface="MS PGothic" pitchFamily="34" charset="-128"/>
                </a:rPr>
              </a:br>
              <a:r>
                <a:rPr lang="en-US" sz="1176" dirty="0">
                  <a:solidFill>
                    <a:srgbClr val="FFFFFF"/>
                  </a:solidFill>
                  <a:latin typeface="Segoe" pitchFamily="34" charset="0"/>
                  <a:ea typeface="MS PGothic" pitchFamily="34" charset="-128"/>
                </a:rPr>
                <a:t>AND ELASTIC</a:t>
              </a:r>
            </a:p>
          </p:txBody>
        </p:sp>
        <p:pic>
          <p:nvPicPr>
            <p:cNvPr id="46" name="Picture 2" descr="C:\Users\sigurdg\Desktop\Scalable.png"/>
            <p:cNvPicPr>
              <a:picLocks noChangeAspect="1" noChangeArrowheads="1"/>
            </p:cNvPicPr>
            <p:nvPr/>
          </p:nvPicPr>
          <p:blipFill>
            <a:blip r:embed="rId5" cstate="print"/>
            <a:srcRect/>
            <a:stretch>
              <a:fillRect/>
            </a:stretch>
          </p:blipFill>
          <p:spPr bwMode="auto">
            <a:xfrm>
              <a:off x="7061369" y="5070905"/>
              <a:ext cx="731351" cy="677528"/>
            </a:xfrm>
            <a:prstGeom prst="rect">
              <a:avLst/>
            </a:prstGeom>
            <a:noFill/>
            <a:ln>
              <a:noFill/>
            </a:ln>
          </p:spPr>
        </p:pic>
      </p:grpSp>
      <p:sp>
        <p:nvSpPr>
          <p:cNvPr id="49" name="Rectangle 48"/>
          <p:cNvSpPr/>
          <p:nvPr/>
        </p:nvSpPr>
        <p:spPr>
          <a:xfrm>
            <a:off x="10558965" y="4807038"/>
            <a:ext cx="1292658" cy="1729567"/>
          </a:xfrm>
          <a:prstGeom prst="rect">
            <a:avLst/>
          </a:prstGeom>
          <a:solidFill>
            <a:schemeClr val="accent3"/>
          </a:solidFill>
          <a:ln>
            <a:solidFill>
              <a:srgbClr val="FFFF00"/>
            </a:solidFill>
          </a:ln>
        </p:spPr>
        <p:style>
          <a:lnRef idx="2">
            <a:schemeClr val="accent5">
              <a:shade val="50000"/>
            </a:schemeClr>
          </a:lnRef>
          <a:fillRef idx="1">
            <a:schemeClr val="accent5"/>
          </a:fillRef>
          <a:effectRef idx="0">
            <a:schemeClr val="accent5"/>
          </a:effectRef>
          <a:fontRef idx="minor">
            <a:schemeClr val="lt1"/>
          </a:fontRef>
        </p:style>
        <p:txBody>
          <a:bodyPr bIns="0" anchor="b"/>
          <a:lstStyle/>
          <a:p>
            <a:pPr algn="ctr"/>
            <a:r>
              <a:rPr lang="en-US" sz="1176" dirty="0">
                <a:solidFill>
                  <a:srgbClr val="FFC000"/>
                </a:solidFill>
                <a:latin typeface="Segoe" pitchFamily="34" charset="0"/>
                <a:ea typeface="MS PGothic" pitchFamily="34" charset="-128"/>
              </a:rPr>
              <a:t>PUBLIC </a:t>
            </a:r>
          </a:p>
          <a:p>
            <a:pPr algn="ctr"/>
            <a:r>
              <a:rPr lang="en-US" sz="1176" dirty="0">
                <a:solidFill>
                  <a:srgbClr val="FFC000"/>
                </a:solidFill>
                <a:latin typeface="Segoe" pitchFamily="34" charset="0"/>
                <a:ea typeface="MS PGothic" pitchFamily="34" charset="-128"/>
              </a:rPr>
              <a:t>MULTI-TEANCY</a:t>
            </a:r>
          </a:p>
          <a:p>
            <a:pPr algn="ctr"/>
            <a:endParaRPr lang="en-US" sz="1372" dirty="0">
              <a:solidFill>
                <a:srgbClr val="FFFFFF"/>
              </a:solidFill>
              <a:latin typeface="Segoe" pitchFamily="34" charset="0"/>
              <a:ea typeface="MS PGothic" pitchFamily="34" charset="-128"/>
            </a:endParaRPr>
          </a:p>
        </p:txBody>
      </p:sp>
      <p:pic>
        <p:nvPicPr>
          <p:cNvPr id="53" name="Picture 4" descr="\\MAGNUM\Projects\Microsoft\Cloud Power FY12\Design\ICONS_PNG\IIS-MULTI-TENANCY.png"/>
          <p:cNvPicPr>
            <a:picLocks noChangeAspect="1" noChangeArrowheads="1"/>
          </p:cNvPicPr>
          <p:nvPr/>
        </p:nvPicPr>
        <p:blipFill>
          <a:blip r:embed="rId6" cstate="print">
            <a:lum bright="100000"/>
          </a:blip>
          <a:srcRect/>
          <a:stretch>
            <a:fillRect/>
          </a:stretch>
        </p:blipFill>
        <p:spPr bwMode="auto">
          <a:xfrm>
            <a:off x="10547610" y="4803522"/>
            <a:ext cx="1315369" cy="1138216"/>
          </a:xfrm>
          <a:prstGeom prst="rect">
            <a:avLst/>
          </a:prstGeom>
          <a:noFill/>
          <a:ln>
            <a:noFill/>
          </a:ln>
        </p:spPr>
      </p:pic>
      <p:grpSp>
        <p:nvGrpSpPr>
          <p:cNvPr id="74" name="Group 73"/>
          <p:cNvGrpSpPr/>
          <p:nvPr/>
        </p:nvGrpSpPr>
        <p:grpSpPr>
          <a:xfrm>
            <a:off x="344931" y="4805280"/>
            <a:ext cx="1292659" cy="1729567"/>
            <a:chOff x="351847" y="4792662"/>
            <a:chExt cx="1318579" cy="1764248"/>
          </a:xfrm>
          <a:solidFill>
            <a:schemeClr val="accent3"/>
          </a:solidFill>
        </p:grpSpPr>
        <p:sp>
          <p:nvSpPr>
            <p:cNvPr id="51" name="Rectangle 50"/>
            <p:cNvSpPr/>
            <p:nvPr/>
          </p:nvSpPr>
          <p:spPr>
            <a:xfrm>
              <a:off x="351847" y="4792662"/>
              <a:ext cx="1318579" cy="1764248"/>
            </a:xfrm>
            <a:prstGeom prst="rect">
              <a:avLst/>
            </a:prstGeom>
            <a:grpFill/>
            <a:ln>
              <a:noFill/>
            </a:ln>
          </p:spPr>
          <p:style>
            <a:lnRef idx="2">
              <a:schemeClr val="accent5">
                <a:shade val="50000"/>
              </a:schemeClr>
            </a:lnRef>
            <a:fillRef idx="1">
              <a:schemeClr val="accent5"/>
            </a:fillRef>
            <a:effectRef idx="0">
              <a:schemeClr val="accent5"/>
            </a:effectRef>
            <a:fontRef idx="minor">
              <a:schemeClr val="lt1"/>
            </a:fontRef>
          </p:style>
          <p:txBody>
            <a:bodyPr bIns="0" anchor="b"/>
            <a:lstStyle/>
            <a:p>
              <a:pPr algn="ctr"/>
              <a:r>
                <a:rPr lang="en-US" sz="1176" dirty="0">
                  <a:solidFill>
                    <a:srgbClr val="FFC000"/>
                  </a:solidFill>
                  <a:latin typeface="Segoe" pitchFamily="34" charset="0"/>
                  <a:ea typeface="MS PGothic" pitchFamily="34" charset="-128"/>
                </a:rPr>
                <a:t>SHARED </a:t>
              </a:r>
              <a:r>
                <a:rPr lang="en-US" sz="1176" dirty="0">
                  <a:solidFill>
                    <a:srgbClr val="FFFFFF"/>
                  </a:solidFill>
                  <a:latin typeface="Segoe" pitchFamily="34" charset="0"/>
                  <a:ea typeface="MS PGothic" pitchFamily="34" charset="-128"/>
                </a:rPr>
                <a:t>HOSTING</a:t>
              </a:r>
            </a:p>
            <a:p>
              <a:pPr algn="ctr"/>
              <a:endParaRPr lang="en-US" sz="1176" dirty="0">
                <a:solidFill>
                  <a:srgbClr val="FFFFFF"/>
                </a:solidFill>
                <a:latin typeface="Segoe" pitchFamily="34" charset="0"/>
                <a:ea typeface="MS PGothic" pitchFamily="34" charset="-128"/>
              </a:endParaRPr>
            </a:p>
          </p:txBody>
        </p:sp>
        <p:pic>
          <p:nvPicPr>
            <p:cNvPr id="54" name="Picture 5" descr="\\MAGNUM\Projects\Microsoft\Cloud Power FY12\Design\ICONS_PNG\Multi_tenancy.png"/>
            <p:cNvPicPr>
              <a:picLocks noChangeAspect="1" noChangeArrowheads="1"/>
            </p:cNvPicPr>
            <p:nvPr/>
          </p:nvPicPr>
          <p:blipFill>
            <a:blip r:embed="rId7" cstate="print">
              <a:lum bright="100000"/>
            </a:blip>
            <a:srcRect/>
            <a:stretch>
              <a:fillRect/>
            </a:stretch>
          </p:blipFill>
          <p:spPr bwMode="auto">
            <a:xfrm>
              <a:off x="428174" y="4898253"/>
              <a:ext cx="1165924" cy="1165924"/>
            </a:xfrm>
            <a:prstGeom prst="rect">
              <a:avLst/>
            </a:prstGeom>
            <a:noFill/>
            <a:ln>
              <a:noFill/>
            </a:ln>
          </p:spPr>
        </p:pic>
      </p:grpSp>
      <p:grpSp>
        <p:nvGrpSpPr>
          <p:cNvPr id="60" name="Group 59"/>
          <p:cNvGrpSpPr/>
          <p:nvPr/>
        </p:nvGrpSpPr>
        <p:grpSpPr>
          <a:xfrm>
            <a:off x="4434930" y="2071185"/>
            <a:ext cx="1292659" cy="1729567"/>
            <a:chOff x="5559396" y="1877602"/>
            <a:chExt cx="1318579" cy="1764248"/>
          </a:xfrm>
        </p:grpSpPr>
        <p:sp>
          <p:nvSpPr>
            <p:cNvPr id="55" name="Rectangle 54"/>
            <p:cNvSpPr/>
            <p:nvPr/>
          </p:nvSpPr>
          <p:spPr>
            <a:xfrm>
              <a:off x="5559396" y="1877602"/>
              <a:ext cx="1318579" cy="1764248"/>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bIns="0" anchor="b"/>
            <a:lstStyle/>
            <a:p>
              <a:pPr algn="ctr"/>
              <a:r>
                <a:rPr lang="en-US" sz="1176" dirty="0">
                  <a:solidFill>
                    <a:srgbClr val="FFFFFF"/>
                  </a:solidFill>
                  <a:latin typeface="Segoe" pitchFamily="34" charset="0"/>
                  <a:ea typeface="MS PGothic" pitchFamily="34" charset="-128"/>
                </a:rPr>
                <a:t>SECURE</a:t>
              </a:r>
            </a:p>
            <a:p>
              <a:pPr algn="ctr"/>
              <a:endParaRPr lang="en-US" sz="1176" dirty="0">
                <a:solidFill>
                  <a:srgbClr val="FFFFFF"/>
                </a:solidFill>
                <a:latin typeface="Segoe" pitchFamily="34" charset="0"/>
                <a:ea typeface="MS PGothic" pitchFamily="34" charset="-128"/>
              </a:endParaRPr>
            </a:p>
          </p:txBody>
        </p:sp>
        <p:pic>
          <p:nvPicPr>
            <p:cNvPr id="57" name="Picture 7" descr="\\MAGNUM\Projects\Microsoft\Cloud Power FY12\Design\ICONS_PNG\Secure.png"/>
            <p:cNvPicPr>
              <a:picLocks noChangeAspect="1" noChangeArrowheads="1"/>
            </p:cNvPicPr>
            <p:nvPr/>
          </p:nvPicPr>
          <p:blipFill rotWithShape="1">
            <a:blip r:embed="rId8" cstate="print">
              <a:lum bright="100000"/>
            </a:blip>
            <a:srcRect l="18278" t="11204" r="18342" b="9570"/>
            <a:stretch/>
          </p:blipFill>
          <p:spPr bwMode="auto">
            <a:xfrm>
              <a:off x="5761485" y="2049461"/>
              <a:ext cx="914400" cy="1143001"/>
            </a:xfrm>
            <a:prstGeom prst="rect">
              <a:avLst/>
            </a:prstGeom>
            <a:noFill/>
            <a:ln>
              <a:noFill/>
            </a:ln>
          </p:spPr>
        </p:pic>
      </p:grpSp>
      <p:grpSp>
        <p:nvGrpSpPr>
          <p:cNvPr id="70" name="Group 69"/>
          <p:cNvGrpSpPr/>
          <p:nvPr/>
        </p:nvGrpSpPr>
        <p:grpSpPr>
          <a:xfrm>
            <a:off x="5437481" y="4805280"/>
            <a:ext cx="1292659" cy="1729567"/>
            <a:chOff x="5559396" y="1877602"/>
            <a:chExt cx="1318579" cy="1764248"/>
          </a:xfrm>
        </p:grpSpPr>
        <p:sp>
          <p:nvSpPr>
            <p:cNvPr id="71" name="Rectangle 70"/>
            <p:cNvSpPr/>
            <p:nvPr/>
          </p:nvSpPr>
          <p:spPr>
            <a:xfrm>
              <a:off x="5559396" y="1877602"/>
              <a:ext cx="1318579" cy="1764248"/>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bIns="0" anchor="b"/>
            <a:lstStyle/>
            <a:p>
              <a:pPr algn="ctr"/>
              <a:r>
                <a:rPr lang="en-US" sz="1176" dirty="0">
                  <a:solidFill>
                    <a:srgbClr val="FFFFFF"/>
                  </a:solidFill>
                  <a:latin typeface="Segoe" pitchFamily="34" charset="0"/>
                  <a:ea typeface="MS PGothic" pitchFamily="34" charset="-128"/>
                </a:rPr>
                <a:t>SECURE</a:t>
              </a:r>
            </a:p>
            <a:p>
              <a:pPr algn="ctr"/>
              <a:endParaRPr lang="en-US" sz="1176" dirty="0">
                <a:solidFill>
                  <a:srgbClr val="FFFFFF"/>
                </a:solidFill>
                <a:latin typeface="Segoe" pitchFamily="34" charset="0"/>
                <a:ea typeface="MS PGothic" pitchFamily="34" charset="-128"/>
              </a:endParaRPr>
            </a:p>
          </p:txBody>
        </p:sp>
        <p:pic>
          <p:nvPicPr>
            <p:cNvPr id="72" name="Picture 7" descr="\\MAGNUM\Projects\Microsoft\Cloud Power FY12\Design\ICONS_PNG\Secure.png"/>
            <p:cNvPicPr>
              <a:picLocks noChangeAspect="1" noChangeArrowheads="1"/>
            </p:cNvPicPr>
            <p:nvPr/>
          </p:nvPicPr>
          <p:blipFill rotWithShape="1">
            <a:blip r:embed="rId8" cstate="print">
              <a:lum bright="100000"/>
            </a:blip>
            <a:srcRect l="18278" t="11204" r="18342" b="9570"/>
            <a:stretch/>
          </p:blipFill>
          <p:spPr bwMode="auto">
            <a:xfrm>
              <a:off x="5761485" y="2049461"/>
              <a:ext cx="914400" cy="1143001"/>
            </a:xfrm>
            <a:prstGeom prst="rect">
              <a:avLst/>
            </a:prstGeom>
            <a:noFill/>
            <a:ln>
              <a:noFill/>
            </a:ln>
          </p:spPr>
        </p:pic>
      </p:grpSp>
      <p:grpSp>
        <p:nvGrpSpPr>
          <p:cNvPr id="50" name="Group 49"/>
          <p:cNvGrpSpPr/>
          <p:nvPr/>
        </p:nvGrpSpPr>
        <p:grpSpPr>
          <a:xfrm>
            <a:off x="368600" y="2071185"/>
            <a:ext cx="1292659" cy="1729567"/>
            <a:chOff x="351847" y="4792662"/>
            <a:chExt cx="1318579" cy="1764248"/>
          </a:xfrm>
        </p:grpSpPr>
        <p:sp>
          <p:nvSpPr>
            <p:cNvPr id="52" name="Rectangle 51"/>
            <p:cNvSpPr/>
            <p:nvPr/>
          </p:nvSpPr>
          <p:spPr>
            <a:xfrm>
              <a:off x="351847" y="4792662"/>
              <a:ext cx="1318579" cy="1764248"/>
            </a:xfrm>
            <a:prstGeom prst="rect">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bIns="0" anchor="b"/>
            <a:lstStyle/>
            <a:p>
              <a:pPr algn="ctr"/>
              <a:r>
                <a:rPr lang="en-US" sz="1176" dirty="0">
                  <a:solidFill>
                    <a:srgbClr val="FFFFFF"/>
                  </a:solidFill>
                  <a:latin typeface="Segoe" pitchFamily="34" charset="0"/>
                  <a:ea typeface="MS PGothic" pitchFamily="34" charset="-128"/>
                </a:rPr>
                <a:t>HOSTING</a:t>
              </a:r>
            </a:p>
            <a:p>
              <a:pPr algn="ctr"/>
              <a:endParaRPr lang="en-US" sz="1176" dirty="0">
                <a:solidFill>
                  <a:srgbClr val="FFFFFF"/>
                </a:solidFill>
                <a:latin typeface="Segoe" pitchFamily="34" charset="0"/>
                <a:ea typeface="MS PGothic" pitchFamily="34" charset="-128"/>
              </a:endParaRPr>
            </a:p>
          </p:txBody>
        </p:sp>
        <p:pic>
          <p:nvPicPr>
            <p:cNvPr id="56" name="Picture 5" descr="\\MAGNUM\Projects\Microsoft\Cloud Power FY12\Design\ICONS_PNG\Multi_tenancy.png"/>
            <p:cNvPicPr>
              <a:picLocks noChangeAspect="1" noChangeArrowheads="1"/>
            </p:cNvPicPr>
            <p:nvPr/>
          </p:nvPicPr>
          <p:blipFill>
            <a:blip r:embed="rId7" cstate="print">
              <a:lum bright="100000"/>
            </a:blip>
            <a:srcRect/>
            <a:stretch>
              <a:fillRect/>
            </a:stretch>
          </p:blipFill>
          <p:spPr bwMode="auto">
            <a:xfrm>
              <a:off x="428174" y="4898253"/>
              <a:ext cx="1165924" cy="1165924"/>
            </a:xfrm>
            <a:prstGeom prst="rect">
              <a:avLst/>
            </a:prstGeom>
            <a:noFill/>
            <a:ln>
              <a:noFill/>
            </a:ln>
          </p:spPr>
        </p:pic>
      </p:grpSp>
      <p:grpSp>
        <p:nvGrpSpPr>
          <p:cNvPr id="63" name="Group 62"/>
          <p:cNvGrpSpPr/>
          <p:nvPr/>
        </p:nvGrpSpPr>
        <p:grpSpPr>
          <a:xfrm>
            <a:off x="10547610" y="2069426"/>
            <a:ext cx="1315369" cy="1733084"/>
            <a:chOff x="10759108" y="4760202"/>
            <a:chExt cx="1341745" cy="1767836"/>
          </a:xfrm>
        </p:grpSpPr>
        <p:sp>
          <p:nvSpPr>
            <p:cNvPr id="69" name="Rectangle 68"/>
            <p:cNvSpPr/>
            <p:nvPr/>
          </p:nvSpPr>
          <p:spPr>
            <a:xfrm>
              <a:off x="10770691" y="4763790"/>
              <a:ext cx="1318579" cy="1764248"/>
            </a:xfrm>
            <a:prstGeom prst="rect">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lIns="0" rIns="0" bIns="0" anchor="b"/>
            <a:lstStyle/>
            <a:p>
              <a:pPr algn="ctr"/>
              <a:r>
                <a:rPr lang="en-US" sz="1176" dirty="0">
                  <a:solidFill>
                    <a:srgbClr val="FFFFFF"/>
                  </a:solidFill>
                  <a:latin typeface="Segoe" pitchFamily="34" charset="0"/>
                  <a:ea typeface="MS PGothic" pitchFamily="34" charset="-128"/>
                </a:rPr>
                <a:t>TRUSTED</a:t>
              </a:r>
            </a:p>
            <a:p>
              <a:pPr algn="ctr"/>
              <a:r>
                <a:rPr lang="en-US" sz="1176" dirty="0">
                  <a:solidFill>
                    <a:srgbClr val="FFFFFF"/>
                  </a:solidFill>
                  <a:latin typeface="Segoe" pitchFamily="34" charset="0"/>
                  <a:ea typeface="MS PGothic" pitchFamily="34" charset="-128"/>
                </a:rPr>
                <a:t>MULTI-TENANCY</a:t>
              </a:r>
            </a:p>
            <a:p>
              <a:pPr algn="ctr"/>
              <a:endParaRPr lang="en-US" sz="1176" dirty="0">
                <a:solidFill>
                  <a:srgbClr val="FFFFFF"/>
                </a:solidFill>
                <a:latin typeface="Segoe" pitchFamily="34" charset="0"/>
                <a:ea typeface="MS PGothic" pitchFamily="34" charset="-128"/>
              </a:endParaRPr>
            </a:p>
          </p:txBody>
        </p:sp>
        <p:pic>
          <p:nvPicPr>
            <p:cNvPr id="75" name="Picture 4" descr="\\MAGNUM\Projects\Microsoft\Cloud Power FY12\Design\ICONS_PNG\IIS-MULTI-TENANCY.png"/>
            <p:cNvPicPr>
              <a:picLocks noChangeAspect="1" noChangeArrowheads="1"/>
            </p:cNvPicPr>
            <p:nvPr/>
          </p:nvPicPr>
          <p:blipFill>
            <a:blip r:embed="rId6" cstate="print">
              <a:lum bright="100000"/>
            </a:blip>
            <a:srcRect/>
            <a:stretch>
              <a:fillRect/>
            </a:stretch>
          </p:blipFill>
          <p:spPr bwMode="auto">
            <a:xfrm>
              <a:off x="10759108" y="4760202"/>
              <a:ext cx="1341745" cy="1341745"/>
            </a:xfrm>
            <a:prstGeom prst="rect">
              <a:avLst/>
            </a:prstGeom>
            <a:noFill/>
            <a:ln>
              <a:noFill/>
            </a:ln>
          </p:spPr>
        </p:pic>
      </p:grpSp>
      <p:grpSp>
        <p:nvGrpSpPr>
          <p:cNvPr id="2" name="Group 1"/>
          <p:cNvGrpSpPr/>
          <p:nvPr/>
        </p:nvGrpSpPr>
        <p:grpSpPr>
          <a:xfrm>
            <a:off x="2048307" y="4805280"/>
            <a:ext cx="1283870" cy="1729567"/>
            <a:chOff x="3256707" y="4899345"/>
            <a:chExt cx="1309614" cy="1764248"/>
          </a:xfrm>
        </p:grpSpPr>
        <p:sp>
          <p:nvSpPr>
            <p:cNvPr id="78" name="Rectangle 77"/>
            <p:cNvSpPr/>
            <p:nvPr/>
          </p:nvSpPr>
          <p:spPr>
            <a:xfrm>
              <a:off x="3256707" y="4899345"/>
              <a:ext cx="1309614" cy="1764248"/>
            </a:xfrm>
            <a:prstGeom prst="rect">
              <a:avLst/>
            </a:prstGeom>
            <a:solidFill>
              <a:schemeClr val="accent3"/>
            </a:solidFill>
            <a:ln>
              <a:solidFill>
                <a:srgbClr val="FFFF00"/>
              </a:solidFill>
            </a:ln>
          </p:spPr>
          <p:style>
            <a:lnRef idx="2">
              <a:schemeClr val="accent2">
                <a:shade val="50000"/>
              </a:schemeClr>
            </a:lnRef>
            <a:fillRef idx="1">
              <a:schemeClr val="accent2"/>
            </a:fillRef>
            <a:effectRef idx="0">
              <a:schemeClr val="accent2"/>
            </a:effectRef>
            <a:fontRef idx="minor">
              <a:schemeClr val="lt1"/>
            </a:fontRef>
          </p:style>
          <p:txBody>
            <a:bodyPr bIns="89642" anchor="b"/>
            <a:lstStyle/>
            <a:p>
              <a:pPr algn="ctr"/>
              <a:r>
                <a:rPr lang="en-US" sz="1176" cap="all" dirty="0">
                  <a:solidFill>
                    <a:srgbClr val="FFC000"/>
                  </a:solidFill>
                  <a:latin typeface="Segoe" pitchFamily="34" charset="0"/>
                  <a:ea typeface="MS PGothic" pitchFamily="34" charset="-128"/>
                </a:rPr>
                <a:t>Regulated workloads</a:t>
              </a:r>
            </a:p>
          </p:txBody>
        </p:sp>
        <p:sp>
          <p:nvSpPr>
            <p:cNvPr id="76" name="Freeform 18"/>
            <p:cNvSpPr>
              <a:spLocks noEditPoints="1"/>
            </p:cNvSpPr>
            <p:nvPr/>
          </p:nvSpPr>
          <p:spPr bwMode="black">
            <a:xfrm>
              <a:off x="3501734" y="5088206"/>
              <a:ext cx="819561" cy="999856"/>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solidFill>
                <a:srgbClr val="FFFF00"/>
              </a:solidFill>
            </a:ln>
          </p:spPr>
          <p:txBody>
            <a:bodyPr vert="horz" wrap="square" lIns="80687" tIns="40344" rIns="80687" bIns="40344" numCol="1" anchor="t" anchorCtr="0" compatLnSpc="1">
              <a:prstTxWarp prst="textNoShape">
                <a:avLst/>
              </a:prstTxWarp>
            </a:bodyPr>
            <a:lstStyle/>
            <a:p>
              <a:endParaRPr lang="en-US" sz="1568">
                <a:solidFill>
                  <a:srgbClr val="FFFFFF"/>
                </a:solidFill>
              </a:endParaRPr>
            </a:p>
          </p:txBody>
        </p:sp>
      </p:grpSp>
    </p:spTree>
    <p:extLst>
      <p:ext uri="{BB962C8B-B14F-4D97-AF65-F5344CB8AC3E}">
        <p14:creationId xmlns:p14="http://schemas.microsoft.com/office/powerpoint/2010/main" val="49034172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Thin Container Operating System Environments</a:t>
            </a:r>
          </a:p>
        </p:txBody>
      </p:sp>
      <p:sp>
        <p:nvSpPr>
          <p:cNvPr id="4" name="Rectangle 3"/>
          <p:cNvSpPr/>
          <p:nvPr/>
        </p:nvSpPr>
        <p:spPr bwMode="auto">
          <a:xfrm>
            <a:off x="6917723" y="1337342"/>
            <a:ext cx="3809805" cy="4482124"/>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745" dirty="0">
                <a:solidFill>
                  <a:srgbClr val="000000"/>
                </a:solidFill>
              </a:rPr>
              <a:t>Server Core</a:t>
            </a:r>
            <a:endParaRPr lang="en-US" sz="2353" dirty="0">
              <a:solidFill>
                <a:srgbClr val="000000"/>
              </a:solidFill>
            </a:endParaRPr>
          </a:p>
        </p:txBody>
      </p:sp>
      <p:sp>
        <p:nvSpPr>
          <p:cNvPr id="5" name="Rectangle 4"/>
          <p:cNvSpPr/>
          <p:nvPr/>
        </p:nvSpPr>
        <p:spPr bwMode="auto">
          <a:xfrm>
            <a:off x="1292690" y="1262640"/>
            <a:ext cx="3809805" cy="4482124"/>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745" dirty="0">
                <a:solidFill>
                  <a:srgbClr val="000000"/>
                </a:solidFill>
              </a:rPr>
              <a:t>Nano Server</a:t>
            </a:r>
            <a:endParaRPr lang="en-US" sz="2353" dirty="0">
              <a:solidFill>
                <a:srgbClr val="000000"/>
              </a:solidFill>
            </a:endParaRPr>
          </a:p>
        </p:txBody>
      </p:sp>
      <p:sp>
        <p:nvSpPr>
          <p:cNvPr id="10" name="TextBox 9"/>
          <p:cNvSpPr txBox="1"/>
          <p:nvPr/>
        </p:nvSpPr>
        <p:spPr>
          <a:xfrm>
            <a:off x="1292690" y="5153700"/>
            <a:ext cx="3809806" cy="561211"/>
          </a:xfrm>
          <a:prstGeom prst="rect">
            <a:avLst/>
          </a:prstGeom>
          <a:noFill/>
        </p:spPr>
        <p:txBody>
          <a:bodyPr wrap="square" lIns="179285" tIns="143428" rIns="179285" bIns="143428" rtlCol="0">
            <a:spAutoFit/>
          </a:bodyPr>
          <a:lstStyle/>
          <a:p>
            <a:pPr algn="ctr">
              <a:lnSpc>
                <a:spcPct val="90000"/>
              </a:lnSpc>
              <a:spcAft>
                <a:spcPts val="588"/>
              </a:spcAft>
            </a:pPr>
            <a:r>
              <a:rPr lang="en-US" sz="1961" dirty="0">
                <a:solidFill>
                  <a:srgbClr val="000000"/>
                </a:solidFill>
              </a:rPr>
              <a:t>Born in the cloud applications</a:t>
            </a:r>
          </a:p>
        </p:txBody>
      </p:sp>
      <p:sp>
        <p:nvSpPr>
          <p:cNvPr id="15" name="TextBox 14"/>
          <p:cNvSpPr txBox="1"/>
          <p:nvPr/>
        </p:nvSpPr>
        <p:spPr>
          <a:xfrm>
            <a:off x="6917723" y="5153700"/>
            <a:ext cx="3809805" cy="561211"/>
          </a:xfrm>
          <a:prstGeom prst="rect">
            <a:avLst/>
          </a:prstGeom>
          <a:noFill/>
        </p:spPr>
        <p:txBody>
          <a:bodyPr wrap="square" lIns="179285" tIns="143428" rIns="179285" bIns="143428" rtlCol="0">
            <a:spAutoFit/>
          </a:bodyPr>
          <a:lstStyle/>
          <a:p>
            <a:pPr algn="ctr">
              <a:lnSpc>
                <a:spcPct val="90000"/>
              </a:lnSpc>
              <a:spcAft>
                <a:spcPts val="588"/>
              </a:spcAft>
            </a:pPr>
            <a:r>
              <a:rPr lang="en-US" sz="1961" dirty="0">
                <a:solidFill>
                  <a:srgbClr val="000000"/>
                </a:solidFill>
              </a:rPr>
              <a:t>Traditional Applications</a:t>
            </a:r>
            <a:endParaRPr lang="en-US" sz="1765" dirty="0">
              <a:solidFill>
                <a:srgbClr val="000000"/>
              </a:solidFill>
            </a:endParaRPr>
          </a:p>
        </p:txBody>
      </p:sp>
      <p:sp>
        <p:nvSpPr>
          <p:cNvPr id="17" name="TextBox 16"/>
          <p:cNvSpPr txBox="1"/>
          <p:nvPr/>
        </p:nvSpPr>
        <p:spPr>
          <a:xfrm>
            <a:off x="6917723" y="3255411"/>
            <a:ext cx="3809805" cy="561211"/>
          </a:xfrm>
          <a:prstGeom prst="rect">
            <a:avLst/>
          </a:prstGeom>
          <a:noFill/>
        </p:spPr>
        <p:txBody>
          <a:bodyPr wrap="square" lIns="179285" tIns="143428" rIns="179285" bIns="143428" rtlCol="0">
            <a:spAutoFit/>
          </a:bodyPr>
          <a:lstStyle/>
          <a:p>
            <a:pPr algn="ctr">
              <a:lnSpc>
                <a:spcPct val="90000"/>
              </a:lnSpc>
              <a:spcAft>
                <a:spcPts val="588"/>
              </a:spcAft>
            </a:pPr>
            <a:r>
              <a:rPr lang="en-US" sz="1961" dirty="0">
                <a:solidFill>
                  <a:srgbClr val="000000"/>
                </a:solidFill>
              </a:rPr>
              <a:t>Highly Compatible</a:t>
            </a:r>
            <a:endParaRPr lang="en-US" sz="1765" dirty="0">
              <a:solidFill>
                <a:srgbClr val="000000"/>
              </a:solidFill>
            </a:endParaRPr>
          </a:p>
        </p:txBody>
      </p:sp>
      <p:sp>
        <p:nvSpPr>
          <p:cNvPr id="19" name="TextBox 1"/>
          <p:cNvSpPr txBox="1"/>
          <p:nvPr/>
        </p:nvSpPr>
        <p:spPr>
          <a:xfrm>
            <a:off x="1292690" y="3255411"/>
            <a:ext cx="3809806" cy="561211"/>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sz="2000">
                <a:gradFill>
                  <a:gsLst>
                    <a:gs pos="2917">
                      <a:schemeClr val="tx1"/>
                    </a:gs>
                    <a:gs pos="30000">
                      <a:schemeClr val="tx1"/>
                    </a:gs>
                  </a:gsLst>
                  <a:lin ang="5400000" scaled="0"/>
                </a:gradFill>
              </a:defRPr>
            </a:lvl1pPr>
          </a:lstStyle>
          <a:p>
            <a:r>
              <a:rPr lang="en-US" sz="1961" dirty="0">
                <a:solidFill>
                  <a:srgbClr val="000000"/>
                </a:solidFill>
              </a:rPr>
              <a:t>Highly Optimized</a:t>
            </a:r>
          </a:p>
        </p:txBody>
      </p:sp>
      <p:sp>
        <p:nvSpPr>
          <p:cNvPr id="16" name="Freeform 15"/>
          <p:cNvSpPr>
            <a:spLocks noChangeAspect="1"/>
          </p:cNvSpPr>
          <p:nvPr/>
        </p:nvSpPr>
        <p:spPr bwMode="black">
          <a:xfrm>
            <a:off x="1983360" y="3795821"/>
            <a:ext cx="2428462" cy="1436189"/>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dirty="0">
              <a:solidFill>
                <a:srgbClr val="FFFFFF"/>
              </a:solidFill>
            </a:endParaRPr>
          </a:p>
        </p:txBody>
      </p:sp>
      <p:sp>
        <p:nvSpPr>
          <p:cNvPr id="21" name="Freeform 20"/>
          <p:cNvSpPr>
            <a:spLocks noChangeAspect="1" noEditPoints="1"/>
          </p:cNvSpPr>
          <p:nvPr/>
        </p:nvSpPr>
        <p:spPr bwMode="black">
          <a:xfrm>
            <a:off x="2532760" y="1986015"/>
            <a:ext cx="1329664" cy="1329664"/>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2" name="Freeform 21"/>
          <p:cNvSpPr>
            <a:spLocks noChangeAspect="1" noEditPoints="1"/>
          </p:cNvSpPr>
          <p:nvPr/>
        </p:nvSpPr>
        <p:spPr bwMode="black">
          <a:xfrm>
            <a:off x="8077226" y="2099344"/>
            <a:ext cx="1490799" cy="1208787"/>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dirty="0">
              <a:solidFill>
                <a:srgbClr val="FFFFFF"/>
              </a:solidFill>
            </a:endParaRPr>
          </a:p>
        </p:txBody>
      </p:sp>
      <p:sp>
        <p:nvSpPr>
          <p:cNvPr id="23" name="Freeform 22"/>
          <p:cNvSpPr>
            <a:spLocks noChangeAspect="1" noEditPoints="1"/>
          </p:cNvSpPr>
          <p:nvPr/>
        </p:nvSpPr>
        <p:spPr bwMode="black">
          <a:xfrm>
            <a:off x="8300000" y="4091576"/>
            <a:ext cx="1045248" cy="1056136"/>
          </a:xfrm>
          <a:custGeom>
            <a:avLst/>
            <a:gdLst>
              <a:gd name="T0" fmla="*/ 0 w 96"/>
              <a:gd name="T1" fmla="*/ 0 h 97"/>
              <a:gd name="T2" fmla="*/ 0 w 96"/>
              <a:gd name="T3" fmla="*/ 97 h 97"/>
              <a:gd name="T4" fmla="*/ 24 w 96"/>
              <a:gd name="T5" fmla="*/ 97 h 97"/>
              <a:gd name="T6" fmla="*/ 24 w 96"/>
              <a:gd name="T7" fmla="*/ 69 h 97"/>
              <a:gd name="T8" fmla="*/ 73 w 96"/>
              <a:gd name="T9" fmla="*/ 69 h 97"/>
              <a:gd name="T10" fmla="*/ 73 w 96"/>
              <a:gd name="T11" fmla="*/ 97 h 97"/>
              <a:gd name="T12" fmla="*/ 96 w 96"/>
              <a:gd name="T13" fmla="*/ 97 h 97"/>
              <a:gd name="T14" fmla="*/ 96 w 96"/>
              <a:gd name="T15" fmla="*/ 0 h 97"/>
              <a:gd name="T16" fmla="*/ 0 w 96"/>
              <a:gd name="T17" fmla="*/ 0 h 97"/>
              <a:gd name="T18" fmla="*/ 80 w 96"/>
              <a:gd name="T19" fmla="*/ 41 h 97"/>
              <a:gd name="T20" fmla="*/ 14 w 96"/>
              <a:gd name="T21" fmla="*/ 41 h 97"/>
              <a:gd name="T22" fmla="*/ 14 w 96"/>
              <a:gd name="T23" fmla="*/ 5 h 97"/>
              <a:gd name="T24" fmla="*/ 80 w 96"/>
              <a:gd name="T25" fmla="*/ 5 h 97"/>
              <a:gd name="T26" fmla="*/ 80 w 96"/>
              <a:gd name="T27" fmla="*/ 41 h 97"/>
              <a:gd name="T28" fmla="*/ 34 w 96"/>
              <a:gd name="T29" fmla="*/ 76 h 97"/>
              <a:gd name="T30" fmla="*/ 50 w 96"/>
              <a:gd name="T31" fmla="*/ 76 h 97"/>
              <a:gd name="T32" fmla="*/ 50 w 96"/>
              <a:gd name="T33" fmla="*/ 97 h 97"/>
              <a:gd name="T34" fmla="*/ 34 w 96"/>
              <a:gd name="T35" fmla="*/ 97 h 97"/>
              <a:gd name="T36" fmla="*/ 34 w 96"/>
              <a:gd name="T37" fmla="*/ 7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7">
                <a:moveTo>
                  <a:pt x="0" y="0"/>
                </a:moveTo>
                <a:lnTo>
                  <a:pt x="0" y="97"/>
                </a:lnTo>
                <a:lnTo>
                  <a:pt x="24" y="97"/>
                </a:lnTo>
                <a:lnTo>
                  <a:pt x="24" y="69"/>
                </a:lnTo>
                <a:lnTo>
                  <a:pt x="73" y="69"/>
                </a:lnTo>
                <a:lnTo>
                  <a:pt x="73" y="97"/>
                </a:lnTo>
                <a:lnTo>
                  <a:pt x="96" y="97"/>
                </a:lnTo>
                <a:lnTo>
                  <a:pt x="96" y="0"/>
                </a:lnTo>
                <a:lnTo>
                  <a:pt x="0" y="0"/>
                </a:lnTo>
                <a:close/>
                <a:moveTo>
                  <a:pt x="80" y="41"/>
                </a:moveTo>
                <a:lnTo>
                  <a:pt x="14" y="41"/>
                </a:lnTo>
                <a:lnTo>
                  <a:pt x="14" y="5"/>
                </a:lnTo>
                <a:lnTo>
                  <a:pt x="80" y="5"/>
                </a:lnTo>
                <a:lnTo>
                  <a:pt x="80" y="41"/>
                </a:lnTo>
                <a:close/>
                <a:moveTo>
                  <a:pt x="34" y="76"/>
                </a:moveTo>
                <a:lnTo>
                  <a:pt x="50" y="76"/>
                </a:lnTo>
                <a:lnTo>
                  <a:pt x="50" y="97"/>
                </a:lnTo>
                <a:lnTo>
                  <a:pt x="34" y="97"/>
                </a:lnTo>
                <a:lnTo>
                  <a:pt x="34" y="76"/>
                </a:lnTo>
                <a:close/>
              </a:path>
            </a:pathLst>
          </a:custGeom>
          <a:solidFill>
            <a:schemeClr val="accent1"/>
          </a:solidFill>
          <a:ln>
            <a:noFill/>
          </a:ln>
          <a:extLst/>
        </p:spPr>
        <p:txBody>
          <a:bodyPr vert="horz" wrap="square" lIns="91444" tIns="45722" rIns="91444" bIns="45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dirty="0">
              <a:solidFill>
                <a:srgbClr val="000000"/>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9344" y="5617566"/>
            <a:ext cx="4855634" cy="1239948"/>
          </a:xfrm>
          <a:prstGeom prst="rect">
            <a:avLst/>
          </a:prstGeom>
        </p:spPr>
      </p:pic>
    </p:spTree>
    <p:extLst>
      <p:ext uri="{BB962C8B-B14F-4D97-AF65-F5344CB8AC3E}">
        <p14:creationId xmlns:p14="http://schemas.microsoft.com/office/powerpoint/2010/main" val="65951920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rapezoid 117"/>
          <p:cNvSpPr/>
          <p:nvPr/>
        </p:nvSpPr>
        <p:spPr bwMode="auto">
          <a:xfrm rot="16200000">
            <a:off x="1537863" y="2474559"/>
            <a:ext cx="5224856" cy="3398633"/>
          </a:xfrm>
          <a:prstGeom prst="trapezoid">
            <a:avLst>
              <a:gd name="adj" fmla="val 39862"/>
            </a:avLst>
          </a:prstGeom>
          <a:solidFill>
            <a:schemeClr val="accent1">
              <a:alpha val="6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kern="0" dirty="0">
              <a:gradFill>
                <a:gsLst>
                  <a:gs pos="16814">
                    <a:srgbClr val="FFFFFF"/>
                  </a:gs>
                  <a:gs pos="46000">
                    <a:srgbClr val="FFFFFF"/>
                  </a:gs>
                </a:gsLst>
                <a:lin ang="5400000" scaled="0"/>
              </a:gradFill>
            </a:endParaRPr>
          </a:p>
        </p:txBody>
      </p:sp>
      <p:sp>
        <p:nvSpPr>
          <p:cNvPr id="2" name="Title 1"/>
          <p:cNvSpPr>
            <a:spLocks noGrp="1"/>
          </p:cNvSpPr>
          <p:nvPr>
            <p:ph type="title"/>
          </p:nvPr>
        </p:nvSpPr>
        <p:spPr/>
        <p:txBody>
          <a:bodyPr/>
          <a:lstStyle/>
          <a:p>
            <a:r>
              <a:rPr lang="en-US" dirty="0"/>
              <a:t>What is in A Container Image … and Creation</a:t>
            </a:r>
          </a:p>
        </p:txBody>
      </p:sp>
      <p:sp>
        <p:nvSpPr>
          <p:cNvPr id="30" name="Rounded Rectangle 29"/>
          <p:cNvSpPr/>
          <p:nvPr/>
        </p:nvSpPr>
        <p:spPr bwMode="auto">
          <a:xfrm>
            <a:off x="516040" y="2084363"/>
            <a:ext cx="2186545" cy="3867147"/>
          </a:xfrm>
          <a:prstGeom prst="roundRect">
            <a:avLst/>
          </a:prstGeom>
          <a:ln w="3810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0" numCol="1" spcCol="0" rtlCol="0" fromWordArt="0" anchor="b" anchorCtr="0" forceAA="0" compatLnSpc="1">
            <a:prstTxWarp prst="textNoShape">
              <a:avLst/>
            </a:prstTxWarp>
            <a:noAutofit/>
          </a:bodyPr>
          <a:lstStyle/>
          <a:p>
            <a:pPr algn="ctr" defTabSz="896386">
              <a:lnSpc>
                <a:spcPct val="90000"/>
              </a:lnSpc>
              <a:spcAft>
                <a:spcPts val="588"/>
              </a:spcAft>
            </a:pPr>
            <a:r>
              <a:rPr lang="en-US" sz="1961" b="1" kern="0" dirty="0">
                <a:solidFill>
                  <a:srgbClr val="0078D7"/>
                </a:solidFill>
              </a:rPr>
              <a:t>Local Repository</a:t>
            </a:r>
          </a:p>
        </p:txBody>
      </p:sp>
      <p:sp>
        <p:nvSpPr>
          <p:cNvPr id="45" name="Rectangle 44"/>
          <p:cNvSpPr/>
          <p:nvPr/>
        </p:nvSpPr>
        <p:spPr>
          <a:xfrm>
            <a:off x="758031" y="3499451"/>
            <a:ext cx="1691910" cy="635430"/>
          </a:xfrm>
          <a:prstGeom prst="rect">
            <a:avLst/>
          </a:prstGeom>
        </p:spPr>
        <p:txBody>
          <a:bodyPr wrap="square">
            <a:spAutoFit/>
          </a:bodyPr>
          <a:lstStyle/>
          <a:p>
            <a:pPr algn="ctr" defTabSz="896386">
              <a:lnSpc>
                <a:spcPct val="90000"/>
              </a:lnSpc>
            </a:pPr>
            <a:r>
              <a:rPr lang="en-US" sz="1961" b="1" kern="0" dirty="0">
                <a:gradFill>
                  <a:gsLst>
                    <a:gs pos="2917">
                      <a:srgbClr val="FFFFFF"/>
                    </a:gs>
                    <a:gs pos="30000">
                      <a:srgbClr val="FFFFFF"/>
                    </a:gs>
                  </a:gsLst>
                  <a:lin ang="5400000" scaled="0"/>
                </a:gradFill>
                <a:latin typeface="Segoe UI Light"/>
              </a:rPr>
              <a:t>Application</a:t>
            </a:r>
          </a:p>
          <a:p>
            <a:pPr algn="ctr" defTabSz="896386">
              <a:lnSpc>
                <a:spcPct val="90000"/>
              </a:lnSpc>
            </a:pPr>
            <a:r>
              <a:rPr lang="en-US" sz="1961" b="1" kern="0" dirty="0">
                <a:gradFill>
                  <a:gsLst>
                    <a:gs pos="2917">
                      <a:srgbClr val="FFFFFF"/>
                    </a:gs>
                    <a:gs pos="30000">
                      <a:srgbClr val="FFFFFF"/>
                    </a:gs>
                  </a:gsLst>
                  <a:lin ang="5400000" scaled="0"/>
                </a:gradFill>
                <a:latin typeface="Segoe UI Light"/>
              </a:rPr>
              <a:t>Framework</a:t>
            </a:r>
          </a:p>
        </p:txBody>
      </p:sp>
      <p:grpSp>
        <p:nvGrpSpPr>
          <p:cNvPr id="46" name="Group 45"/>
          <p:cNvGrpSpPr/>
          <p:nvPr/>
        </p:nvGrpSpPr>
        <p:grpSpPr>
          <a:xfrm>
            <a:off x="672768" y="4393441"/>
            <a:ext cx="1845151" cy="933121"/>
            <a:chOff x="4962561" y="2484878"/>
            <a:chExt cx="2522622" cy="1409700"/>
          </a:xfrm>
        </p:grpSpPr>
        <p:grpSp>
          <p:nvGrpSpPr>
            <p:cNvPr id="47" name="Group 46"/>
            <p:cNvGrpSpPr/>
            <p:nvPr/>
          </p:nvGrpSpPr>
          <p:grpSpPr>
            <a:xfrm>
              <a:off x="4962561" y="2484878"/>
              <a:ext cx="2522622" cy="1409700"/>
              <a:chOff x="3703637" y="1744662"/>
              <a:chExt cx="5181600" cy="2895600"/>
            </a:xfrm>
          </p:grpSpPr>
          <p:sp>
            <p:nvSpPr>
              <p:cNvPr id="57" name="Rectangle 56"/>
              <p:cNvSpPr/>
              <p:nvPr/>
            </p:nvSpPr>
            <p:spPr bwMode="auto">
              <a:xfrm>
                <a:off x="3789873" y="1829243"/>
                <a:ext cx="5013282" cy="2725204"/>
              </a:xfrm>
              <a:prstGeom prst="rect">
                <a:avLst/>
              </a:prstGeom>
              <a:solidFill>
                <a:schemeClr val="accent1"/>
              </a:solidFill>
              <a:ln w="762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ight Bracket 57"/>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dirty="0">
                  <a:solidFill>
                    <a:srgbClr val="FFFFFF"/>
                  </a:solidFill>
                </a:endParaRPr>
              </a:p>
            </p:txBody>
          </p:sp>
          <p:sp>
            <p:nvSpPr>
              <p:cNvPr id="59" name="Left Bracket 58"/>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rgbClr val="FFFFFF"/>
                  </a:solidFill>
                </a:endParaRPr>
              </a:p>
            </p:txBody>
          </p:sp>
        </p:grpSp>
        <p:cxnSp>
          <p:nvCxnSpPr>
            <p:cNvPr id="48" name="Straight Connector 47"/>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p:cNvGrpSpPr/>
            <p:nvPr/>
          </p:nvGrpSpPr>
          <p:grpSpPr>
            <a:xfrm>
              <a:off x="5151321" y="2732528"/>
              <a:ext cx="364693" cy="914400"/>
              <a:chOff x="5528956" y="2849562"/>
              <a:chExt cx="729385" cy="1828800"/>
            </a:xfrm>
          </p:grpSpPr>
          <p:cxnSp>
            <p:nvCxnSpPr>
              <p:cNvPr id="53" name="Straight Connector 52"/>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032" y="4712665"/>
            <a:ext cx="1738647" cy="399779"/>
          </a:xfrm>
          <a:prstGeom prst="rect">
            <a:avLst/>
          </a:prstGeom>
        </p:spPr>
      </p:pic>
      <p:sp>
        <p:nvSpPr>
          <p:cNvPr id="72" name="Rounded Rectangle 71"/>
          <p:cNvSpPr/>
          <p:nvPr/>
        </p:nvSpPr>
        <p:spPr bwMode="auto">
          <a:xfrm>
            <a:off x="3250051" y="1418287"/>
            <a:ext cx="5759329" cy="5378549"/>
          </a:xfrm>
          <a:prstGeom prst="roundRect">
            <a:avLst>
              <a:gd name="adj" fmla="val 0"/>
            </a:avLst>
          </a:prstGeom>
          <a:ln w="3810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0" numCol="1" spcCol="0" rtlCol="0" fromWordArt="0" anchor="b" anchorCtr="0" forceAA="0" compatLnSpc="1">
            <a:prstTxWarp prst="textNoShape">
              <a:avLst/>
            </a:prstTxWarp>
            <a:noAutofit/>
          </a:bodyPr>
          <a:lstStyle/>
          <a:p>
            <a:pPr algn="ctr" defTabSz="896386">
              <a:lnSpc>
                <a:spcPct val="90000"/>
              </a:lnSpc>
              <a:spcAft>
                <a:spcPts val="588"/>
              </a:spcAft>
            </a:pPr>
            <a:endParaRPr lang="en-US" sz="1961" b="1" kern="0" dirty="0">
              <a:solidFill>
                <a:srgbClr val="0078D7"/>
              </a:solidFill>
            </a:endParaRPr>
          </a:p>
        </p:txBody>
      </p:sp>
      <p:pic>
        <p:nvPicPr>
          <p:cNvPr id="102" name="Picture 10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657" y="2203546"/>
            <a:ext cx="1738647" cy="399779"/>
          </a:xfrm>
          <a:prstGeom prst="rect">
            <a:avLst/>
          </a:prstGeom>
        </p:spPr>
      </p:pic>
      <p:pic>
        <p:nvPicPr>
          <p:cNvPr id="115" name="Picture 114"/>
          <p:cNvPicPr>
            <a:picLocks noChangeAspect="1"/>
          </p:cNvPicPr>
          <p:nvPr/>
        </p:nvPicPr>
        <p:blipFill>
          <a:blip r:embed="rId4"/>
          <a:stretch>
            <a:fillRect/>
          </a:stretch>
        </p:blipFill>
        <p:spPr>
          <a:xfrm>
            <a:off x="3406726" y="5038157"/>
            <a:ext cx="2816159" cy="1613565"/>
          </a:xfrm>
          <a:prstGeom prst="rect">
            <a:avLst/>
          </a:prstGeom>
        </p:spPr>
      </p:pic>
      <p:sp>
        <p:nvSpPr>
          <p:cNvPr id="119" name="Rounded Rectangle 118"/>
          <p:cNvSpPr/>
          <p:nvPr/>
        </p:nvSpPr>
        <p:spPr bwMode="auto">
          <a:xfrm>
            <a:off x="9489362" y="2173988"/>
            <a:ext cx="2186545" cy="3867147"/>
          </a:xfrm>
          <a:prstGeom prst="roundRect">
            <a:avLst/>
          </a:prstGeom>
          <a:ln w="3810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0" numCol="1" spcCol="0" rtlCol="0" fromWordArt="0" anchor="b" anchorCtr="0" forceAA="0" compatLnSpc="1">
            <a:prstTxWarp prst="textNoShape">
              <a:avLst/>
            </a:prstTxWarp>
            <a:noAutofit/>
          </a:bodyPr>
          <a:lstStyle/>
          <a:p>
            <a:pPr algn="ctr" defTabSz="896386">
              <a:lnSpc>
                <a:spcPct val="90000"/>
              </a:lnSpc>
              <a:spcAft>
                <a:spcPts val="588"/>
              </a:spcAft>
            </a:pPr>
            <a:r>
              <a:rPr lang="en-US" sz="1961" b="1" kern="0" dirty="0">
                <a:solidFill>
                  <a:srgbClr val="0078D7"/>
                </a:solidFill>
              </a:rPr>
              <a:t>Container View</a:t>
            </a:r>
          </a:p>
        </p:txBody>
      </p:sp>
      <p:pic>
        <p:nvPicPr>
          <p:cNvPr id="120" name="Picture 119"/>
          <p:cNvPicPr>
            <a:picLocks noChangeAspect="1"/>
          </p:cNvPicPr>
          <p:nvPr/>
        </p:nvPicPr>
        <p:blipFill>
          <a:blip r:embed="rId5"/>
          <a:stretch>
            <a:fillRect/>
          </a:stretch>
        </p:blipFill>
        <p:spPr>
          <a:xfrm>
            <a:off x="9594809" y="2502015"/>
            <a:ext cx="1975651" cy="1129619"/>
          </a:xfrm>
          <a:prstGeom prst="rect">
            <a:avLst/>
          </a:prstGeom>
        </p:spPr>
      </p:pic>
      <p:pic>
        <p:nvPicPr>
          <p:cNvPr id="73" name="Picture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5481" y="6040671"/>
            <a:ext cx="1738647" cy="399779"/>
          </a:xfrm>
          <a:prstGeom prst="rect">
            <a:avLst/>
          </a:prstGeom>
        </p:spPr>
      </p:pic>
      <p:sp>
        <p:nvSpPr>
          <p:cNvPr id="3" name="TextBox 2"/>
          <p:cNvSpPr txBox="1"/>
          <p:nvPr/>
        </p:nvSpPr>
        <p:spPr>
          <a:xfrm>
            <a:off x="3748234" y="5193788"/>
            <a:ext cx="2133143" cy="1016818"/>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gradFill>
                  <a:gsLst>
                    <a:gs pos="2917">
                      <a:srgbClr val="FFFFFF"/>
                    </a:gs>
                    <a:gs pos="30000">
                      <a:srgbClr val="FFFFFF"/>
                    </a:gs>
                  </a:gsLst>
                  <a:lin ang="5400000" scaled="0"/>
                </a:gradFill>
              </a:rPr>
              <a:t>Container OS</a:t>
            </a:r>
          </a:p>
          <a:p>
            <a:pPr algn="ctr" defTabSz="896386">
              <a:lnSpc>
                <a:spcPct val="90000"/>
              </a:lnSpc>
              <a:spcAft>
                <a:spcPts val="588"/>
              </a:spcAft>
            </a:pPr>
            <a:r>
              <a:rPr lang="en-US" sz="2353" kern="0" dirty="0">
                <a:gradFill>
                  <a:gsLst>
                    <a:gs pos="2917">
                      <a:srgbClr val="FFFFFF"/>
                    </a:gs>
                    <a:gs pos="30000">
                      <a:srgbClr val="FFFFFF"/>
                    </a:gs>
                  </a:gsLst>
                  <a:lin ang="5400000" scaled="0"/>
                </a:gradFill>
              </a:rPr>
              <a:t>Image</a:t>
            </a:r>
          </a:p>
        </p:txBody>
      </p:sp>
      <p:sp>
        <p:nvSpPr>
          <p:cNvPr id="4" name="Rectangle 3"/>
          <p:cNvSpPr/>
          <p:nvPr/>
        </p:nvSpPr>
        <p:spPr bwMode="auto">
          <a:xfrm>
            <a:off x="6361359" y="5512115"/>
            <a:ext cx="2480417" cy="6977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5720" rIns="89642" bIns="45720" numCol="1" rtlCol="0" anchor="ctr" anchorCtr="0" compatLnSpc="1">
            <a:prstTxWarp prst="textNoShape">
              <a:avLst/>
            </a:prstTxWarp>
          </a:bodyPr>
          <a:lstStyle/>
          <a:p>
            <a:pPr defTabSz="914030" fontAlgn="base">
              <a:spcBef>
                <a:spcPct val="0"/>
              </a:spcBef>
              <a:spcAft>
                <a:spcPct val="0"/>
              </a:spcAft>
            </a:pPr>
            <a:r>
              <a:rPr lang="en-US" sz="1961" kern="0" dirty="0">
                <a:gradFill>
                  <a:gsLst>
                    <a:gs pos="16814">
                      <a:srgbClr val="FFFFFF"/>
                    </a:gs>
                    <a:gs pos="46000">
                      <a:srgbClr val="FFFFFF"/>
                    </a:gs>
                  </a:gsLst>
                  <a:lin ang="5400000" scaled="0"/>
                </a:gradFill>
              </a:rPr>
              <a:t>C:\Windows\*</a:t>
            </a:r>
          </a:p>
        </p:txBody>
      </p:sp>
      <p:sp>
        <p:nvSpPr>
          <p:cNvPr id="74" name="Rectangle 73"/>
          <p:cNvSpPr/>
          <p:nvPr/>
        </p:nvSpPr>
        <p:spPr bwMode="auto">
          <a:xfrm>
            <a:off x="9608156" y="3824979"/>
            <a:ext cx="1962304" cy="6977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5720" rIns="89642" bIns="45720" numCol="1" rtlCol="0" anchor="t" anchorCtr="0" compatLnSpc="1">
            <a:prstTxWarp prst="textNoShape">
              <a:avLst/>
            </a:prstTxWarp>
          </a:bodyPr>
          <a:lstStyle/>
          <a:p>
            <a:pPr defTabSz="914030" fontAlgn="base">
              <a:spcBef>
                <a:spcPct val="0"/>
              </a:spcBef>
              <a:spcAft>
                <a:spcPct val="0"/>
              </a:spcAft>
            </a:pPr>
            <a:r>
              <a:rPr lang="en-US" sz="1765" kern="0" dirty="0">
                <a:gradFill>
                  <a:gsLst>
                    <a:gs pos="16814">
                      <a:srgbClr val="FFFFFF"/>
                    </a:gs>
                    <a:gs pos="46000">
                      <a:srgbClr val="FFFFFF"/>
                    </a:gs>
                  </a:gsLst>
                  <a:lin ang="5400000" scaled="0"/>
                </a:gradFill>
              </a:rPr>
              <a:t>C:\Windows\*</a:t>
            </a:r>
          </a:p>
        </p:txBody>
      </p:sp>
      <p:pic>
        <p:nvPicPr>
          <p:cNvPr id="75" name="Picture 74"/>
          <p:cNvPicPr>
            <a:picLocks noChangeAspect="1"/>
          </p:cNvPicPr>
          <p:nvPr/>
        </p:nvPicPr>
        <p:blipFill>
          <a:blip r:embed="rId6"/>
          <a:stretch>
            <a:fillRect/>
          </a:stretch>
        </p:blipFill>
        <p:spPr>
          <a:xfrm>
            <a:off x="3414662" y="3346778"/>
            <a:ext cx="2822050" cy="1613565"/>
          </a:xfrm>
          <a:prstGeom prst="rect">
            <a:avLst/>
          </a:prstGeom>
        </p:spPr>
      </p:pic>
      <p:sp>
        <p:nvSpPr>
          <p:cNvPr id="76" name="TextBox 75"/>
          <p:cNvSpPr txBox="1"/>
          <p:nvPr/>
        </p:nvSpPr>
        <p:spPr>
          <a:xfrm>
            <a:off x="3406727" y="3866114"/>
            <a:ext cx="2816158" cy="615522"/>
          </a:xfrm>
          <a:prstGeom prst="rect">
            <a:avLst/>
          </a:prstGeom>
          <a:noFill/>
        </p:spPr>
        <p:txBody>
          <a:bodyPr wrap="square" lIns="179285" tIns="143428" rIns="179285" bIns="143428" rtlCol="0">
            <a:spAutoFit/>
          </a:bodyPr>
          <a:lstStyle/>
          <a:p>
            <a:pPr algn="ctr" defTabSz="896386">
              <a:lnSpc>
                <a:spcPct val="90000"/>
              </a:lnSpc>
              <a:spcAft>
                <a:spcPts val="588"/>
              </a:spcAft>
            </a:pPr>
            <a:r>
              <a:rPr lang="en-US" sz="2353" kern="0" dirty="0">
                <a:solidFill>
                  <a:srgbClr val="0078D7"/>
                </a:solidFill>
              </a:rPr>
              <a:t>Sandbox</a:t>
            </a:r>
          </a:p>
        </p:txBody>
      </p:sp>
      <p:sp>
        <p:nvSpPr>
          <p:cNvPr id="77" name="Rectangle 76"/>
          <p:cNvSpPr/>
          <p:nvPr/>
        </p:nvSpPr>
        <p:spPr bwMode="auto">
          <a:xfrm>
            <a:off x="6386224" y="3803506"/>
            <a:ext cx="2480417" cy="6977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5720" rIns="89642" bIns="45720" numCol="1" rtlCol="0" anchor="ctr" anchorCtr="0" compatLnSpc="1">
            <a:prstTxWarp prst="textNoShape">
              <a:avLst/>
            </a:prstTxWarp>
          </a:bodyPr>
          <a:lstStyle/>
          <a:p>
            <a:pPr defTabSz="914030" fontAlgn="base">
              <a:spcBef>
                <a:spcPct val="0"/>
              </a:spcBef>
              <a:spcAft>
                <a:spcPct val="0"/>
              </a:spcAft>
            </a:pPr>
            <a:r>
              <a:rPr lang="en-US" sz="1961" i="1" kern="0" dirty="0">
                <a:gradFill>
                  <a:gsLst>
                    <a:gs pos="16814">
                      <a:srgbClr val="FFFFFF"/>
                    </a:gs>
                    <a:gs pos="46000">
                      <a:srgbClr val="FFFFFF"/>
                    </a:gs>
                  </a:gsLst>
                  <a:lin ang="5400000" scaled="0"/>
                </a:gradFill>
              </a:rPr>
              <a:t>empty</a:t>
            </a:r>
          </a:p>
        </p:txBody>
      </p:sp>
      <p:sp>
        <p:nvSpPr>
          <p:cNvPr id="78" name="Rectangle 77"/>
          <p:cNvSpPr/>
          <p:nvPr/>
        </p:nvSpPr>
        <p:spPr bwMode="auto">
          <a:xfrm>
            <a:off x="9594808" y="1288033"/>
            <a:ext cx="1962304" cy="69779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89642" tIns="45720" rIns="89642" bIns="45720" numCol="1" rtlCol="0" anchor="ctr" anchorCtr="0" compatLnSpc="1">
            <a:prstTxWarp prst="textNoShape">
              <a:avLst/>
            </a:prstTxWarp>
          </a:bodyPr>
          <a:lstStyle/>
          <a:p>
            <a:pPr defTabSz="914030" fontAlgn="base">
              <a:spcBef>
                <a:spcPct val="0"/>
              </a:spcBef>
              <a:spcAft>
                <a:spcPct val="0"/>
              </a:spcAft>
            </a:pPr>
            <a:r>
              <a:rPr lang="en-US" sz="1765" kern="0" dirty="0">
                <a:solidFill>
                  <a:srgbClr val="000000"/>
                </a:solidFill>
              </a:rPr>
              <a:t>C:\nodeJS</a:t>
            </a:r>
          </a:p>
        </p:txBody>
      </p:sp>
      <p:sp>
        <p:nvSpPr>
          <p:cNvPr id="5" name="Down Arrow 4"/>
          <p:cNvSpPr/>
          <p:nvPr/>
        </p:nvSpPr>
        <p:spPr bwMode="auto">
          <a:xfrm>
            <a:off x="9989718" y="1984662"/>
            <a:ext cx="1172485" cy="533871"/>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kern="0" dirty="0">
              <a:gradFill>
                <a:gsLst>
                  <a:gs pos="16814">
                    <a:srgbClr val="FFFFFF"/>
                  </a:gs>
                  <a:gs pos="46000">
                    <a:srgbClr val="FFFFFF"/>
                  </a:gs>
                </a:gsLst>
                <a:lin ang="5400000" scaled="0"/>
              </a:gradFill>
            </a:endParaRPr>
          </a:p>
        </p:txBody>
      </p:sp>
      <p:sp>
        <p:nvSpPr>
          <p:cNvPr id="79" name="Right Arrow 78"/>
          <p:cNvSpPr/>
          <p:nvPr/>
        </p:nvSpPr>
        <p:spPr bwMode="auto">
          <a:xfrm>
            <a:off x="8998592" y="3851671"/>
            <a:ext cx="490770" cy="475105"/>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kern="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285061871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rapezoid 117"/>
          <p:cNvSpPr/>
          <p:nvPr/>
        </p:nvSpPr>
        <p:spPr bwMode="auto">
          <a:xfrm rot="16200000">
            <a:off x="1537863" y="2474559"/>
            <a:ext cx="5224856" cy="3398633"/>
          </a:xfrm>
          <a:prstGeom prst="trapezoid">
            <a:avLst>
              <a:gd name="adj" fmla="val 39862"/>
            </a:avLst>
          </a:prstGeom>
          <a:solidFill>
            <a:schemeClr val="accent1">
              <a:alpha val="6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kern="0" dirty="0">
              <a:gradFill>
                <a:gsLst>
                  <a:gs pos="16814">
                    <a:srgbClr val="FFFFFF"/>
                  </a:gs>
                  <a:gs pos="46000">
                    <a:srgbClr val="FFFFFF"/>
                  </a:gs>
                </a:gsLst>
                <a:lin ang="5400000" scaled="0"/>
              </a:gradFill>
            </a:endParaRPr>
          </a:p>
        </p:txBody>
      </p:sp>
      <p:sp>
        <p:nvSpPr>
          <p:cNvPr id="2" name="Title 1"/>
          <p:cNvSpPr>
            <a:spLocks noGrp="1"/>
          </p:cNvSpPr>
          <p:nvPr>
            <p:ph type="title"/>
          </p:nvPr>
        </p:nvSpPr>
        <p:spPr/>
        <p:txBody>
          <a:bodyPr/>
          <a:lstStyle/>
          <a:p>
            <a:r>
              <a:rPr lang="en-US" dirty="0"/>
              <a:t>Image Creation</a:t>
            </a:r>
          </a:p>
        </p:txBody>
      </p:sp>
      <p:sp>
        <p:nvSpPr>
          <p:cNvPr id="30" name="Rounded Rectangle 29"/>
          <p:cNvSpPr/>
          <p:nvPr/>
        </p:nvSpPr>
        <p:spPr bwMode="auto">
          <a:xfrm>
            <a:off x="516040" y="2084363"/>
            <a:ext cx="2186545" cy="3867147"/>
          </a:xfrm>
          <a:prstGeom prst="roundRect">
            <a:avLst/>
          </a:prstGeom>
          <a:ln w="3810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0" numCol="1" spcCol="0" rtlCol="0" fromWordArt="0" anchor="b" anchorCtr="0" forceAA="0" compatLnSpc="1">
            <a:prstTxWarp prst="textNoShape">
              <a:avLst/>
            </a:prstTxWarp>
            <a:noAutofit/>
          </a:bodyPr>
          <a:lstStyle/>
          <a:p>
            <a:pPr algn="ctr" defTabSz="896386">
              <a:lnSpc>
                <a:spcPct val="90000"/>
              </a:lnSpc>
              <a:spcAft>
                <a:spcPts val="588"/>
              </a:spcAft>
            </a:pPr>
            <a:r>
              <a:rPr lang="en-US" sz="1961" b="1" kern="0" dirty="0">
                <a:solidFill>
                  <a:srgbClr val="0078D7"/>
                </a:solidFill>
              </a:rPr>
              <a:t>Local Repository</a:t>
            </a:r>
          </a:p>
        </p:txBody>
      </p:sp>
      <p:sp>
        <p:nvSpPr>
          <p:cNvPr id="45" name="Rectangle 44"/>
          <p:cNvSpPr/>
          <p:nvPr/>
        </p:nvSpPr>
        <p:spPr>
          <a:xfrm>
            <a:off x="758031" y="3499451"/>
            <a:ext cx="1691910" cy="635430"/>
          </a:xfrm>
          <a:prstGeom prst="rect">
            <a:avLst/>
          </a:prstGeom>
        </p:spPr>
        <p:txBody>
          <a:bodyPr wrap="square">
            <a:spAutoFit/>
          </a:bodyPr>
          <a:lstStyle/>
          <a:p>
            <a:pPr algn="ctr" defTabSz="896386">
              <a:lnSpc>
                <a:spcPct val="90000"/>
              </a:lnSpc>
            </a:pPr>
            <a:r>
              <a:rPr lang="en-US" sz="1961" b="1" kern="0" dirty="0">
                <a:gradFill>
                  <a:gsLst>
                    <a:gs pos="2917">
                      <a:srgbClr val="FFFFFF"/>
                    </a:gs>
                    <a:gs pos="30000">
                      <a:srgbClr val="FFFFFF"/>
                    </a:gs>
                  </a:gsLst>
                  <a:lin ang="5400000" scaled="0"/>
                </a:gradFill>
                <a:latin typeface="Segoe UI Light"/>
              </a:rPr>
              <a:t>Application</a:t>
            </a:r>
          </a:p>
          <a:p>
            <a:pPr algn="ctr" defTabSz="896386">
              <a:lnSpc>
                <a:spcPct val="90000"/>
              </a:lnSpc>
            </a:pPr>
            <a:r>
              <a:rPr lang="en-US" sz="1961" b="1" kern="0" dirty="0">
                <a:gradFill>
                  <a:gsLst>
                    <a:gs pos="2917">
                      <a:srgbClr val="FFFFFF"/>
                    </a:gs>
                    <a:gs pos="30000">
                      <a:srgbClr val="FFFFFF"/>
                    </a:gs>
                  </a:gsLst>
                  <a:lin ang="5400000" scaled="0"/>
                </a:gradFill>
                <a:latin typeface="Segoe UI Light"/>
              </a:rPr>
              <a:t>Framework</a:t>
            </a:r>
          </a:p>
        </p:txBody>
      </p:sp>
      <p:grpSp>
        <p:nvGrpSpPr>
          <p:cNvPr id="46" name="Group 45"/>
          <p:cNvGrpSpPr/>
          <p:nvPr/>
        </p:nvGrpSpPr>
        <p:grpSpPr>
          <a:xfrm>
            <a:off x="672768" y="4393441"/>
            <a:ext cx="1845151" cy="933121"/>
            <a:chOff x="4962561" y="2484878"/>
            <a:chExt cx="2522622" cy="1409700"/>
          </a:xfrm>
        </p:grpSpPr>
        <p:grpSp>
          <p:nvGrpSpPr>
            <p:cNvPr id="47" name="Group 46"/>
            <p:cNvGrpSpPr/>
            <p:nvPr/>
          </p:nvGrpSpPr>
          <p:grpSpPr>
            <a:xfrm>
              <a:off x="4962561" y="2484878"/>
              <a:ext cx="2522622" cy="1409700"/>
              <a:chOff x="3703637" y="1744662"/>
              <a:chExt cx="5181600" cy="2895600"/>
            </a:xfrm>
          </p:grpSpPr>
          <p:sp>
            <p:nvSpPr>
              <p:cNvPr id="57" name="Rectangle 56"/>
              <p:cNvSpPr/>
              <p:nvPr/>
            </p:nvSpPr>
            <p:spPr bwMode="auto">
              <a:xfrm>
                <a:off x="3789873" y="1829243"/>
                <a:ext cx="5013282" cy="2725204"/>
              </a:xfrm>
              <a:prstGeom prst="rect">
                <a:avLst/>
              </a:prstGeom>
              <a:solidFill>
                <a:schemeClr val="accent1"/>
              </a:solidFill>
              <a:ln w="762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ight Bracket 57"/>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dirty="0">
                  <a:solidFill>
                    <a:srgbClr val="FFFFFF"/>
                  </a:solidFill>
                </a:endParaRPr>
              </a:p>
            </p:txBody>
          </p:sp>
          <p:sp>
            <p:nvSpPr>
              <p:cNvPr id="59" name="Left Bracket 58"/>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rgbClr val="FFFFFF"/>
                  </a:solidFill>
                </a:endParaRPr>
              </a:p>
            </p:txBody>
          </p:sp>
        </p:grpSp>
        <p:cxnSp>
          <p:nvCxnSpPr>
            <p:cNvPr id="48" name="Straight Connector 47"/>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p:cNvGrpSpPr/>
            <p:nvPr/>
          </p:nvGrpSpPr>
          <p:grpSpPr>
            <a:xfrm>
              <a:off x="5151321" y="2732528"/>
              <a:ext cx="364693" cy="914400"/>
              <a:chOff x="5528956" y="2849562"/>
              <a:chExt cx="729385" cy="1828800"/>
            </a:xfrm>
          </p:grpSpPr>
          <p:cxnSp>
            <p:nvCxnSpPr>
              <p:cNvPr id="53" name="Straight Connector 52"/>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032" y="4712665"/>
            <a:ext cx="1738647" cy="399779"/>
          </a:xfrm>
          <a:prstGeom prst="rect">
            <a:avLst/>
          </a:prstGeom>
        </p:spPr>
      </p:pic>
      <p:sp>
        <p:nvSpPr>
          <p:cNvPr id="72" name="Rounded Rectangle 71"/>
          <p:cNvSpPr/>
          <p:nvPr/>
        </p:nvSpPr>
        <p:spPr bwMode="auto">
          <a:xfrm>
            <a:off x="3250051" y="1418287"/>
            <a:ext cx="5759329" cy="5378549"/>
          </a:xfrm>
          <a:prstGeom prst="roundRect">
            <a:avLst>
              <a:gd name="adj" fmla="val 0"/>
            </a:avLst>
          </a:prstGeom>
          <a:ln w="3810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0" numCol="1" spcCol="0" rtlCol="0" fromWordArt="0" anchor="b" anchorCtr="0" forceAA="0" compatLnSpc="1">
            <a:prstTxWarp prst="textNoShape">
              <a:avLst/>
            </a:prstTxWarp>
            <a:noAutofit/>
          </a:bodyPr>
          <a:lstStyle/>
          <a:p>
            <a:pPr algn="ctr" defTabSz="896386">
              <a:lnSpc>
                <a:spcPct val="90000"/>
              </a:lnSpc>
              <a:spcAft>
                <a:spcPts val="588"/>
              </a:spcAft>
            </a:pPr>
            <a:endParaRPr lang="en-US" sz="1961" b="1" kern="0" dirty="0">
              <a:solidFill>
                <a:srgbClr val="0078D7"/>
              </a:solidFill>
            </a:endParaRPr>
          </a:p>
        </p:txBody>
      </p:sp>
      <p:pic>
        <p:nvPicPr>
          <p:cNvPr id="102" name="Picture 10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657" y="2203546"/>
            <a:ext cx="1738647" cy="399779"/>
          </a:xfrm>
          <a:prstGeom prst="rect">
            <a:avLst/>
          </a:prstGeom>
        </p:spPr>
      </p:pic>
      <p:pic>
        <p:nvPicPr>
          <p:cNvPr id="115" name="Picture 114"/>
          <p:cNvPicPr>
            <a:picLocks noChangeAspect="1"/>
          </p:cNvPicPr>
          <p:nvPr/>
        </p:nvPicPr>
        <p:blipFill>
          <a:blip r:embed="rId4"/>
          <a:stretch>
            <a:fillRect/>
          </a:stretch>
        </p:blipFill>
        <p:spPr>
          <a:xfrm>
            <a:off x="3406726" y="5038157"/>
            <a:ext cx="2816159" cy="1613565"/>
          </a:xfrm>
          <a:prstGeom prst="rect">
            <a:avLst/>
          </a:prstGeom>
        </p:spPr>
      </p:pic>
      <p:sp>
        <p:nvSpPr>
          <p:cNvPr id="119" name="Rounded Rectangle 118"/>
          <p:cNvSpPr/>
          <p:nvPr/>
        </p:nvSpPr>
        <p:spPr bwMode="auto">
          <a:xfrm>
            <a:off x="9489362" y="2173988"/>
            <a:ext cx="2186545" cy="3867147"/>
          </a:xfrm>
          <a:prstGeom prst="roundRect">
            <a:avLst/>
          </a:prstGeom>
          <a:ln w="3810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0" numCol="1" spcCol="0" rtlCol="0" fromWordArt="0" anchor="b" anchorCtr="0" forceAA="0" compatLnSpc="1">
            <a:prstTxWarp prst="textNoShape">
              <a:avLst/>
            </a:prstTxWarp>
            <a:noAutofit/>
          </a:bodyPr>
          <a:lstStyle/>
          <a:p>
            <a:pPr algn="ctr" defTabSz="896386">
              <a:lnSpc>
                <a:spcPct val="90000"/>
              </a:lnSpc>
              <a:spcAft>
                <a:spcPts val="588"/>
              </a:spcAft>
            </a:pPr>
            <a:r>
              <a:rPr lang="en-US" sz="1961" b="1" kern="0" dirty="0">
                <a:solidFill>
                  <a:srgbClr val="0078D7"/>
                </a:solidFill>
              </a:rPr>
              <a:t>Container View</a:t>
            </a:r>
          </a:p>
        </p:txBody>
      </p:sp>
      <p:pic>
        <p:nvPicPr>
          <p:cNvPr id="120" name="Picture 119"/>
          <p:cNvPicPr>
            <a:picLocks noChangeAspect="1"/>
          </p:cNvPicPr>
          <p:nvPr/>
        </p:nvPicPr>
        <p:blipFill>
          <a:blip r:embed="rId5"/>
          <a:stretch>
            <a:fillRect/>
          </a:stretch>
        </p:blipFill>
        <p:spPr>
          <a:xfrm>
            <a:off x="9594809" y="2502015"/>
            <a:ext cx="1975651" cy="1129619"/>
          </a:xfrm>
          <a:prstGeom prst="rect">
            <a:avLst/>
          </a:prstGeom>
        </p:spPr>
      </p:pic>
      <p:pic>
        <p:nvPicPr>
          <p:cNvPr id="73" name="Picture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5481" y="6040671"/>
            <a:ext cx="1738647" cy="399779"/>
          </a:xfrm>
          <a:prstGeom prst="rect">
            <a:avLst/>
          </a:prstGeom>
        </p:spPr>
      </p:pic>
      <p:sp>
        <p:nvSpPr>
          <p:cNvPr id="3" name="TextBox 2"/>
          <p:cNvSpPr txBox="1"/>
          <p:nvPr/>
        </p:nvSpPr>
        <p:spPr>
          <a:xfrm>
            <a:off x="3748234" y="5193788"/>
            <a:ext cx="2133143" cy="1016818"/>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gradFill>
                  <a:gsLst>
                    <a:gs pos="2917">
                      <a:srgbClr val="FFFFFF"/>
                    </a:gs>
                    <a:gs pos="30000">
                      <a:srgbClr val="FFFFFF"/>
                    </a:gs>
                  </a:gsLst>
                  <a:lin ang="5400000" scaled="0"/>
                </a:gradFill>
              </a:rPr>
              <a:t>Container OS</a:t>
            </a:r>
          </a:p>
          <a:p>
            <a:pPr algn="ctr" defTabSz="896386">
              <a:lnSpc>
                <a:spcPct val="90000"/>
              </a:lnSpc>
              <a:spcAft>
                <a:spcPts val="588"/>
              </a:spcAft>
            </a:pPr>
            <a:r>
              <a:rPr lang="en-US" sz="2353" kern="0" dirty="0">
                <a:gradFill>
                  <a:gsLst>
                    <a:gs pos="2917">
                      <a:srgbClr val="FFFFFF"/>
                    </a:gs>
                    <a:gs pos="30000">
                      <a:srgbClr val="FFFFFF"/>
                    </a:gs>
                  </a:gsLst>
                  <a:lin ang="5400000" scaled="0"/>
                </a:gradFill>
              </a:rPr>
              <a:t>Image</a:t>
            </a:r>
          </a:p>
        </p:txBody>
      </p:sp>
      <p:sp>
        <p:nvSpPr>
          <p:cNvPr id="4" name="Rectangle 3"/>
          <p:cNvSpPr/>
          <p:nvPr/>
        </p:nvSpPr>
        <p:spPr bwMode="auto">
          <a:xfrm>
            <a:off x="6361359" y="5512115"/>
            <a:ext cx="2480417" cy="6977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5720" rIns="89642" bIns="45720" numCol="1" rtlCol="0" anchor="ctr" anchorCtr="0" compatLnSpc="1">
            <a:prstTxWarp prst="textNoShape">
              <a:avLst/>
            </a:prstTxWarp>
          </a:bodyPr>
          <a:lstStyle/>
          <a:p>
            <a:pPr defTabSz="914030" fontAlgn="base">
              <a:spcBef>
                <a:spcPct val="0"/>
              </a:spcBef>
              <a:spcAft>
                <a:spcPct val="0"/>
              </a:spcAft>
            </a:pPr>
            <a:r>
              <a:rPr lang="en-US" sz="1961" kern="0" dirty="0">
                <a:gradFill>
                  <a:gsLst>
                    <a:gs pos="16814">
                      <a:srgbClr val="FFFFFF"/>
                    </a:gs>
                    <a:gs pos="46000">
                      <a:srgbClr val="FFFFFF"/>
                    </a:gs>
                  </a:gsLst>
                  <a:lin ang="5400000" scaled="0"/>
                </a:gradFill>
              </a:rPr>
              <a:t>C:\Windows\*</a:t>
            </a:r>
          </a:p>
        </p:txBody>
      </p:sp>
      <p:sp>
        <p:nvSpPr>
          <p:cNvPr id="74" name="Rectangle 73"/>
          <p:cNvSpPr/>
          <p:nvPr/>
        </p:nvSpPr>
        <p:spPr bwMode="auto">
          <a:xfrm>
            <a:off x="9608156" y="3824979"/>
            <a:ext cx="1962304" cy="6977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5720" rIns="89642" bIns="45720" numCol="1" rtlCol="0" anchor="t" anchorCtr="0" compatLnSpc="1">
            <a:prstTxWarp prst="textNoShape">
              <a:avLst/>
            </a:prstTxWarp>
          </a:bodyPr>
          <a:lstStyle/>
          <a:p>
            <a:pPr defTabSz="914030" fontAlgn="base">
              <a:spcBef>
                <a:spcPct val="0"/>
              </a:spcBef>
              <a:spcAft>
                <a:spcPct val="0"/>
              </a:spcAft>
            </a:pPr>
            <a:r>
              <a:rPr lang="en-US" sz="1765" kern="0" dirty="0">
                <a:gradFill>
                  <a:gsLst>
                    <a:gs pos="16814">
                      <a:srgbClr val="FFFFFF"/>
                    </a:gs>
                    <a:gs pos="46000">
                      <a:srgbClr val="FFFFFF"/>
                    </a:gs>
                  </a:gsLst>
                  <a:lin ang="5400000" scaled="0"/>
                </a:gradFill>
              </a:rPr>
              <a:t>C:\Windows\*</a:t>
            </a:r>
          </a:p>
          <a:p>
            <a:pPr defTabSz="914030" fontAlgn="base">
              <a:spcBef>
                <a:spcPct val="0"/>
              </a:spcBef>
              <a:spcAft>
                <a:spcPct val="0"/>
              </a:spcAft>
            </a:pPr>
            <a:r>
              <a:rPr lang="en-US" sz="1765" kern="0" dirty="0">
                <a:gradFill>
                  <a:gsLst>
                    <a:gs pos="16814">
                      <a:srgbClr val="FFFFFF"/>
                    </a:gs>
                    <a:gs pos="46000">
                      <a:srgbClr val="FFFFFF"/>
                    </a:gs>
                  </a:gsLst>
                  <a:lin ang="5400000" scaled="0"/>
                </a:gradFill>
              </a:rPr>
              <a:t>C:\nodeJS</a:t>
            </a:r>
          </a:p>
        </p:txBody>
      </p:sp>
      <p:pic>
        <p:nvPicPr>
          <p:cNvPr id="75" name="Picture 74"/>
          <p:cNvPicPr>
            <a:picLocks noChangeAspect="1"/>
          </p:cNvPicPr>
          <p:nvPr/>
        </p:nvPicPr>
        <p:blipFill>
          <a:blip r:embed="rId6"/>
          <a:stretch>
            <a:fillRect/>
          </a:stretch>
        </p:blipFill>
        <p:spPr>
          <a:xfrm>
            <a:off x="3414662" y="3346778"/>
            <a:ext cx="2822050" cy="1613565"/>
          </a:xfrm>
          <a:prstGeom prst="rect">
            <a:avLst/>
          </a:prstGeom>
        </p:spPr>
      </p:pic>
      <p:sp>
        <p:nvSpPr>
          <p:cNvPr id="76" name="TextBox 75"/>
          <p:cNvSpPr txBox="1"/>
          <p:nvPr/>
        </p:nvSpPr>
        <p:spPr>
          <a:xfrm>
            <a:off x="3406727" y="3866114"/>
            <a:ext cx="2816158" cy="615522"/>
          </a:xfrm>
          <a:prstGeom prst="rect">
            <a:avLst/>
          </a:prstGeom>
          <a:noFill/>
        </p:spPr>
        <p:txBody>
          <a:bodyPr wrap="square" lIns="179285" tIns="143428" rIns="179285" bIns="143428" rtlCol="0">
            <a:spAutoFit/>
          </a:bodyPr>
          <a:lstStyle/>
          <a:p>
            <a:pPr algn="ctr" defTabSz="896386">
              <a:lnSpc>
                <a:spcPct val="90000"/>
              </a:lnSpc>
              <a:spcAft>
                <a:spcPts val="588"/>
              </a:spcAft>
            </a:pPr>
            <a:r>
              <a:rPr lang="en-US" sz="2353" kern="0" dirty="0">
                <a:solidFill>
                  <a:srgbClr val="0078D7"/>
                </a:solidFill>
              </a:rPr>
              <a:t>Sandbox</a:t>
            </a:r>
          </a:p>
        </p:txBody>
      </p:sp>
      <p:sp>
        <p:nvSpPr>
          <p:cNvPr id="77" name="Rectangle 76"/>
          <p:cNvSpPr/>
          <p:nvPr/>
        </p:nvSpPr>
        <p:spPr bwMode="auto">
          <a:xfrm>
            <a:off x="6386224" y="3803506"/>
            <a:ext cx="2480417" cy="6977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5720" rIns="89642" bIns="45720" numCol="1" rtlCol="0" anchor="ctr" anchorCtr="0" compatLnSpc="1">
            <a:prstTxWarp prst="textNoShape">
              <a:avLst/>
            </a:prstTxWarp>
          </a:bodyPr>
          <a:lstStyle/>
          <a:p>
            <a:pPr defTabSz="914030" fontAlgn="base">
              <a:spcBef>
                <a:spcPct val="0"/>
              </a:spcBef>
              <a:spcAft>
                <a:spcPct val="0"/>
              </a:spcAft>
            </a:pPr>
            <a:r>
              <a:rPr lang="en-US" sz="1961" kern="0" dirty="0">
                <a:gradFill>
                  <a:gsLst>
                    <a:gs pos="16814">
                      <a:srgbClr val="FFFFFF"/>
                    </a:gs>
                    <a:gs pos="46000">
                      <a:srgbClr val="FFFFFF"/>
                    </a:gs>
                  </a:gsLst>
                  <a:lin ang="5400000" scaled="0"/>
                </a:gradFill>
              </a:rPr>
              <a:t>C:\nodeJs</a:t>
            </a:r>
          </a:p>
        </p:txBody>
      </p:sp>
      <p:sp>
        <p:nvSpPr>
          <p:cNvPr id="78" name="Rectangle 77"/>
          <p:cNvSpPr/>
          <p:nvPr/>
        </p:nvSpPr>
        <p:spPr bwMode="auto">
          <a:xfrm>
            <a:off x="9594808" y="1288033"/>
            <a:ext cx="1962304" cy="69779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89642" tIns="45720" rIns="89642" bIns="45720" numCol="1" rtlCol="0" anchor="ctr" anchorCtr="0" compatLnSpc="1">
            <a:prstTxWarp prst="textNoShape">
              <a:avLst/>
            </a:prstTxWarp>
          </a:bodyPr>
          <a:lstStyle/>
          <a:p>
            <a:pPr defTabSz="914030" fontAlgn="base">
              <a:spcBef>
                <a:spcPct val="0"/>
              </a:spcBef>
              <a:spcAft>
                <a:spcPct val="0"/>
              </a:spcAft>
            </a:pPr>
            <a:r>
              <a:rPr lang="en-US" sz="1765" kern="0" dirty="0">
                <a:solidFill>
                  <a:srgbClr val="000000"/>
                </a:solidFill>
              </a:rPr>
              <a:t>C:\nodeJS</a:t>
            </a:r>
          </a:p>
        </p:txBody>
      </p:sp>
      <p:sp>
        <p:nvSpPr>
          <p:cNvPr id="5" name="Down Arrow 4"/>
          <p:cNvSpPr/>
          <p:nvPr/>
        </p:nvSpPr>
        <p:spPr bwMode="auto">
          <a:xfrm>
            <a:off x="9989718" y="1984662"/>
            <a:ext cx="1172485" cy="533871"/>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kern="0" dirty="0">
              <a:gradFill>
                <a:gsLst>
                  <a:gs pos="16814">
                    <a:srgbClr val="FFFFFF"/>
                  </a:gs>
                  <a:gs pos="46000">
                    <a:srgbClr val="FFFFFF"/>
                  </a:gs>
                </a:gsLst>
                <a:lin ang="5400000" scaled="0"/>
              </a:gradFill>
            </a:endParaRPr>
          </a:p>
        </p:txBody>
      </p:sp>
      <p:sp>
        <p:nvSpPr>
          <p:cNvPr id="79" name="Right Arrow 78"/>
          <p:cNvSpPr/>
          <p:nvPr/>
        </p:nvSpPr>
        <p:spPr bwMode="auto">
          <a:xfrm>
            <a:off x="8998592" y="3851671"/>
            <a:ext cx="490770" cy="475105"/>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kern="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122106021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rapezoid 117"/>
          <p:cNvSpPr/>
          <p:nvPr/>
        </p:nvSpPr>
        <p:spPr bwMode="auto">
          <a:xfrm rot="16200000">
            <a:off x="1537863" y="2474559"/>
            <a:ext cx="5224856" cy="3398633"/>
          </a:xfrm>
          <a:prstGeom prst="trapezoid">
            <a:avLst>
              <a:gd name="adj" fmla="val 39862"/>
            </a:avLst>
          </a:prstGeom>
          <a:solidFill>
            <a:schemeClr val="accent1">
              <a:alpha val="6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kern="0" dirty="0">
              <a:gradFill>
                <a:gsLst>
                  <a:gs pos="16814">
                    <a:srgbClr val="FFFFFF"/>
                  </a:gs>
                  <a:gs pos="46000">
                    <a:srgbClr val="FFFFFF"/>
                  </a:gs>
                </a:gsLst>
                <a:lin ang="5400000" scaled="0"/>
              </a:gradFill>
            </a:endParaRPr>
          </a:p>
        </p:txBody>
      </p:sp>
      <p:sp>
        <p:nvSpPr>
          <p:cNvPr id="2" name="Title 1"/>
          <p:cNvSpPr>
            <a:spLocks noGrp="1"/>
          </p:cNvSpPr>
          <p:nvPr>
            <p:ph type="title"/>
          </p:nvPr>
        </p:nvSpPr>
        <p:spPr/>
        <p:txBody>
          <a:bodyPr/>
          <a:lstStyle/>
          <a:p>
            <a:r>
              <a:rPr lang="en-US" dirty="0"/>
              <a:t>Image Creation</a:t>
            </a:r>
          </a:p>
        </p:txBody>
      </p:sp>
      <p:sp>
        <p:nvSpPr>
          <p:cNvPr id="30" name="Rounded Rectangle 29"/>
          <p:cNvSpPr/>
          <p:nvPr/>
        </p:nvSpPr>
        <p:spPr bwMode="auto">
          <a:xfrm>
            <a:off x="516040" y="2084363"/>
            <a:ext cx="2186545" cy="3867147"/>
          </a:xfrm>
          <a:prstGeom prst="roundRect">
            <a:avLst/>
          </a:prstGeom>
          <a:ln w="3810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0" numCol="1" spcCol="0" rtlCol="0" fromWordArt="0" anchor="b" anchorCtr="0" forceAA="0" compatLnSpc="1">
            <a:prstTxWarp prst="textNoShape">
              <a:avLst/>
            </a:prstTxWarp>
            <a:noAutofit/>
          </a:bodyPr>
          <a:lstStyle/>
          <a:p>
            <a:pPr algn="ctr" defTabSz="896386">
              <a:lnSpc>
                <a:spcPct val="90000"/>
              </a:lnSpc>
              <a:spcAft>
                <a:spcPts val="588"/>
              </a:spcAft>
            </a:pPr>
            <a:r>
              <a:rPr lang="en-US" sz="1961" b="1" kern="0" dirty="0">
                <a:solidFill>
                  <a:srgbClr val="0078D7"/>
                </a:solidFill>
              </a:rPr>
              <a:t>Local Repository</a:t>
            </a:r>
          </a:p>
        </p:txBody>
      </p:sp>
      <p:grpSp>
        <p:nvGrpSpPr>
          <p:cNvPr id="46" name="Group 45"/>
          <p:cNvGrpSpPr/>
          <p:nvPr/>
        </p:nvGrpSpPr>
        <p:grpSpPr>
          <a:xfrm>
            <a:off x="672768" y="4393441"/>
            <a:ext cx="1845151" cy="933121"/>
            <a:chOff x="4962561" y="2484878"/>
            <a:chExt cx="2522622" cy="1409700"/>
          </a:xfrm>
        </p:grpSpPr>
        <p:grpSp>
          <p:nvGrpSpPr>
            <p:cNvPr id="47" name="Group 46"/>
            <p:cNvGrpSpPr/>
            <p:nvPr/>
          </p:nvGrpSpPr>
          <p:grpSpPr>
            <a:xfrm>
              <a:off x="4962561" y="2484878"/>
              <a:ext cx="2522622" cy="1409700"/>
              <a:chOff x="3703637" y="1744662"/>
              <a:chExt cx="5181600" cy="2895600"/>
            </a:xfrm>
          </p:grpSpPr>
          <p:sp>
            <p:nvSpPr>
              <p:cNvPr id="57" name="Rectangle 56"/>
              <p:cNvSpPr/>
              <p:nvPr/>
            </p:nvSpPr>
            <p:spPr bwMode="auto">
              <a:xfrm>
                <a:off x="3789873" y="1829243"/>
                <a:ext cx="5013282" cy="2725204"/>
              </a:xfrm>
              <a:prstGeom prst="rect">
                <a:avLst/>
              </a:prstGeom>
              <a:solidFill>
                <a:schemeClr val="accent1"/>
              </a:solidFill>
              <a:ln w="762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ight Bracket 57"/>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dirty="0">
                  <a:solidFill>
                    <a:srgbClr val="FFFFFF"/>
                  </a:solidFill>
                </a:endParaRPr>
              </a:p>
            </p:txBody>
          </p:sp>
          <p:sp>
            <p:nvSpPr>
              <p:cNvPr id="59" name="Left Bracket 58"/>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rgbClr val="FFFFFF"/>
                  </a:solidFill>
                </a:endParaRPr>
              </a:p>
            </p:txBody>
          </p:sp>
        </p:grpSp>
        <p:cxnSp>
          <p:nvCxnSpPr>
            <p:cNvPr id="48" name="Straight Connector 47"/>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p:cNvGrpSpPr/>
            <p:nvPr/>
          </p:nvGrpSpPr>
          <p:grpSpPr>
            <a:xfrm>
              <a:off x="5151321" y="2732528"/>
              <a:ext cx="364693" cy="914400"/>
              <a:chOff x="5528956" y="2849562"/>
              <a:chExt cx="729385" cy="1828800"/>
            </a:xfrm>
          </p:grpSpPr>
          <p:cxnSp>
            <p:nvCxnSpPr>
              <p:cNvPr id="53" name="Straight Connector 52"/>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032" y="4712665"/>
            <a:ext cx="1738647" cy="399779"/>
          </a:xfrm>
          <a:prstGeom prst="rect">
            <a:avLst/>
          </a:prstGeom>
        </p:spPr>
      </p:pic>
      <p:sp>
        <p:nvSpPr>
          <p:cNvPr id="72" name="Rounded Rectangle 71"/>
          <p:cNvSpPr/>
          <p:nvPr/>
        </p:nvSpPr>
        <p:spPr bwMode="auto">
          <a:xfrm>
            <a:off x="3250051" y="1418287"/>
            <a:ext cx="5759329" cy="5378549"/>
          </a:xfrm>
          <a:prstGeom prst="roundRect">
            <a:avLst>
              <a:gd name="adj" fmla="val 0"/>
            </a:avLst>
          </a:prstGeom>
          <a:ln w="3810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0" numCol="1" spcCol="0" rtlCol="0" fromWordArt="0" anchor="b" anchorCtr="0" forceAA="0" compatLnSpc="1">
            <a:prstTxWarp prst="textNoShape">
              <a:avLst/>
            </a:prstTxWarp>
            <a:noAutofit/>
          </a:bodyPr>
          <a:lstStyle/>
          <a:p>
            <a:pPr algn="ctr" defTabSz="896386">
              <a:lnSpc>
                <a:spcPct val="90000"/>
              </a:lnSpc>
              <a:spcAft>
                <a:spcPts val="588"/>
              </a:spcAft>
            </a:pPr>
            <a:endParaRPr lang="en-US" sz="1961" b="1" kern="0" dirty="0">
              <a:solidFill>
                <a:srgbClr val="0078D7"/>
              </a:solidFill>
            </a:endParaRPr>
          </a:p>
        </p:txBody>
      </p:sp>
      <p:pic>
        <p:nvPicPr>
          <p:cNvPr id="102" name="Picture 10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657" y="2203546"/>
            <a:ext cx="1738647" cy="399779"/>
          </a:xfrm>
          <a:prstGeom prst="rect">
            <a:avLst/>
          </a:prstGeom>
        </p:spPr>
      </p:pic>
      <p:pic>
        <p:nvPicPr>
          <p:cNvPr id="115" name="Picture 114"/>
          <p:cNvPicPr>
            <a:picLocks noChangeAspect="1"/>
          </p:cNvPicPr>
          <p:nvPr/>
        </p:nvPicPr>
        <p:blipFill>
          <a:blip r:embed="rId4"/>
          <a:stretch>
            <a:fillRect/>
          </a:stretch>
        </p:blipFill>
        <p:spPr>
          <a:xfrm>
            <a:off x="3406726" y="5038157"/>
            <a:ext cx="2816159" cy="1613565"/>
          </a:xfrm>
          <a:prstGeom prst="rect">
            <a:avLst/>
          </a:prstGeom>
        </p:spPr>
      </p:pic>
      <p:sp>
        <p:nvSpPr>
          <p:cNvPr id="119" name="Rounded Rectangle 118"/>
          <p:cNvSpPr/>
          <p:nvPr/>
        </p:nvSpPr>
        <p:spPr bwMode="auto">
          <a:xfrm>
            <a:off x="9489362" y="2173988"/>
            <a:ext cx="2186545" cy="3867147"/>
          </a:xfrm>
          <a:prstGeom prst="roundRect">
            <a:avLst/>
          </a:prstGeom>
          <a:ln w="3810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0" numCol="1" spcCol="0" rtlCol="0" fromWordArt="0" anchor="b" anchorCtr="0" forceAA="0" compatLnSpc="1">
            <a:prstTxWarp prst="textNoShape">
              <a:avLst/>
            </a:prstTxWarp>
            <a:noAutofit/>
          </a:bodyPr>
          <a:lstStyle/>
          <a:p>
            <a:pPr algn="ctr" defTabSz="896386">
              <a:lnSpc>
                <a:spcPct val="90000"/>
              </a:lnSpc>
              <a:spcAft>
                <a:spcPts val="588"/>
              </a:spcAft>
            </a:pPr>
            <a:r>
              <a:rPr lang="en-US" sz="1961" b="1" kern="0" dirty="0">
                <a:solidFill>
                  <a:srgbClr val="0078D7"/>
                </a:solidFill>
              </a:rPr>
              <a:t>Container View</a:t>
            </a:r>
          </a:p>
        </p:txBody>
      </p:sp>
      <p:pic>
        <p:nvPicPr>
          <p:cNvPr id="73" name="Picture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5481" y="6040671"/>
            <a:ext cx="1738647" cy="399779"/>
          </a:xfrm>
          <a:prstGeom prst="rect">
            <a:avLst/>
          </a:prstGeom>
        </p:spPr>
      </p:pic>
      <p:sp>
        <p:nvSpPr>
          <p:cNvPr id="3" name="TextBox 2"/>
          <p:cNvSpPr txBox="1"/>
          <p:nvPr/>
        </p:nvSpPr>
        <p:spPr>
          <a:xfrm>
            <a:off x="3748234" y="5193788"/>
            <a:ext cx="2133143" cy="1016818"/>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gradFill>
                  <a:gsLst>
                    <a:gs pos="2917">
                      <a:srgbClr val="FFFFFF"/>
                    </a:gs>
                    <a:gs pos="30000">
                      <a:srgbClr val="FFFFFF"/>
                    </a:gs>
                  </a:gsLst>
                  <a:lin ang="5400000" scaled="0"/>
                </a:gradFill>
              </a:rPr>
              <a:t>Container OS</a:t>
            </a:r>
          </a:p>
          <a:p>
            <a:pPr algn="ctr" defTabSz="896386">
              <a:lnSpc>
                <a:spcPct val="90000"/>
              </a:lnSpc>
              <a:spcAft>
                <a:spcPts val="588"/>
              </a:spcAft>
            </a:pPr>
            <a:r>
              <a:rPr lang="en-US" sz="2353" kern="0" dirty="0">
                <a:gradFill>
                  <a:gsLst>
                    <a:gs pos="2917">
                      <a:srgbClr val="FFFFFF"/>
                    </a:gs>
                    <a:gs pos="30000">
                      <a:srgbClr val="FFFFFF"/>
                    </a:gs>
                  </a:gsLst>
                  <a:lin ang="5400000" scaled="0"/>
                </a:gradFill>
              </a:rPr>
              <a:t>Image</a:t>
            </a:r>
          </a:p>
        </p:txBody>
      </p:sp>
      <p:sp>
        <p:nvSpPr>
          <p:cNvPr id="4" name="Rectangle 3"/>
          <p:cNvSpPr/>
          <p:nvPr/>
        </p:nvSpPr>
        <p:spPr bwMode="auto">
          <a:xfrm>
            <a:off x="6361359" y="5512115"/>
            <a:ext cx="2480417" cy="6977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5720" rIns="89642" bIns="45720" numCol="1" rtlCol="0" anchor="ctr" anchorCtr="0" compatLnSpc="1">
            <a:prstTxWarp prst="textNoShape">
              <a:avLst/>
            </a:prstTxWarp>
          </a:bodyPr>
          <a:lstStyle/>
          <a:p>
            <a:pPr defTabSz="914030" fontAlgn="base">
              <a:spcBef>
                <a:spcPct val="0"/>
              </a:spcBef>
              <a:spcAft>
                <a:spcPct val="0"/>
              </a:spcAft>
            </a:pPr>
            <a:r>
              <a:rPr lang="en-US" sz="1961" kern="0" dirty="0">
                <a:gradFill>
                  <a:gsLst>
                    <a:gs pos="16814">
                      <a:srgbClr val="FFFFFF"/>
                    </a:gs>
                    <a:gs pos="46000">
                      <a:srgbClr val="FFFFFF"/>
                    </a:gs>
                  </a:gsLst>
                  <a:lin ang="5400000" scaled="0"/>
                </a:gradFill>
              </a:rPr>
              <a:t>C:\Windows\*</a:t>
            </a:r>
          </a:p>
        </p:txBody>
      </p:sp>
      <p:pic>
        <p:nvPicPr>
          <p:cNvPr id="75" name="Picture 74"/>
          <p:cNvPicPr>
            <a:picLocks noChangeAspect="1"/>
          </p:cNvPicPr>
          <p:nvPr/>
        </p:nvPicPr>
        <p:blipFill>
          <a:blip r:embed="rId5"/>
          <a:stretch>
            <a:fillRect/>
          </a:stretch>
        </p:blipFill>
        <p:spPr>
          <a:xfrm>
            <a:off x="3414662" y="3346778"/>
            <a:ext cx="2822050" cy="1613565"/>
          </a:xfrm>
          <a:prstGeom prst="rect">
            <a:avLst/>
          </a:prstGeom>
        </p:spPr>
      </p:pic>
      <p:sp>
        <p:nvSpPr>
          <p:cNvPr id="76" name="TextBox 75"/>
          <p:cNvSpPr txBox="1"/>
          <p:nvPr/>
        </p:nvSpPr>
        <p:spPr>
          <a:xfrm>
            <a:off x="3406727" y="3866114"/>
            <a:ext cx="2816158" cy="615522"/>
          </a:xfrm>
          <a:prstGeom prst="rect">
            <a:avLst/>
          </a:prstGeom>
          <a:noFill/>
        </p:spPr>
        <p:txBody>
          <a:bodyPr wrap="square" lIns="179285" tIns="143428" rIns="179285" bIns="143428" rtlCol="0">
            <a:spAutoFit/>
          </a:bodyPr>
          <a:lstStyle/>
          <a:p>
            <a:pPr algn="ctr" defTabSz="896386">
              <a:lnSpc>
                <a:spcPct val="90000"/>
              </a:lnSpc>
              <a:spcAft>
                <a:spcPts val="588"/>
              </a:spcAft>
            </a:pPr>
            <a:r>
              <a:rPr lang="en-US" sz="2353" kern="0" dirty="0">
                <a:solidFill>
                  <a:srgbClr val="0078D7"/>
                </a:solidFill>
              </a:rPr>
              <a:t>Sandbox</a:t>
            </a:r>
          </a:p>
        </p:txBody>
      </p:sp>
      <p:sp>
        <p:nvSpPr>
          <p:cNvPr id="77" name="Rectangle 76"/>
          <p:cNvSpPr/>
          <p:nvPr/>
        </p:nvSpPr>
        <p:spPr bwMode="auto">
          <a:xfrm>
            <a:off x="6386224" y="3803506"/>
            <a:ext cx="2480417" cy="6977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5720" rIns="89642" bIns="45720" numCol="1" rtlCol="0" anchor="ctr" anchorCtr="0" compatLnSpc="1">
            <a:prstTxWarp prst="textNoShape">
              <a:avLst/>
            </a:prstTxWarp>
          </a:bodyPr>
          <a:lstStyle/>
          <a:p>
            <a:pPr defTabSz="914030" fontAlgn="base">
              <a:spcBef>
                <a:spcPct val="0"/>
              </a:spcBef>
              <a:spcAft>
                <a:spcPct val="0"/>
              </a:spcAft>
            </a:pPr>
            <a:r>
              <a:rPr lang="en-US" sz="1961" kern="0" dirty="0">
                <a:gradFill>
                  <a:gsLst>
                    <a:gs pos="16814">
                      <a:srgbClr val="FFFFFF"/>
                    </a:gs>
                    <a:gs pos="46000">
                      <a:srgbClr val="FFFFFF"/>
                    </a:gs>
                  </a:gsLst>
                  <a:lin ang="5400000" scaled="0"/>
                </a:gradFill>
              </a:rPr>
              <a:t>C:\nodeJs</a:t>
            </a:r>
          </a:p>
        </p:txBody>
      </p:sp>
      <p:pic>
        <p:nvPicPr>
          <p:cNvPr id="79" name="Picture 78"/>
          <p:cNvPicPr>
            <a:picLocks noChangeAspect="1"/>
          </p:cNvPicPr>
          <p:nvPr/>
        </p:nvPicPr>
        <p:blipFill>
          <a:blip r:embed="rId6"/>
          <a:stretch>
            <a:fillRect/>
          </a:stretch>
        </p:blipFill>
        <p:spPr>
          <a:xfrm>
            <a:off x="9601590" y="2509507"/>
            <a:ext cx="1975435" cy="1129495"/>
          </a:xfrm>
          <a:prstGeom prst="rect">
            <a:avLst/>
          </a:prstGeom>
        </p:spPr>
      </p:pic>
    </p:spTree>
    <p:extLst>
      <p:ext uri="{BB962C8B-B14F-4D97-AF65-F5344CB8AC3E}">
        <p14:creationId xmlns:p14="http://schemas.microsoft.com/office/powerpoint/2010/main" val="320024417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rapezoid 117"/>
          <p:cNvSpPr/>
          <p:nvPr/>
        </p:nvSpPr>
        <p:spPr bwMode="auto">
          <a:xfrm rot="16200000">
            <a:off x="1537863" y="2474559"/>
            <a:ext cx="5224856" cy="3398633"/>
          </a:xfrm>
          <a:prstGeom prst="trapezoid">
            <a:avLst>
              <a:gd name="adj" fmla="val 39862"/>
            </a:avLst>
          </a:prstGeom>
          <a:solidFill>
            <a:schemeClr val="accent1">
              <a:alpha val="6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kern="0" dirty="0">
              <a:gradFill>
                <a:gsLst>
                  <a:gs pos="16814">
                    <a:srgbClr val="FFFFFF"/>
                  </a:gs>
                  <a:gs pos="46000">
                    <a:srgbClr val="FFFFFF"/>
                  </a:gs>
                </a:gsLst>
                <a:lin ang="5400000" scaled="0"/>
              </a:gradFill>
            </a:endParaRPr>
          </a:p>
        </p:txBody>
      </p:sp>
      <p:sp>
        <p:nvSpPr>
          <p:cNvPr id="2" name="Title 1"/>
          <p:cNvSpPr>
            <a:spLocks noGrp="1"/>
          </p:cNvSpPr>
          <p:nvPr>
            <p:ph type="title"/>
          </p:nvPr>
        </p:nvSpPr>
        <p:spPr/>
        <p:txBody>
          <a:bodyPr/>
          <a:lstStyle/>
          <a:p>
            <a:r>
              <a:rPr lang="en-US" dirty="0"/>
              <a:t>Image Creation</a:t>
            </a:r>
          </a:p>
        </p:txBody>
      </p:sp>
      <p:sp>
        <p:nvSpPr>
          <p:cNvPr id="30" name="Rounded Rectangle 29"/>
          <p:cNvSpPr/>
          <p:nvPr/>
        </p:nvSpPr>
        <p:spPr bwMode="auto">
          <a:xfrm>
            <a:off x="516040" y="2084363"/>
            <a:ext cx="2186545" cy="3867147"/>
          </a:xfrm>
          <a:prstGeom prst="roundRect">
            <a:avLst/>
          </a:prstGeom>
          <a:ln w="3810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0" numCol="1" spcCol="0" rtlCol="0" fromWordArt="0" anchor="b" anchorCtr="0" forceAA="0" compatLnSpc="1">
            <a:prstTxWarp prst="textNoShape">
              <a:avLst/>
            </a:prstTxWarp>
            <a:noAutofit/>
          </a:bodyPr>
          <a:lstStyle/>
          <a:p>
            <a:pPr algn="ctr" defTabSz="896386">
              <a:lnSpc>
                <a:spcPct val="90000"/>
              </a:lnSpc>
              <a:spcAft>
                <a:spcPts val="588"/>
              </a:spcAft>
            </a:pPr>
            <a:r>
              <a:rPr lang="en-US" sz="1961" b="1" kern="0" dirty="0">
                <a:solidFill>
                  <a:srgbClr val="0078D7"/>
                </a:solidFill>
              </a:rPr>
              <a:t>Local Repository</a:t>
            </a:r>
          </a:p>
        </p:txBody>
      </p:sp>
      <p:grpSp>
        <p:nvGrpSpPr>
          <p:cNvPr id="31" name="Group 30"/>
          <p:cNvGrpSpPr/>
          <p:nvPr/>
        </p:nvGrpSpPr>
        <p:grpSpPr>
          <a:xfrm>
            <a:off x="677265" y="3323547"/>
            <a:ext cx="1845151" cy="933121"/>
            <a:chOff x="4962561" y="2484878"/>
            <a:chExt cx="2522622" cy="1409700"/>
          </a:xfrm>
        </p:grpSpPr>
        <p:grpSp>
          <p:nvGrpSpPr>
            <p:cNvPr id="32" name="Group 31"/>
            <p:cNvGrpSpPr/>
            <p:nvPr/>
          </p:nvGrpSpPr>
          <p:grpSpPr>
            <a:xfrm>
              <a:off x="4962561" y="2484878"/>
              <a:ext cx="2522622" cy="1409700"/>
              <a:chOff x="3703637" y="1744662"/>
              <a:chExt cx="5181600" cy="2895600"/>
            </a:xfrm>
          </p:grpSpPr>
          <p:sp>
            <p:nvSpPr>
              <p:cNvPr id="42" name="Rectangle 41"/>
              <p:cNvSpPr/>
              <p:nvPr/>
            </p:nvSpPr>
            <p:spPr bwMode="auto">
              <a:xfrm>
                <a:off x="3789873" y="1829243"/>
                <a:ext cx="5013282" cy="2725204"/>
              </a:xfrm>
              <a:prstGeom prst="rect">
                <a:avLst/>
              </a:prstGeom>
              <a:solidFill>
                <a:schemeClr val="accent1"/>
              </a:solidFill>
              <a:ln w="762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ight Bracket 42"/>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dirty="0">
                  <a:solidFill>
                    <a:srgbClr val="FFFFFF"/>
                  </a:solidFill>
                </a:endParaRPr>
              </a:p>
            </p:txBody>
          </p:sp>
          <p:sp>
            <p:nvSpPr>
              <p:cNvPr id="44" name="Left Bracket 43"/>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rgbClr val="FFFFFF"/>
                  </a:solidFill>
                </a:endParaRPr>
              </a:p>
            </p:txBody>
          </p:sp>
        </p:grpSp>
        <p:cxnSp>
          <p:nvCxnSpPr>
            <p:cNvPr id="33" name="Straight Connector 32"/>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5151321" y="2732528"/>
              <a:ext cx="364693" cy="914400"/>
              <a:chOff x="5528956" y="2849562"/>
              <a:chExt cx="729385" cy="1828800"/>
            </a:xfrm>
          </p:grpSpPr>
          <p:cxnSp>
            <p:nvCxnSpPr>
              <p:cNvPr id="38" name="Straight Connector 37"/>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45" name="Rectangle 44"/>
          <p:cNvSpPr/>
          <p:nvPr/>
        </p:nvSpPr>
        <p:spPr>
          <a:xfrm>
            <a:off x="758031" y="3499451"/>
            <a:ext cx="1691910" cy="635430"/>
          </a:xfrm>
          <a:prstGeom prst="rect">
            <a:avLst/>
          </a:prstGeom>
        </p:spPr>
        <p:txBody>
          <a:bodyPr wrap="square">
            <a:spAutoFit/>
          </a:bodyPr>
          <a:lstStyle/>
          <a:p>
            <a:pPr algn="ctr" defTabSz="896386">
              <a:lnSpc>
                <a:spcPct val="90000"/>
              </a:lnSpc>
            </a:pPr>
            <a:r>
              <a:rPr lang="en-US" sz="1961" b="1" kern="0" dirty="0">
                <a:gradFill>
                  <a:gsLst>
                    <a:gs pos="2917">
                      <a:srgbClr val="FFFFFF"/>
                    </a:gs>
                    <a:gs pos="30000">
                      <a:srgbClr val="FFFFFF"/>
                    </a:gs>
                  </a:gsLst>
                  <a:lin ang="5400000" scaled="0"/>
                </a:gradFill>
                <a:latin typeface="Segoe UI Light"/>
              </a:rPr>
              <a:t>Application</a:t>
            </a:r>
          </a:p>
          <a:p>
            <a:pPr algn="ctr" defTabSz="896386">
              <a:lnSpc>
                <a:spcPct val="90000"/>
              </a:lnSpc>
            </a:pPr>
            <a:r>
              <a:rPr lang="en-US" sz="1961" b="1" kern="0" dirty="0">
                <a:gradFill>
                  <a:gsLst>
                    <a:gs pos="2917">
                      <a:srgbClr val="FFFFFF"/>
                    </a:gs>
                    <a:gs pos="30000">
                      <a:srgbClr val="FFFFFF"/>
                    </a:gs>
                  </a:gsLst>
                  <a:lin ang="5400000" scaled="0"/>
                </a:gradFill>
                <a:latin typeface="Segoe UI Light"/>
              </a:rPr>
              <a:t>Framework</a:t>
            </a:r>
          </a:p>
        </p:txBody>
      </p:sp>
      <p:grpSp>
        <p:nvGrpSpPr>
          <p:cNvPr id="46" name="Group 45"/>
          <p:cNvGrpSpPr/>
          <p:nvPr/>
        </p:nvGrpSpPr>
        <p:grpSpPr>
          <a:xfrm>
            <a:off x="672768" y="4393441"/>
            <a:ext cx="1845151" cy="933121"/>
            <a:chOff x="4962561" y="2484878"/>
            <a:chExt cx="2522622" cy="1409700"/>
          </a:xfrm>
        </p:grpSpPr>
        <p:grpSp>
          <p:nvGrpSpPr>
            <p:cNvPr id="47" name="Group 46"/>
            <p:cNvGrpSpPr/>
            <p:nvPr/>
          </p:nvGrpSpPr>
          <p:grpSpPr>
            <a:xfrm>
              <a:off x="4962561" y="2484878"/>
              <a:ext cx="2522622" cy="1409700"/>
              <a:chOff x="3703637" y="1744662"/>
              <a:chExt cx="5181600" cy="2895600"/>
            </a:xfrm>
          </p:grpSpPr>
          <p:sp>
            <p:nvSpPr>
              <p:cNvPr id="57" name="Rectangle 56"/>
              <p:cNvSpPr/>
              <p:nvPr/>
            </p:nvSpPr>
            <p:spPr bwMode="auto">
              <a:xfrm>
                <a:off x="3789873" y="1829243"/>
                <a:ext cx="5013282" cy="2725204"/>
              </a:xfrm>
              <a:prstGeom prst="rect">
                <a:avLst/>
              </a:prstGeom>
              <a:solidFill>
                <a:schemeClr val="accent1"/>
              </a:solidFill>
              <a:ln w="762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ight Bracket 57"/>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dirty="0">
                  <a:solidFill>
                    <a:srgbClr val="FFFFFF"/>
                  </a:solidFill>
                </a:endParaRPr>
              </a:p>
            </p:txBody>
          </p:sp>
          <p:sp>
            <p:nvSpPr>
              <p:cNvPr id="59" name="Left Bracket 58"/>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rgbClr val="FFFFFF"/>
                  </a:solidFill>
                </a:endParaRPr>
              </a:p>
            </p:txBody>
          </p:sp>
        </p:grpSp>
        <p:cxnSp>
          <p:nvCxnSpPr>
            <p:cNvPr id="48" name="Straight Connector 47"/>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p:cNvGrpSpPr/>
            <p:nvPr/>
          </p:nvGrpSpPr>
          <p:grpSpPr>
            <a:xfrm>
              <a:off x="5151321" y="2732528"/>
              <a:ext cx="364693" cy="914400"/>
              <a:chOff x="5528956" y="2849562"/>
              <a:chExt cx="729385" cy="1828800"/>
            </a:xfrm>
          </p:grpSpPr>
          <p:cxnSp>
            <p:nvCxnSpPr>
              <p:cNvPr id="53" name="Straight Connector 52"/>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032" y="4712665"/>
            <a:ext cx="1738647" cy="399779"/>
          </a:xfrm>
          <a:prstGeom prst="rect">
            <a:avLst/>
          </a:prstGeom>
        </p:spPr>
      </p:pic>
      <p:sp>
        <p:nvSpPr>
          <p:cNvPr id="72" name="Rounded Rectangle 71"/>
          <p:cNvSpPr/>
          <p:nvPr/>
        </p:nvSpPr>
        <p:spPr bwMode="auto">
          <a:xfrm>
            <a:off x="3250051" y="1418287"/>
            <a:ext cx="5759329" cy="5378549"/>
          </a:xfrm>
          <a:prstGeom prst="roundRect">
            <a:avLst>
              <a:gd name="adj" fmla="val 0"/>
            </a:avLst>
          </a:prstGeom>
          <a:ln w="3810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0" numCol="1" spcCol="0" rtlCol="0" fromWordArt="0" anchor="b" anchorCtr="0" forceAA="0" compatLnSpc="1">
            <a:prstTxWarp prst="textNoShape">
              <a:avLst/>
            </a:prstTxWarp>
            <a:noAutofit/>
          </a:bodyPr>
          <a:lstStyle/>
          <a:p>
            <a:pPr algn="ctr" defTabSz="896386">
              <a:lnSpc>
                <a:spcPct val="90000"/>
              </a:lnSpc>
              <a:spcAft>
                <a:spcPts val="588"/>
              </a:spcAft>
            </a:pPr>
            <a:endParaRPr lang="en-US" sz="1961" b="1" kern="0" dirty="0">
              <a:solidFill>
                <a:srgbClr val="0078D7"/>
              </a:solidFill>
            </a:endParaRPr>
          </a:p>
        </p:txBody>
      </p:sp>
      <p:pic>
        <p:nvPicPr>
          <p:cNvPr id="102" name="Picture 10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657" y="2203546"/>
            <a:ext cx="1738647" cy="399779"/>
          </a:xfrm>
          <a:prstGeom prst="rect">
            <a:avLst/>
          </a:prstGeom>
        </p:spPr>
      </p:pic>
      <p:pic>
        <p:nvPicPr>
          <p:cNvPr id="115" name="Picture 114"/>
          <p:cNvPicPr>
            <a:picLocks noChangeAspect="1"/>
          </p:cNvPicPr>
          <p:nvPr/>
        </p:nvPicPr>
        <p:blipFill>
          <a:blip r:embed="rId4"/>
          <a:stretch>
            <a:fillRect/>
          </a:stretch>
        </p:blipFill>
        <p:spPr>
          <a:xfrm>
            <a:off x="3406726" y="5038157"/>
            <a:ext cx="2816159" cy="1613565"/>
          </a:xfrm>
          <a:prstGeom prst="rect">
            <a:avLst/>
          </a:prstGeom>
        </p:spPr>
      </p:pic>
      <p:sp>
        <p:nvSpPr>
          <p:cNvPr id="119" name="Rounded Rectangle 118"/>
          <p:cNvSpPr/>
          <p:nvPr/>
        </p:nvSpPr>
        <p:spPr bwMode="auto">
          <a:xfrm>
            <a:off x="9489362" y="2173988"/>
            <a:ext cx="2186545" cy="3867147"/>
          </a:xfrm>
          <a:prstGeom prst="roundRect">
            <a:avLst/>
          </a:prstGeom>
          <a:ln w="3810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0" numCol="1" spcCol="0" rtlCol="0" fromWordArt="0" anchor="b" anchorCtr="0" forceAA="0" compatLnSpc="1">
            <a:prstTxWarp prst="textNoShape">
              <a:avLst/>
            </a:prstTxWarp>
            <a:noAutofit/>
          </a:bodyPr>
          <a:lstStyle/>
          <a:p>
            <a:pPr algn="ctr" defTabSz="896386">
              <a:lnSpc>
                <a:spcPct val="90000"/>
              </a:lnSpc>
              <a:spcAft>
                <a:spcPts val="588"/>
              </a:spcAft>
            </a:pPr>
            <a:r>
              <a:rPr lang="en-US" sz="1961" b="1" kern="0" dirty="0">
                <a:solidFill>
                  <a:srgbClr val="0078D7"/>
                </a:solidFill>
              </a:rPr>
              <a:t>Container View</a:t>
            </a:r>
          </a:p>
        </p:txBody>
      </p:sp>
      <p:pic>
        <p:nvPicPr>
          <p:cNvPr id="73" name="Picture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5481" y="6040671"/>
            <a:ext cx="1738647" cy="399779"/>
          </a:xfrm>
          <a:prstGeom prst="rect">
            <a:avLst/>
          </a:prstGeom>
        </p:spPr>
      </p:pic>
      <p:sp>
        <p:nvSpPr>
          <p:cNvPr id="3" name="TextBox 2"/>
          <p:cNvSpPr txBox="1"/>
          <p:nvPr/>
        </p:nvSpPr>
        <p:spPr>
          <a:xfrm>
            <a:off x="3748234" y="5193788"/>
            <a:ext cx="2133143" cy="1016818"/>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gradFill>
                  <a:gsLst>
                    <a:gs pos="2917">
                      <a:srgbClr val="FFFFFF"/>
                    </a:gs>
                    <a:gs pos="30000">
                      <a:srgbClr val="FFFFFF"/>
                    </a:gs>
                  </a:gsLst>
                  <a:lin ang="5400000" scaled="0"/>
                </a:gradFill>
              </a:rPr>
              <a:t>Container OS</a:t>
            </a:r>
          </a:p>
          <a:p>
            <a:pPr algn="ctr" defTabSz="896386">
              <a:lnSpc>
                <a:spcPct val="90000"/>
              </a:lnSpc>
              <a:spcAft>
                <a:spcPts val="588"/>
              </a:spcAft>
            </a:pPr>
            <a:r>
              <a:rPr lang="en-US" sz="2353" kern="0" dirty="0">
                <a:gradFill>
                  <a:gsLst>
                    <a:gs pos="2917">
                      <a:srgbClr val="FFFFFF"/>
                    </a:gs>
                    <a:gs pos="30000">
                      <a:srgbClr val="FFFFFF"/>
                    </a:gs>
                  </a:gsLst>
                  <a:lin ang="5400000" scaled="0"/>
                </a:gradFill>
              </a:rPr>
              <a:t>Image</a:t>
            </a:r>
          </a:p>
        </p:txBody>
      </p:sp>
      <p:sp>
        <p:nvSpPr>
          <p:cNvPr id="4" name="Rectangle 3"/>
          <p:cNvSpPr/>
          <p:nvPr/>
        </p:nvSpPr>
        <p:spPr bwMode="auto">
          <a:xfrm>
            <a:off x="6361359" y="5512115"/>
            <a:ext cx="2480417" cy="6977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5720" rIns="89642" bIns="45720" numCol="1" rtlCol="0" anchor="ctr" anchorCtr="0" compatLnSpc="1">
            <a:prstTxWarp prst="textNoShape">
              <a:avLst/>
            </a:prstTxWarp>
          </a:bodyPr>
          <a:lstStyle/>
          <a:p>
            <a:pPr defTabSz="914030" fontAlgn="base">
              <a:spcBef>
                <a:spcPct val="0"/>
              </a:spcBef>
              <a:spcAft>
                <a:spcPct val="0"/>
              </a:spcAft>
            </a:pPr>
            <a:r>
              <a:rPr lang="en-US" sz="1961" kern="0" dirty="0">
                <a:gradFill>
                  <a:gsLst>
                    <a:gs pos="16814">
                      <a:srgbClr val="FFFFFF"/>
                    </a:gs>
                    <a:gs pos="46000">
                      <a:srgbClr val="FFFFFF"/>
                    </a:gs>
                  </a:gsLst>
                  <a:lin ang="5400000" scaled="0"/>
                </a:gradFill>
              </a:rPr>
              <a:t>C:\Windows\*</a:t>
            </a:r>
          </a:p>
        </p:txBody>
      </p:sp>
      <p:sp>
        <p:nvSpPr>
          <p:cNvPr id="77" name="Rectangle 76"/>
          <p:cNvSpPr/>
          <p:nvPr/>
        </p:nvSpPr>
        <p:spPr bwMode="auto">
          <a:xfrm>
            <a:off x="6386224" y="3803506"/>
            <a:ext cx="2480417" cy="6977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5720" rIns="89642" bIns="45720" numCol="1" rtlCol="0" anchor="ctr" anchorCtr="0" compatLnSpc="1">
            <a:prstTxWarp prst="textNoShape">
              <a:avLst/>
            </a:prstTxWarp>
          </a:bodyPr>
          <a:lstStyle/>
          <a:p>
            <a:pPr defTabSz="914030" fontAlgn="base">
              <a:spcBef>
                <a:spcPct val="0"/>
              </a:spcBef>
              <a:spcAft>
                <a:spcPct val="0"/>
              </a:spcAft>
            </a:pPr>
            <a:r>
              <a:rPr lang="en-US" sz="1961" kern="0" dirty="0">
                <a:gradFill>
                  <a:gsLst>
                    <a:gs pos="16814">
                      <a:srgbClr val="FFFFFF"/>
                    </a:gs>
                    <a:gs pos="46000">
                      <a:srgbClr val="FFFFFF"/>
                    </a:gs>
                  </a:gsLst>
                  <a:lin ang="5400000" scaled="0"/>
                </a:gradFill>
              </a:rPr>
              <a:t>C:\nodeJs</a:t>
            </a:r>
          </a:p>
        </p:txBody>
      </p:sp>
      <p:pic>
        <p:nvPicPr>
          <p:cNvPr id="79" name="Picture 78"/>
          <p:cNvPicPr>
            <a:picLocks noChangeAspect="1"/>
          </p:cNvPicPr>
          <p:nvPr/>
        </p:nvPicPr>
        <p:blipFill>
          <a:blip r:embed="rId4"/>
          <a:stretch>
            <a:fillRect/>
          </a:stretch>
        </p:blipFill>
        <p:spPr>
          <a:xfrm>
            <a:off x="3414663" y="3290011"/>
            <a:ext cx="2816159" cy="1613565"/>
          </a:xfrm>
          <a:prstGeom prst="rect">
            <a:avLst/>
          </a:prstGeom>
        </p:spPr>
      </p:pic>
      <p:sp>
        <p:nvSpPr>
          <p:cNvPr id="80" name="TextBox 79"/>
          <p:cNvSpPr txBox="1"/>
          <p:nvPr/>
        </p:nvSpPr>
        <p:spPr>
          <a:xfrm>
            <a:off x="3883461" y="3631634"/>
            <a:ext cx="1878560" cy="1016818"/>
          </a:xfrm>
          <a:prstGeom prst="rect">
            <a:avLst/>
          </a:prstGeom>
          <a:noFill/>
        </p:spPr>
        <p:txBody>
          <a:bodyPr wrap="none" lIns="179285" tIns="143428" rIns="179285" bIns="143428" rtlCol="0">
            <a:spAutoFit/>
          </a:bodyPr>
          <a:lstStyle/>
          <a:p>
            <a:pPr algn="ctr" defTabSz="896386">
              <a:lnSpc>
                <a:spcPct val="90000"/>
              </a:lnSpc>
              <a:spcAft>
                <a:spcPts val="588"/>
              </a:spcAft>
            </a:pPr>
            <a:r>
              <a:rPr lang="en-US" sz="2353" kern="0" dirty="0">
                <a:gradFill>
                  <a:gsLst>
                    <a:gs pos="2917">
                      <a:srgbClr val="FFFFFF"/>
                    </a:gs>
                    <a:gs pos="30000">
                      <a:srgbClr val="FFFFFF"/>
                    </a:gs>
                  </a:gsLst>
                  <a:lin ang="5400000" scaled="0"/>
                </a:gradFill>
              </a:rPr>
              <a:t>Application</a:t>
            </a:r>
          </a:p>
          <a:p>
            <a:pPr algn="ctr" defTabSz="896386">
              <a:lnSpc>
                <a:spcPct val="90000"/>
              </a:lnSpc>
              <a:spcAft>
                <a:spcPts val="588"/>
              </a:spcAft>
            </a:pPr>
            <a:r>
              <a:rPr lang="en-US" sz="2353" kern="0" dirty="0">
                <a:gradFill>
                  <a:gsLst>
                    <a:gs pos="2917">
                      <a:srgbClr val="FFFFFF"/>
                    </a:gs>
                    <a:gs pos="30000">
                      <a:srgbClr val="FFFFFF"/>
                    </a:gs>
                  </a:gsLst>
                  <a:lin ang="5400000" scaled="0"/>
                </a:gradFill>
              </a:rPr>
              <a:t>Framework</a:t>
            </a:r>
          </a:p>
        </p:txBody>
      </p:sp>
      <p:pic>
        <p:nvPicPr>
          <p:cNvPr id="81" name="Picture 80"/>
          <p:cNvPicPr>
            <a:picLocks noChangeAspect="1"/>
          </p:cNvPicPr>
          <p:nvPr/>
        </p:nvPicPr>
        <p:blipFill>
          <a:blip r:embed="rId5"/>
          <a:stretch>
            <a:fillRect/>
          </a:stretch>
        </p:blipFill>
        <p:spPr>
          <a:xfrm>
            <a:off x="9601590" y="2509507"/>
            <a:ext cx="1975435" cy="1129495"/>
          </a:xfrm>
          <a:prstGeom prst="rect">
            <a:avLst/>
          </a:prstGeom>
        </p:spPr>
      </p:pic>
      <p:sp>
        <p:nvSpPr>
          <p:cNvPr id="5" name="Left Arrow 4"/>
          <p:cNvSpPr/>
          <p:nvPr/>
        </p:nvSpPr>
        <p:spPr bwMode="auto">
          <a:xfrm rot="738143">
            <a:off x="2514927" y="3791929"/>
            <a:ext cx="893046" cy="289235"/>
          </a:xfrm>
          <a:prstGeom prst="leftArrow">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kern="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1151810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Windows Server 2016, Containers and Next Generation Micro Services</a:t>
            </a:r>
          </a:p>
        </p:txBody>
      </p:sp>
      <p:sp>
        <p:nvSpPr>
          <p:cNvPr id="5" name="Content Placeholder 4"/>
          <p:cNvSpPr>
            <a:spLocks noGrp="1"/>
          </p:cNvSpPr>
          <p:nvPr>
            <p:ph idx="1"/>
          </p:nvPr>
        </p:nvSpPr>
        <p:spPr/>
        <p:txBody>
          <a:bodyPr>
            <a:normAutofit lnSpcReduction="10000"/>
          </a:bodyPr>
          <a:lstStyle/>
          <a:p>
            <a:pPr marL="0" indent="0">
              <a:buNone/>
            </a:pPr>
            <a:r>
              <a:rPr lang="en-US" dirty="0"/>
              <a:t>Are you up to speed with the next HUGE WAVE of virtualization… containers and micro services?  How will these great technologies impact our datacenters as they move into the mainstream with the soon to be released Windows Server 2016?  Come to this session to have a look at the near future as well as the soon to be released tools to help us meet the demands of our businesses. On this journey, we will explore what and why of micro services and containers, how these new virtualization technologies will change our world and at what pace.  We will show off some great new technologies built into Windows Server 2016 and get an understanding on how these new technologies will RAPIDLY change not only the virtualization landscape but also the cloud landscape. </a:t>
            </a:r>
          </a:p>
        </p:txBody>
      </p:sp>
    </p:spTree>
    <p:extLst>
      <p:ext uri="{BB962C8B-B14F-4D97-AF65-F5344CB8AC3E}">
        <p14:creationId xmlns:p14="http://schemas.microsoft.com/office/powerpoint/2010/main" val="38816427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rapezoid 117"/>
          <p:cNvSpPr/>
          <p:nvPr/>
        </p:nvSpPr>
        <p:spPr bwMode="auto">
          <a:xfrm rot="16200000">
            <a:off x="1537863" y="2474559"/>
            <a:ext cx="5224856" cy="3398633"/>
          </a:xfrm>
          <a:prstGeom prst="trapezoid">
            <a:avLst>
              <a:gd name="adj" fmla="val 39862"/>
            </a:avLst>
          </a:prstGeom>
          <a:solidFill>
            <a:schemeClr val="accent1">
              <a:alpha val="6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kern="0" dirty="0">
              <a:gradFill>
                <a:gsLst>
                  <a:gs pos="16814">
                    <a:srgbClr val="FFFFFF"/>
                  </a:gs>
                  <a:gs pos="46000">
                    <a:srgbClr val="FFFFFF"/>
                  </a:gs>
                </a:gsLst>
                <a:lin ang="5400000" scaled="0"/>
              </a:gradFill>
            </a:endParaRPr>
          </a:p>
        </p:txBody>
      </p:sp>
      <p:sp>
        <p:nvSpPr>
          <p:cNvPr id="2" name="Title 1"/>
          <p:cNvSpPr>
            <a:spLocks noGrp="1"/>
          </p:cNvSpPr>
          <p:nvPr>
            <p:ph type="title"/>
          </p:nvPr>
        </p:nvSpPr>
        <p:spPr/>
        <p:txBody>
          <a:bodyPr/>
          <a:lstStyle/>
          <a:p>
            <a:r>
              <a:rPr lang="en-US" dirty="0"/>
              <a:t>Image Creation</a:t>
            </a:r>
          </a:p>
        </p:txBody>
      </p:sp>
      <p:sp>
        <p:nvSpPr>
          <p:cNvPr id="30" name="Rounded Rectangle 29"/>
          <p:cNvSpPr/>
          <p:nvPr/>
        </p:nvSpPr>
        <p:spPr bwMode="auto">
          <a:xfrm>
            <a:off x="516040" y="2084363"/>
            <a:ext cx="2186545" cy="3867147"/>
          </a:xfrm>
          <a:prstGeom prst="roundRect">
            <a:avLst/>
          </a:prstGeom>
          <a:ln w="3810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0" numCol="1" spcCol="0" rtlCol="0" fromWordArt="0" anchor="b" anchorCtr="0" forceAA="0" compatLnSpc="1">
            <a:prstTxWarp prst="textNoShape">
              <a:avLst/>
            </a:prstTxWarp>
            <a:noAutofit/>
          </a:bodyPr>
          <a:lstStyle/>
          <a:p>
            <a:pPr algn="ctr" defTabSz="896386">
              <a:lnSpc>
                <a:spcPct val="90000"/>
              </a:lnSpc>
              <a:spcAft>
                <a:spcPts val="588"/>
              </a:spcAft>
            </a:pPr>
            <a:r>
              <a:rPr lang="en-US" sz="1961" b="1" kern="0" dirty="0">
                <a:solidFill>
                  <a:srgbClr val="0078D7"/>
                </a:solidFill>
              </a:rPr>
              <a:t>Local Repository</a:t>
            </a:r>
          </a:p>
        </p:txBody>
      </p:sp>
      <p:grpSp>
        <p:nvGrpSpPr>
          <p:cNvPr id="31" name="Group 30"/>
          <p:cNvGrpSpPr/>
          <p:nvPr/>
        </p:nvGrpSpPr>
        <p:grpSpPr>
          <a:xfrm>
            <a:off x="677265" y="3323547"/>
            <a:ext cx="1845151" cy="933121"/>
            <a:chOff x="4962561" y="2484878"/>
            <a:chExt cx="2522622" cy="1409700"/>
          </a:xfrm>
        </p:grpSpPr>
        <p:grpSp>
          <p:nvGrpSpPr>
            <p:cNvPr id="32" name="Group 31"/>
            <p:cNvGrpSpPr/>
            <p:nvPr/>
          </p:nvGrpSpPr>
          <p:grpSpPr>
            <a:xfrm>
              <a:off x="4962561" y="2484878"/>
              <a:ext cx="2522622" cy="1409700"/>
              <a:chOff x="3703637" y="1744662"/>
              <a:chExt cx="5181600" cy="2895600"/>
            </a:xfrm>
          </p:grpSpPr>
          <p:sp>
            <p:nvSpPr>
              <p:cNvPr id="42" name="Rectangle 41"/>
              <p:cNvSpPr/>
              <p:nvPr/>
            </p:nvSpPr>
            <p:spPr bwMode="auto">
              <a:xfrm>
                <a:off x="3789873" y="1829243"/>
                <a:ext cx="5013282" cy="2725204"/>
              </a:xfrm>
              <a:prstGeom prst="rect">
                <a:avLst/>
              </a:prstGeom>
              <a:solidFill>
                <a:schemeClr val="accent1"/>
              </a:solidFill>
              <a:ln w="762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ight Bracket 42"/>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dirty="0">
                  <a:solidFill>
                    <a:srgbClr val="FFFFFF"/>
                  </a:solidFill>
                </a:endParaRPr>
              </a:p>
            </p:txBody>
          </p:sp>
          <p:sp>
            <p:nvSpPr>
              <p:cNvPr id="44" name="Left Bracket 43"/>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rgbClr val="FFFFFF"/>
                  </a:solidFill>
                </a:endParaRPr>
              </a:p>
            </p:txBody>
          </p:sp>
        </p:grpSp>
        <p:cxnSp>
          <p:nvCxnSpPr>
            <p:cNvPr id="33" name="Straight Connector 32"/>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5151321" y="2732528"/>
              <a:ext cx="364693" cy="914400"/>
              <a:chOff x="5528956" y="2849562"/>
              <a:chExt cx="729385" cy="1828800"/>
            </a:xfrm>
          </p:grpSpPr>
          <p:cxnSp>
            <p:nvCxnSpPr>
              <p:cNvPr id="38" name="Straight Connector 37"/>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45" name="Rectangle 44"/>
          <p:cNvSpPr/>
          <p:nvPr/>
        </p:nvSpPr>
        <p:spPr>
          <a:xfrm>
            <a:off x="758031" y="3499451"/>
            <a:ext cx="1691910" cy="635430"/>
          </a:xfrm>
          <a:prstGeom prst="rect">
            <a:avLst/>
          </a:prstGeom>
        </p:spPr>
        <p:txBody>
          <a:bodyPr wrap="square">
            <a:spAutoFit/>
          </a:bodyPr>
          <a:lstStyle/>
          <a:p>
            <a:pPr algn="ctr" defTabSz="896386">
              <a:lnSpc>
                <a:spcPct val="90000"/>
              </a:lnSpc>
            </a:pPr>
            <a:r>
              <a:rPr lang="en-US" sz="1961" b="1" kern="0" dirty="0">
                <a:gradFill>
                  <a:gsLst>
                    <a:gs pos="2917">
                      <a:srgbClr val="FFFFFF"/>
                    </a:gs>
                    <a:gs pos="30000">
                      <a:srgbClr val="FFFFFF"/>
                    </a:gs>
                  </a:gsLst>
                  <a:lin ang="5400000" scaled="0"/>
                </a:gradFill>
                <a:latin typeface="Segoe UI Light"/>
              </a:rPr>
              <a:t>Application</a:t>
            </a:r>
          </a:p>
          <a:p>
            <a:pPr algn="ctr" defTabSz="896386">
              <a:lnSpc>
                <a:spcPct val="90000"/>
              </a:lnSpc>
            </a:pPr>
            <a:r>
              <a:rPr lang="en-US" sz="1961" b="1" kern="0" dirty="0">
                <a:gradFill>
                  <a:gsLst>
                    <a:gs pos="2917">
                      <a:srgbClr val="FFFFFF"/>
                    </a:gs>
                    <a:gs pos="30000">
                      <a:srgbClr val="FFFFFF"/>
                    </a:gs>
                  </a:gsLst>
                  <a:lin ang="5400000" scaled="0"/>
                </a:gradFill>
                <a:latin typeface="Segoe UI Light"/>
              </a:rPr>
              <a:t>Framework</a:t>
            </a:r>
          </a:p>
        </p:txBody>
      </p:sp>
      <p:grpSp>
        <p:nvGrpSpPr>
          <p:cNvPr id="46" name="Group 45"/>
          <p:cNvGrpSpPr/>
          <p:nvPr/>
        </p:nvGrpSpPr>
        <p:grpSpPr>
          <a:xfrm>
            <a:off x="672768" y="4393441"/>
            <a:ext cx="1845151" cy="933121"/>
            <a:chOff x="4962561" y="2484878"/>
            <a:chExt cx="2522622" cy="1409700"/>
          </a:xfrm>
        </p:grpSpPr>
        <p:grpSp>
          <p:nvGrpSpPr>
            <p:cNvPr id="47" name="Group 46"/>
            <p:cNvGrpSpPr/>
            <p:nvPr/>
          </p:nvGrpSpPr>
          <p:grpSpPr>
            <a:xfrm>
              <a:off x="4962561" y="2484878"/>
              <a:ext cx="2522622" cy="1409700"/>
              <a:chOff x="3703637" y="1744662"/>
              <a:chExt cx="5181600" cy="2895600"/>
            </a:xfrm>
          </p:grpSpPr>
          <p:sp>
            <p:nvSpPr>
              <p:cNvPr id="57" name="Rectangle 56"/>
              <p:cNvSpPr/>
              <p:nvPr/>
            </p:nvSpPr>
            <p:spPr bwMode="auto">
              <a:xfrm>
                <a:off x="3789873" y="1829243"/>
                <a:ext cx="5013282" cy="2725204"/>
              </a:xfrm>
              <a:prstGeom prst="rect">
                <a:avLst/>
              </a:prstGeom>
              <a:solidFill>
                <a:schemeClr val="accent1"/>
              </a:solidFill>
              <a:ln w="762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ight Bracket 57"/>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dirty="0">
                  <a:solidFill>
                    <a:srgbClr val="FFFFFF"/>
                  </a:solidFill>
                </a:endParaRPr>
              </a:p>
            </p:txBody>
          </p:sp>
          <p:sp>
            <p:nvSpPr>
              <p:cNvPr id="59" name="Left Bracket 58"/>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rgbClr val="FFFFFF"/>
                  </a:solidFill>
                </a:endParaRPr>
              </a:p>
            </p:txBody>
          </p:sp>
        </p:grpSp>
        <p:cxnSp>
          <p:nvCxnSpPr>
            <p:cNvPr id="48" name="Straight Connector 47"/>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p:cNvGrpSpPr/>
            <p:nvPr/>
          </p:nvGrpSpPr>
          <p:grpSpPr>
            <a:xfrm>
              <a:off x="5151321" y="2732528"/>
              <a:ext cx="364693" cy="914400"/>
              <a:chOff x="5528956" y="2849562"/>
              <a:chExt cx="729385" cy="1828800"/>
            </a:xfrm>
          </p:grpSpPr>
          <p:cxnSp>
            <p:nvCxnSpPr>
              <p:cNvPr id="53" name="Straight Connector 52"/>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032" y="4712665"/>
            <a:ext cx="1738647" cy="399779"/>
          </a:xfrm>
          <a:prstGeom prst="rect">
            <a:avLst/>
          </a:prstGeom>
        </p:spPr>
      </p:pic>
      <p:sp>
        <p:nvSpPr>
          <p:cNvPr id="72" name="Rounded Rectangle 71"/>
          <p:cNvSpPr/>
          <p:nvPr/>
        </p:nvSpPr>
        <p:spPr bwMode="auto">
          <a:xfrm>
            <a:off x="3250051" y="1418287"/>
            <a:ext cx="5759329" cy="5378549"/>
          </a:xfrm>
          <a:prstGeom prst="roundRect">
            <a:avLst>
              <a:gd name="adj" fmla="val 0"/>
            </a:avLst>
          </a:prstGeom>
          <a:ln w="3810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0" numCol="1" spcCol="0" rtlCol="0" fromWordArt="0" anchor="b" anchorCtr="0" forceAA="0" compatLnSpc="1">
            <a:prstTxWarp prst="textNoShape">
              <a:avLst/>
            </a:prstTxWarp>
            <a:noAutofit/>
          </a:bodyPr>
          <a:lstStyle/>
          <a:p>
            <a:pPr algn="ctr" defTabSz="896386">
              <a:lnSpc>
                <a:spcPct val="90000"/>
              </a:lnSpc>
              <a:spcAft>
                <a:spcPts val="588"/>
              </a:spcAft>
            </a:pPr>
            <a:endParaRPr lang="en-US" sz="1961" b="1" kern="0" dirty="0">
              <a:solidFill>
                <a:srgbClr val="0078D7"/>
              </a:solidFill>
            </a:endParaRPr>
          </a:p>
        </p:txBody>
      </p:sp>
      <p:pic>
        <p:nvPicPr>
          <p:cNvPr id="102" name="Picture 10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657" y="2203546"/>
            <a:ext cx="1738647" cy="399779"/>
          </a:xfrm>
          <a:prstGeom prst="rect">
            <a:avLst/>
          </a:prstGeom>
        </p:spPr>
      </p:pic>
      <p:pic>
        <p:nvPicPr>
          <p:cNvPr id="115" name="Picture 114"/>
          <p:cNvPicPr>
            <a:picLocks noChangeAspect="1"/>
          </p:cNvPicPr>
          <p:nvPr/>
        </p:nvPicPr>
        <p:blipFill>
          <a:blip r:embed="rId4"/>
          <a:stretch>
            <a:fillRect/>
          </a:stretch>
        </p:blipFill>
        <p:spPr>
          <a:xfrm>
            <a:off x="3406726" y="5038157"/>
            <a:ext cx="2816159" cy="1613565"/>
          </a:xfrm>
          <a:prstGeom prst="rect">
            <a:avLst/>
          </a:prstGeom>
        </p:spPr>
      </p:pic>
      <p:sp>
        <p:nvSpPr>
          <p:cNvPr id="119" name="Rounded Rectangle 118"/>
          <p:cNvSpPr/>
          <p:nvPr/>
        </p:nvSpPr>
        <p:spPr bwMode="auto">
          <a:xfrm>
            <a:off x="9489362" y="2173988"/>
            <a:ext cx="2186545" cy="3867147"/>
          </a:xfrm>
          <a:prstGeom prst="roundRect">
            <a:avLst/>
          </a:prstGeom>
          <a:ln w="3810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0" numCol="1" spcCol="0" rtlCol="0" fromWordArt="0" anchor="b" anchorCtr="0" forceAA="0" compatLnSpc="1">
            <a:prstTxWarp prst="textNoShape">
              <a:avLst/>
            </a:prstTxWarp>
            <a:noAutofit/>
          </a:bodyPr>
          <a:lstStyle/>
          <a:p>
            <a:pPr algn="ctr" defTabSz="896386">
              <a:lnSpc>
                <a:spcPct val="90000"/>
              </a:lnSpc>
              <a:spcAft>
                <a:spcPts val="588"/>
              </a:spcAft>
            </a:pPr>
            <a:r>
              <a:rPr lang="en-US" sz="1961" b="1" kern="0" dirty="0">
                <a:solidFill>
                  <a:srgbClr val="0078D7"/>
                </a:solidFill>
              </a:rPr>
              <a:t>Container View</a:t>
            </a:r>
          </a:p>
        </p:txBody>
      </p:sp>
      <p:pic>
        <p:nvPicPr>
          <p:cNvPr id="120" name="Picture 119"/>
          <p:cNvPicPr>
            <a:picLocks noChangeAspect="1"/>
          </p:cNvPicPr>
          <p:nvPr/>
        </p:nvPicPr>
        <p:blipFill>
          <a:blip r:embed="rId5"/>
          <a:stretch>
            <a:fillRect/>
          </a:stretch>
        </p:blipFill>
        <p:spPr>
          <a:xfrm>
            <a:off x="9594809" y="2502015"/>
            <a:ext cx="1975651" cy="1129619"/>
          </a:xfrm>
          <a:prstGeom prst="rect">
            <a:avLst/>
          </a:prstGeom>
        </p:spPr>
      </p:pic>
      <p:pic>
        <p:nvPicPr>
          <p:cNvPr id="73" name="Picture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5481" y="6040671"/>
            <a:ext cx="1738647" cy="399779"/>
          </a:xfrm>
          <a:prstGeom prst="rect">
            <a:avLst/>
          </a:prstGeom>
        </p:spPr>
      </p:pic>
      <p:sp>
        <p:nvSpPr>
          <p:cNvPr id="3" name="TextBox 2"/>
          <p:cNvSpPr txBox="1"/>
          <p:nvPr/>
        </p:nvSpPr>
        <p:spPr>
          <a:xfrm>
            <a:off x="3748234" y="5193788"/>
            <a:ext cx="2133143" cy="1016818"/>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gradFill>
                  <a:gsLst>
                    <a:gs pos="2917">
                      <a:srgbClr val="FFFFFF"/>
                    </a:gs>
                    <a:gs pos="30000">
                      <a:srgbClr val="FFFFFF"/>
                    </a:gs>
                  </a:gsLst>
                  <a:lin ang="5400000" scaled="0"/>
                </a:gradFill>
              </a:rPr>
              <a:t>Container OS</a:t>
            </a:r>
          </a:p>
          <a:p>
            <a:pPr algn="ctr" defTabSz="896386">
              <a:lnSpc>
                <a:spcPct val="90000"/>
              </a:lnSpc>
              <a:spcAft>
                <a:spcPts val="588"/>
              </a:spcAft>
            </a:pPr>
            <a:r>
              <a:rPr lang="en-US" sz="2353" kern="0" dirty="0">
                <a:gradFill>
                  <a:gsLst>
                    <a:gs pos="2917">
                      <a:srgbClr val="FFFFFF"/>
                    </a:gs>
                    <a:gs pos="30000">
                      <a:srgbClr val="FFFFFF"/>
                    </a:gs>
                  </a:gsLst>
                  <a:lin ang="5400000" scaled="0"/>
                </a:gradFill>
              </a:rPr>
              <a:t>Image</a:t>
            </a:r>
          </a:p>
        </p:txBody>
      </p:sp>
      <p:sp>
        <p:nvSpPr>
          <p:cNvPr id="4" name="Rectangle 3"/>
          <p:cNvSpPr/>
          <p:nvPr/>
        </p:nvSpPr>
        <p:spPr bwMode="auto">
          <a:xfrm>
            <a:off x="6361359" y="5512115"/>
            <a:ext cx="2480417" cy="6977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5720" rIns="89642" bIns="45720" numCol="1" rtlCol="0" anchor="ctr" anchorCtr="0" compatLnSpc="1">
            <a:prstTxWarp prst="textNoShape">
              <a:avLst/>
            </a:prstTxWarp>
          </a:bodyPr>
          <a:lstStyle/>
          <a:p>
            <a:pPr defTabSz="914030" fontAlgn="base">
              <a:spcBef>
                <a:spcPct val="0"/>
              </a:spcBef>
              <a:spcAft>
                <a:spcPct val="0"/>
              </a:spcAft>
            </a:pPr>
            <a:r>
              <a:rPr lang="en-US" sz="1961" kern="0" dirty="0">
                <a:gradFill>
                  <a:gsLst>
                    <a:gs pos="16814">
                      <a:srgbClr val="FFFFFF"/>
                    </a:gs>
                    <a:gs pos="46000">
                      <a:srgbClr val="FFFFFF"/>
                    </a:gs>
                  </a:gsLst>
                  <a:lin ang="5400000" scaled="0"/>
                </a:gradFill>
              </a:rPr>
              <a:t>C:\Windows\*</a:t>
            </a:r>
          </a:p>
        </p:txBody>
      </p:sp>
      <p:sp>
        <p:nvSpPr>
          <p:cNvPr id="74" name="Rectangle 73"/>
          <p:cNvSpPr/>
          <p:nvPr/>
        </p:nvSpPr>
        <p:spPr bwMode="auto">
          <a:xfrm>
            <a:off x="9608156" y="3824979"/>
            <a:ext cx="1962304" cy="6977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5720" rIns="89642" bIns="45720" numCol="1" rtlCol="0" anchor="t" anchorCtr="0" compatLnSpc="1">
            <a:prstTxWarp prst="textNoShape">
              <a:avLst/>
            </a:prstTxWarp>
          </a:bodyPr>
          <a:lstStyle/>
          <a:p>
            <a:pPr defTabSz="914030" fontAlgn="base">
              <a:spcBef>
                <a:spcPct val="0"/>
              </a:spcBef>
              <a:spcAft>
                <a:spcPct val="0"/>
              </a:spcAft>
            </a:pPr>
            <a:r>
              <a:rPr lang="en-US" sz="1765" kern="0" dirty="0">
                <a:gradFill>
                  <a:gsLst>
                    <a:gs pos="16814">
                      <a:srgbClr val="FFFFFF"/>
                    </a:gs>
                    <a:gs pos="46000">
                      <a:srgbClr val="FFFFFF"/>
                    </a:gs>
                  </a:gsLst>
                  <a:lin ang="5400000" scaled="0"/>
                </a:gradFill>
              </a:rPr>
              <a:t>C:\Windows\*</a:t>
            </a:r>
          </a:p>
          <a:p>
            <a:pPr defTabSz="914030" fontAlgn="base">
              <a:spcBef>
                <a:spcPct val="0"/>
              </a:spcBef>
              <a:spcAft>
                <a:spcPct val="0"/>
              </a:spcAft>
            </a:pPr>
            <a:r>
              <a:rPr lang="en-US" sz="1765" kern="0" dirty="0">
                <a:gradFill>
                  <a:gsLst>
                    <a:gs pos="16814">
                      <a:srgbClr val="FFFFFF"/>
                    </a:gs>
                    <a:gs pos="46000">
                      <a:srgbClr val="FFFFFF"/>
                    </a:gs>
                  </a:gsLst>
                  <a:lin ang="5400000" scaled="0"/>
                </a:gradFill>
              </a:rPr>
              <a:t>C:\nodeJS</a:t>
            </a:r>
          </a:p>
        </p:txBody>
      </p:sp>
      <p:sp>
        <p:nvSpPr>
          <p:cNvPr id="77" name="Rectangle 76"/>
          <p:cNvSpPr/>
          <p:nvPr/>
        </p:nvSpPr>
        <p:spPr bwMode="auto">
          <a:xfrm>
            <a:off x="6386224" y="3803506"/>
            <a:ext cx="2480417" cy="6977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5720" rIns="89642" bIns="45720" numCol="1" rtlCol="0" anchor="ctr" anchorCtr="0" compatLnSpc="1">
            <a:prstTxWarp prst="textNoShape">
              <a:avLst/>
            </a:prstTxWarp>
          </a:bodyPr>
          <a:lstStyle/>
          <a:p>
            <a:pPr defTabSz="914030" fontAlgn="base">
              <a:spcBef>
                <a:spcPct val="0"/>
              </a:spcBef>
              <a:spcAft>
                <a:spcPct val="0"/>
              </a:spcAft>
            </a:pPr>
            <a:r>
              <a:rPr lang="en-US" sz="1961" kern="0" dirty="0">
                <a:gradFill>
                  <a:gsLst>
                    <a:gs pos="16814">
                      <a:srgbClr val="FFFFFF"/>
                    </a:gs>
                    <a:gs pos="46000">
                      <a:srgbClr val="FFFFFF"/>
                    </a:gs>
                  </a:gsLst>
                  <a:lin ang="5400000" scaled="0"/>
                </a:gradFill>
              </a:rPr>
              <a:t>C:\nodeJs</a:t>
            </a:r>
          </a:p>
        </p:txBody>
      </p:sp>
      <p:pic>
        <p:nvPicPr>
          <p:cNvPr id="79" name="Picture 78"/>
          <p:cNvPicPr>
            <a:picLocks noChangeAspect="1"/>
          </p:cNvPicPr>
          <p:nvPr/>
        </p:nvPicPr>
        <p:blipFill>
          <a:blip r:embed="rId4"/>
          <a:stretch>
            <a:fillRect/>
          </a:stretch>
        </p:blipFill>
        <p:spPr>
          <a:xfrm>
            <a:off x="3414663" y="3290011"/>
            <a:ext cx="2816159" cy="1613565"/>
          </a:xfrm>
          <a:prstGeom prst="rect">
            <a:avLst/>
          </a:prstGeom>
        </p:spPr>
      </p:pic>
      <p:sp>
        <p:nvSpPr>
          <p:cNvPr id="80" name="TextBox 79"/>
          <p:cNvSpPr txBox="1"/>
          <p:nvPr/>
        </p:nvSpPr>
        <p:spPr>
          <a:xfrm>
            <a:off x="3883461" y="3631634"/>
            <a:ext cx="1878560" cy="1016818"/>
          </a:xfrm>
          <a:prstGeom prst="rect">
            <a:avLst/>
          </a:prstGeom>
          <a:noFill/>
        </p:spPr>
        <p:txBody>
          <a:bodyPr wrap="none" lIns="179285" tIns="143428" rIns="179285" bIns="143428" rtlCol="0">
            <a:spAutoFit/>
          </a:bodyPr>
          <a:lstStyle/>
          <a:p>
            <a:pPr algn="ctr" defTabSz="896386">
              <a:lnSpc>
                <a:spcPct val="90000"/>
              </a:lnSpc>
              <a:spcAft>
                <a:spcPts val="588"/>
              </a:spcAft>
            </a:pPr>
            <a:r>
              <a:rPr lang="en-US" sz="2353" kern="0" dirty="0">
                <a:gradFill>
                  <a:gsLst>
                    <a:gs pos="2917">
                      <a:srgbClr val="FFFFFF"/>
                    </a:gs>
                    <a:gs pos="30000">
                      <a:srgbClr val="FFFFFF"/>
                    </a:gs>
                  </a:gsLst>
                  <a:lin ang="5400000" scaled="0"/>
                </a:gradFill>
              </a:rPr>
              <a:t>Application</a:t>
            </a:r>
          </a:p>
          <a:p>
            <a:pPr algn="ctr" defTabSz="896386">
              <a:lnSpc>
                <a:spcPct val="90000"/>
              </a:lnSpc>
              <a:spcAft>
                <a:spcPts val="588"/>
              </a:spcAft>
            </a:pPr>
            <a:r>
              <a:rPr lang="en-US" sz="2353" kern="0" dirty="0">
                <a:gradFill>
                  <a:gsLst>
                    <a:gs pos="2917">
                      <a:srgbClr val="FFFFFF"/>
                    </a:gs>
                    <a:gs pos="30000">
                      <a:srgbClr val="FFFFFF"/>
                    </a:gs>
                  </a:gsLst>
                  <a:lin ang="5400000" scaled="0"/>
                </a:gradFill>
              </a:rPr>
              <a:t>Framework</a:t>
            </a:r>
          </a:p>
        </p:txBody>
      </p:sp>
      <p:pic>
        <p:nvPicPr>
          <p:cNvPr id="75" name="Picture 74"/>
          <p:cNvPicPr>
            <a:picLocks noChangeAspect="1"/>
          </p:cNvPicPr>
          <p:nvPr/>
        </p:nvPicPr>
        <p:blipFill>
          <a:blip r:embed="rId6"/>
          <a:stretch>
            <a:fillRect/>
          </a:stretch>
        </p:blipFill>
        <p:spPr>
          <a:xfrm>
            <a:off x="3404078" y="1578073"/>
            <a:ext cx="2822050" cy="1613565"/>
          </a:xfrm>
          <a:prstGeom prst="rect">
            <a:avLst/>
          </a:prstGeom>
        </p:spPr>
      </p:pic>
      <p:sp>
        <p:nvSpPr>
          <p:cNvPr id="76" name="TextBox 75"/>
          <p:cNvSpPr txBox="1"/>
          <p:nvPr/>
        </p:nvSpPr>
        <p:spPr>
          <a:xfrm>
            <a:off x="3396142" y="2097409"/>
            <a:ext cx="2816158" cy="615522"/>
          </a:xfrm>
          <a:prstGeom prst="rect">
            <a:avLst/>
          </a:prstGeom>
          <a:noFill/>
        </p:spPr>
        <p:txBody>
          <a:bodyPr wrap="square" lIns="179285" tIns="143428" rIns="179285" bIns="143428" rtlCol="0">
            <a:spAutoFit/>
          </a:bodyPr>
          <a:lstStyle/>
          <a:p>
            <a:pPr algn="ctr" defTabSz="896386">
              <a:lnSpc>
                <a:spcPct val="90000"/>
              </a:lnSpc>
              <a:spcAft>
                <a:spcPts val="588"/>
              </a:spcAft>
            </a:pPr>
            <a:r>
              <a:rPr lang="en-US" sz="2353" kern="0" dirty="0">
                <a:solidFill>
                  <a:srgbClr val="0078D7"/>
                </a:solidFill>
              </a:rPr>
              <a:t>Sandbox</a:t>
            </a:r>
          </a:p>
        </p:txBody>
      </p:sp>
      <p:sp>
        <p:nvSpPr>
          <p:cNvPr id="78" name="Rectangle 77"/>
          <p:cNvSpPr/>
          <p:nvPr/>
        </p:nvSpPr>
        <p:spPr bwMode="auto">
          <a:xfrm>
            <a:off x="6375639" y="2034801"/>
            <a:ext cx="2480417" cy="6977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5720" rIns="89642" bIns="45720" numCol="1" rtlCol="0" anchor="ctr" anchorCtr="0" compatLnSpc="1">
            <a:prstTxWarp prst="textNoShape">
              <a:avLst/>
            </a:prstTxWarp>
          </a:bodyPr>
          <a:lstStyle/>
          <a:p>
            <a:pPr defTabSz="914030" fontAlgn="base">
              <a:spcBef>
                <a:spcPct val="0"/>
              </a:spcBef>
              <a:spcAft>
                <a:spcPct val="0"/>
              </a:spcAft>
            </a:pPr>
            <a:r>
              <a:rPr lang="en-US" sz="1961" i="1" kern="0" dirty="0">
                <a:gradFill>
                  <a:gsLst>
                    <a:gs pos="16814">
                      <a:srgbClr val="FFFFFF"/>
                    </a:gs>
                    <a:gs pos="46000">
                      <a:srgbClr val="FFFFFF"/>
                    </a:gs>
                  </a:gsLst>
                  <a:lin ang="5400000" scaled="0"/>
                </a:gradFill>
              </a:rPr>
              <a:t>Empty</a:t>
            </a:r>
          </a:p>
        </p:txBody>
      </p:sp>
      <p:sp>
        <p:nvSpPr>
          <p:cNvPr id="81" name="Right Arrow 80"/>
          <p:cNvSpPr/>
          <p:nvPr/>
        </p:nvSpPr>
        <p:spPr bwMode="auto">
          <a:xfrm>
            <a:off x="8998592" y="3851671"/>
            <a:ext cx="490770" cy="475105"/>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kern="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57434697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rapezoid 117"/>
          <p:cNvSpPr/>
          <p:nvPr/>
        </p:nvSpPr>
        <p:spPr bwMode="auto">
          <a:xfrm rot="16200000">
            <a:off x="1537863" y="2474559"/>
            <a:ext cx="5224856" cy="3398633"/>
          </a:xfrm>
          <a:prstGeom prst="trapezoid">
            <a:avLst>
              <a:gd name="adj" fmla="val 39862"/>
            </a:avLst>
          </a:prstGeom>
          <a:solidFill>
            <a:schemeClr val="accent1">
              <a:alpha val="6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kern="0" dirty="0">
              <a:gradFill>
                <a:gsLst>
                  <a:gs pos="16814">
                    <a:srgbClr val="FFFFFF"/>
                  </a:gs>
                  <a:gs pos="46000">
                    <a:srgbClr val="FFFFFF"/>
                  </a:gs>
                </a:gsLst>
                <a:lin ang="5400000" scaled="0"/>
              </a:gradFill>
            </a:endParaRPr>
          </a:p>
        </p:txBody>
      </p:sp>
      <p:sp>
        <p:nvSpPr>
          <p:cNvPr id="2" name="Title 1"/>
          <p:cNvSpPr>
            <a:spLocks noGrp="1"/>
          </p:cNvSpPr>
          <p:nvPr>
            <p:ph type="title"/>
          </p:nvPr>
        </p:nvSpPr>
        <p:spPr/>
        <p:txBody>
          <a:bodyPr/>
          <a:lstStyle/>
          <a:p>
            <a:r>
              <a:rPr lang="en-US" dirty="0"/>
              <a:t>Image Creation</a:t>
            </a:r>
          </a:p>
        </p:txBody>
      </p:sp>
      <p:sp>
        <p:nvSpPr>
          <p:cNvPr id="30" name="Rounded Rectangle 29"/>
          <p:cNvSpPr/>
          <p:nvPr/>
        </p:nvSpPr>
        <p:spPr bwMode="auto">
          <a:xfrm>
            <a:off x="516040" y="2084363"/>
            <a:ext cx="2186545" cy="3867147"/>
          </a:xfrm>
          <a:prstGeom prst="roundRect">
            <a:avLst/>
          </a:prstGeom>
          <a:ln w="3810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0" numCol="1" spcCol="0" rtlCol="0" fromWordArt="0" anchor="b" anchorCtr="0" forceAA="0" compatLnSpc="1">
            <a:prstTxWarp prst="textNoShape">
              <a:avLst/>
            </a:prstTxWarp>
            <a:noAutofit/>
          </a:bodyPr>
          <a:lstStyle/>
          <a:p>
            <a:pPr algn="ctr" defTabSz="896386">
              <a:lnSpc>
                <a:spcPct val="90000"/>
              </a:lnSpc>
              <a:spcAft>
                <a:spcPts val="588"/>
              </a:spcAft>
            </a:pPr>
            <a:r>
              <a:rPr lang="en-US" sz="1961" b="1" kern="0" dirty="0">
                <a:solidFill>
                  <a:srgbClr val="0078D7"/>
                </a:solidFill>
              </a:rPr>
              <a:t>Local Repository</a:t>
            </a:r>
          </a:p>
        </p:txBody>
      </p:sp>
      <p:grpSp>
        <p:nvGrpSpPr>
          <p:cNvPr id="31" name="Group 30"/>
          <p:cNvGrpSpPr/>
          <p:nvPr/>
        </p:nvGrpSpPr>
        <p:grpSpPr>
          <a:xfrm>
            <a:off x="677265" y="3323547"/>
            <a:ext cx="1845151" cy="933121"/>
            <a:chOff x="4962561" y="2484878"/>
            <a:chExt cx="2522622" cy="1409700"/>
          </a:xfrm>
        </p:grpSpPr>
        <p:grpSp>
          <p:nvGrpSpPr>
            <p:cNvPr id="32" name="Group 31"/>
            <p:cNvGrpSpPr/>
            <p:nvPr/>
          </p:nvGrpSpPr>
          <p:grpSpPr>
            <a:xfrm>
              <a:off x="4962561" y="2484878"/>
              <a:ext cx="2522622" cy="1409700"/>
              <a:chOff x="3703637" y="1744662"/>
              <a:chExt cx="5181600" cy="2895600"/>
            </a:xfrm>
          </p:grpSpPr>
          <p:sp>
            <p:nvSpPr>
              <p:cNvPr id="42" name="Rectangle 41"/>
              <p:cNvSpPr/>
              <p:nvPr/>
            </p:nvSpPr>
            <p:spPr bwMode="auto">
              <a:xfrm>
                <a:off x="3789873" y="1829243"/>
                <a:ext cx="5013282" cy="2725204"/>
              </a:xfrm>
              <a:prstGeom prst="rect">
                <a:avLst/>
              </a:prstGeom>
              <a:solidFill>
                <a:schemeClr val="accent1"/>
              </a:solidFill>
              <a:ln w="762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ight Bracket 42"/>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dirty="0">
                  <a:solidFill>
                    <a:srgbClr val="FFFFFF"/>
                  </a:solidFill>
                </a:endParaRPr>
              </a:p>
            </p:txBody>
          </p:sp>
          <p:sp>
            <p:nvSpPr>
              <p:cNvPr id="44" name="Left Bracket 43"/>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rgbClr val="FFFFFF"/>
                  </a:solidFill>
                </a:endParaRPr>
              </a:p>
            </p:txBody>
          </p:sp>
        </p:grpSp>
        <p:cxnSp>
          <p:nvCxnSpPr>
            <p:cNvPr id="33" name="Straight Connector 32"/>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5151321" y="2732528"/>
              <a:ext cx="364693" cy="914400"/>
              <a:chOff x="5528956" y="2849562"/>
              <a:chExt cx="729385" cy="1828800"/>
            </a:xfrm>
          </p:grpSpPr>
          <p:cxnSp>
            <p:nvCxnSpPr>
              <p:cNvPr id="38" name="Straight Connector 37"/>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45" name="Rectangle 44"/>
          <p:cNvSpPr/>
          <p:nvPr/>
        </p:nvSpPr>
        <p:spPr>
          <a:xfrm>
            <a:off x="758031" y="3499451"/>
            <a:ext cx="1691910" cy="635430"/>
          </a:xfrm>
          <a:prstGeom prst="rect">
            <a:avLst/>
          </a:prstGeom>
        </p:spPr>
        <p:txBody>
          <a:bodyPr wrap="square">
            <a:spAutoFit/>
          </a:bodyPr>
          <a:lstStyle/>
          <a:p>
            <a:pPr algn="ctr" defTabSz="896386">
              <a:lnSpc>
                <a:spcPct val="90000"/>
              </a:lnSpc>
            </a:pPr>
            <a:r>
              <a:rPr lang="en-US" sz="1961" b="1" kern="0" dirty="0">
                <a:gradFill>
                  <a:gsLst>
                    <a:gs pos="2917">
                      <a:srgbClr val="FFFFFF"/>
                    </a:gs>
                    <a:gs pos="30000">
                      <a:srgbClr val="FFFFFF"/>
                    </a:gs>
                  </a:gsLst>
                  <a:lin ang="5400000" scaled="0"/>
                </a:gradFill>
                <a:latin typeface="Segoe UI Light"/>
              </a:rPr>
              <a:t>Application</a:t>
            </a:r>
          </a:p>
          <a:p>
            <a:pPr algn="ctr" defTabSz="896386">
              <a:lnSpc>
                <a:spcPct val="90000"/>
              </a:lnSpc>
            </a:pPr>
            <a:r>
              <a:rPr lang="en-US" sz="1961" b="1" kern="0" dirty="0">
                <a:gradFill>
                  <a:gsLst>
                    <a:gs pos="2917">
                      <a:srgbClr val="FFFFFF"/>
                    </a:gs>
                    <a:gs pos="30000">
                      <a:srgbClr val="FFFFFF"/>
                    </a:gs>
                  </a:gsLst>
                  <a:lin ang="5400000" scaled="0"/>
                </a:gradFill>
                <a:latin typeface="Segoe UI Light"/>
              </a:rPr>
              <a:t>Framework</a:t>
            </a:r>
          </a:p>
        </p:txBody>
      </p:sp>
      <p:grpSp>
        <p:nvGrpSpPr>
          <p:cNvPr id="46" name="Group 45"/>
          <p:cNvGrpSpPr/>
          <p:nvPr/>
        </p:nvGrpSpPr>
        <p:grpSpPr>
          <a:xfrm>
            <a:off x="672768" y="4393441"/>
            <a:ext cx="1845151" cy="933121"/>
            <a:chOff x="4962561" y="2484878"/>
            <a:chExt cx="2522622" cy="1409700"/>
          </a:xfrm>
        </p:grpSpPr>
        <p:grpSp>
          <p:nvGrpSpPr>
            <p:cNvPr id="47" name="Group 46"/>
            <p:cNvGrpSpPr/>
            <p:nvPr/>
          </p:nvGrpSpPr>
          <p:grpSpPr>
            <a:xfrm>
              <a:off x="4962561" y="2484878"/>
              <a:ext cx="2522622" cy="1409700"/>
              <a:chOff x="3703637" y="1744662"/>
              <a:chExt cx="5181600" cy="2895600"/>
            </a:xfrm>
          </p:grpSpPr>
          <p:sp>
            <p:nvSpPr>
              <p:cNvPr id="57" name="Rectangle 56"/>
              <p:cNvSpPr/>
              <p:nvPr/>
            </p:nvSpPr>
            <p:spPr bwMode="auto">
              <a:xfrm>
                <a:off x="3789873" y="1829243"/>
                <a:ext cx="5013282" cy="2725204"/>
              </a:xfrm>
              <a:prstGeom prst="rect">
                <a:avLst/>
              </a:prstGeom>
              <a:solidFill>
                <a:schemeClr val="accent1"/>
              </a:solidFill>
              <a:ln w="762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ight Bracket 57"/>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dirty="0">
                  <a:solidFill>
                    <a:srgbClr val="FFFFFF"/>
                  </a:solidFill>
                </a:endParaRPr>
              </a:p>
            </p:txBody>
          </p:sp>
          <p:sp>
            <p:nvSpPr>
              <p:cNvPr id="59" name="Left Bracket 58"/>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rgbClr val="FFFFFF"/>
                  </a:solidFill>
                </a:endParaRPr>
              </a:p>
            </p:txBody>
          </p:sp>
        </p:grpSp>
        <p:cxnSp>
          <p:nvCxnSpPr>
            <p:cNvPr id="48" name="Straight Connector 47"/>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p:cNvGrpSpPr/>
            <p:nvPr/>
          </p:nvGrpSpPr>
          <p:grpSpPr>
            <a:xfrm>
              <a:off x="5151321" y="2732528"/>
              <a:ext cx="364693" cy="914400"/>
              <a:chOff x="5528956" y="2849562"/>
              <a:chExt cx="729385" cy="1828800"/>
            </a:xfrm>
          </p:grpSpPr>
          <p:cxnSp>
            <p:nvCxnSpPr>
              <p:cNvPr id="53" name="Straight Connector 52"/>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032" y="4712665"/>
            <a:ext cx="1738647" cy="399779"/>
          </a:xfrm>
          <a:prstGeom prst="rect">
            <a:avLst/>
          </a:prstGeom>
        </p:spPr>
      </p:pic>
      <p:sp>
        <p:nvSpPr>
          <p:cNvPr id="72" name="Rounded Rectangle 71"/>
          <p:cNvSpPr/>
          <p:nvPr/>
        </p:nvSpPr>
        <p:spPr bwMode="auto">
          <a:xfrm>
            <a:off x="3250051" y="1418287"/>
            <a:ext cx="5759329" cy="5378549"/>
          </a:xfrm>
          <a:prstGeom prst="roundRect">
            <a:avLst>
              <a:gd name="adj" fmla="val 0"/>
            </a:avLst>
          </a:prstGeom>
          <a:ln w="3810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0" numCol="1" spcCol="0" rtlCol="0" fromWordArt="0" anchor="b" anchorCtr="0" forceAA="0" compatLnSpc="1">
            <a:prstTxWarp prst="textNoShape">
              <a:avLst/>
            </a:prstTxWarp>
            <a:noAutofit/>
          </a:bodyPr>
          <a:lstStyle/>
          <a:p>
            <a:pPr algn="ctr" defTabSz="896386">
              <a:lnSpc>
                <a:spcPct val="90000"/>
              </a:lnSpc>
              <a:spcAft>
                <a:spcPts val="588"/>
              </a:spcAft>
            </a:pPr>
            <a:endParaRPr lang="en-US" sz="1961" b="1" kern="0" dirty="0">
              <a:solidFill>
                <a:srgbClr val="0078D7"/>
              </a:solidFill>
            </a:endParaRPr>
          </a:p>
        </p:txBody>
      </p:sp>
      <p:pic>
        <p:nvPicPr>
          <p:cNvPr id="102" name="Picture 10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657" y="2203546"/>
            <a:ext cx="1738647" cy="399779"/>
          </a:xfrm>
          <a:prstGeom prst="rect">
            <a:avLst/>
          </a:prstGeom>
        </p:spPr>
      </p:pic>
      <p:pic>
        <p:nvPicPr>
          <p:cNvPr id="115" name="Picture 114"/>
          <p:cNvPicPr>
            <a:picLocks noChangeAspect="1"/>
          </p:cNvPicPr>
          <p:nvPr/>
        </p:nvPicPr>
        <p:blipFill>
          <a:blip r:embed="rId4"/>
          <a:stretch>
            <a:fillRect/>
          </a:stretch>
        </p:blipFill>
        <p:spPr>
          <a:xfrm>
            <a:off x="3406726" y="5038157"/>
            <a:ext cx="2816159" cy="1613565"/>
          </a:xfrm>
          <a:prstGeom prst="rect">
            <a:avLst/>
          </a:prstGeom>
        </p:spPr>
      </p:pic>
      <p:sp>
        <p:nvSpPr>
          <p:cNvPr id="119" name="Rounded Rectangle 118"/>
          <p:cNvSpPr/>
          <p:nvPr/>
        </p:nvSpPr>
        <p:spPr bwMode="auto">
          <a:xfrm>
            <a:off x="9489362" y="2173988"/>
            <a:ext cx="2186545" cy="3867147"/>
          </a:xfrm>
          <a:prstGeom prst="roundRect">
            <a:avLst/>
          </a:prstGeom>
          <a:ln w="3810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0" numCol="1" spcCol="0" rtlCol="0" fromWordArt="0" anchor="b" anchorCtr="0" forceAA="0" compatLnSpc="1">
            <a:prstTxWarp prst="textNoShape">
              <a:avLst/>
            </a:prstTxWarp>
            <a:noAutofit/>
          </a:bodyPr>
          <a:lstStyle/>
          <a:p>
            <a:pPr algn="ctr" defTabSz="896386">
              <a:lnSpc>
                <a:spcPct val="90000"/>
              </a:lnSpc>
              <a:spcAft>
                <a:spcPts val="588"/>
              </a:spcAft>
            </a:pPr>
            <a:r>
              <a:rPr lang="en-US" sz="1961" b="1" kern="0" dirty="0">
                <a:solidFill>
                  <a:srgbClr val="0078D7"/>
                </a:solidFill>
              </a:rPr>
              <a:t>Container View</a:t>
            </a:r>
          </a:p>
        </p:txBody>
      </p:sp>
      <p:pic>
        <p:nvPicPr>
          <p:cNvPr id="120" name="Picture 119"/>
          <p:cNvPicPr>
            <a:picLocks noChangeAspect="1"/>
          </p:cNvPicPr>
          <p:nvPr/>
        </p:nvPicPr>
        <p:blipFill>
          <a:blip r:embed="rId5"/>
          <a:stretch>
            <a:fillRect/>
          </a:stretch>
        </p:blipFill>
        <p:spPr>
          <a:xfrm>
            <a:off x="9594809" y="2502015"/>
            <a:ext cx="1975651" cy="1129619"/>
          </a:xfrm>
          <a:prstGeom prst="rect">
            <a:avLst/>
          </a:prstGeom>
        </p:spPr>
      </p:pic>
      <p:pic>
        <p:nvPicPr>
          <p:cNvPr id="73" name="Picture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5481" y="6040671"/>
            <a:ext cx="1738647" cy="399779"/>
          </a:xfrm>
          <a:prstGeom prst="rect">
            <a:avLst/>
          </a:prstGeom>
        </p:spPr>
      </p:pic>
      <p:sp>
        <p:nvSpPr>
          <p:cNvPr id="3" name="TextBox 2"/>
          <p:cNvSpPr txBox="1"/>
          <p:nvPr/>
        </p:nvSpPr>
        <p:spPr>
          <a:xfrm>
            <a:off x="3748234" y="5193788"/>
            <a:ext cx="2133143" cy="1016818"/>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gradFill>
                  <a:gsLst>
                    <a:gs pos="2917">
                      <a:srgbClr val="FFFFFF"/>
                    </a:gs>
                    <a:gs pos="30000">
                      <a:srgbClr val="FFFFFF"/>
                    </a:gs>
                  </a:gsLst>
                  <a:lin ang="5400000" scaled="0"/>
                </a:gradFill>
              </a:rPr>
              <a:t>Container OS</a:t>
            </a:r>
          </a:p>
          <a:p>
            <a:pPr algn="ctr" defTabSz="896386">
              <a:lnSpc>
                <a:spcPct val="90000"/>
              </a:lnSpc>
              <a:spcAft>
                <a:spcPts val="588"/>
              </a:spcAft>
            </a:pPr>
            <a:r>
              <a:rPr lang="en-US" sz="2353" kern="0" dirty="0">
                <a:gradFill>
                  <a:gsLst>
                    <a:gs pos="2917">
                      <a:srgbClr val="FFFFFF"/>
                    </a:gs>
                    <a:gs pos="30000">
                      <a:srgbClr val="FFFFFF"/>
                    </a:gs>
                  </a:gsLst>
                  <a:lin ang="5400000" scaled="0"/>
                </a:gradFill>
              </a:rPr>
              <a:t>Image</a:t>
            </a:r>
          </a:p>
        </p:txBody>
      </p:sp>
      <p:sp>
        <p:nvSpPr>
          <p:cNvPr id="4" name="Rectangle 3"/>
          <p:cNvSpPr/>
          <p:nvPr/>
        </p:nvSpPr>
        <p:spPr bwMode="auto">
          <a:xfrm>
            <a:off x="6361359" y="5512115"/>
            <a:ext cx="2480417" cy="6977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5720" rIns="89642" bIns="45720" numCol="1" rtlCol="0" anchor="ctr" anchorCtr="0" compatLnSpc="1">
            <a:prstTxWarp prst="textNoShape">
              <a:avLst/>
            </a:prstTxWarp>
          </a:bodyPr>
          <a:lstStyle/>
          <a:p>
            <a:pPr defTabSz="914030" fontAlgn="base">
              <a:spcBef>
                <a:spcPct val="0"/>
              </a:spcBef>
              <a:spcAft>
                <a:spcPct val="0"/>
              </a:spcAft>
            </a:pPr>
            <a:r>
              <a:rPr lang="en-US" sz="1961" kern="0" dirty="0">
                <a:gradFill>
                  <a:gsLst>
                    <a:gs pos="16814">
                      <a:srgbClr val="FFFFFF"/>
                    </a:gs>
                    <a:gs pos="46000">
                      <a:srgbClr val="FFFFFF"/>
                    </a:gs>
                  </a:gsLst>
                  <a:lin ang="5400000" scaled="0"/>
                </a:gradFill>
              </a:rPr>
              <a:t>C:\Windows\*</a:t>
            </a:r>
          </a:p>
        </p:txBody>
      </p:sp>
      <p:sp>
        <p:nvSpPr>
          <p:cNvPr id="74" name="Rectangle 73"/>
          <p:cNvSpPr/>
          <p:nvPr/>
        </p:nvSpPr>
        <p:spPr bwMode="auto">
          <a:xfrm>
            <a:off x="9608156" y="3824979"/>
            <a:ext cx="1962304" cy="6977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5720" rIns="89642" bIns="45720" numCol="1" rtlCol="0" anchor="t" anchorCtr="0" compatLnSpc="1">
            <a:prstTxWarp prst="textNoShape">
              <a:avLst/>
            </a:prstTxWarp>
          </a:bodyPr>
          <a:lstStyle/>
          <a:p>
            <a:pPr defTabSz="914030" fontAlgn="base">
              <a:spcBef>
                <a:spcPct val="0"/>
              </a:spcBef>
              <a:spcAft>
                <a:spcPct val="0"/>
              </a:spcAft>
            </a:pPr>
            <a:r>
              <a:rPr lang="en-US" sz="1765" kern="0" dirty="0">
                <a:gradFill>
                  <a:gsLst>
                    <a:gs pos="16814">
                      <a:srgbClr val="FFFFFF"/>
                    </a:gs>
                    <a:gs pos="46000">
                      <a:srgbClr val="FFFFFF"/>
                    </a:gs>
                  </a:gsLst>
                  <a:lin ang="5400000" scaled="0"/>
                </a:gradFill>
              </a:rPr>
              <a:t>C:\Windows\*</a:t>
            </a:r>
          </a:p>
          <a:p>
            <a:pPr defTabSz="914030" fontAlgn="base">
              <a:spcBef>
                <a:spcPct val="0"/>
              </a:spcBef>
              <a:spcAft>
                <a:spcPct val="0"/>
              </a:spcAft>
            </a:pPr>
            <a:r>
              <a:rPr lang="en-US" sz="1765" kern="0" dirty="0">
                <a:gradFill>
                  <a:gsLst>
                    <a:gs pos="16814">
                      <a:srgbClr val="FFFFFF"/>
                    </a:gs>
                    <a:gs pos="46000">
                      <a:srgbClr val="FFFFFF"/>
                    </a:gs>
                  </a:gsLst>
                  <a:lin ang="5400000" scaled="0"/>
                </a:gradFill>
              </a:rPr>
              <a:t>C:\nodeJS</a:t>
            </a:r>
          </a:p>
        </p:txBody>
      </p:sp>
      <p:sp>
        <p:nvSpPr>
          <p:cNvPr id="77" name="Rectangle 76"/>
          <p:cNvSpPr/>
          <p:nvPr/>
        </p:nvSpPr>
        <p:spPr bwMode="auto">
          <a:xfrm>
            <a:off x="6386224" y="3803506"/>
            <a:ext cx="2480417" cy="6977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5720" rIns="89642" bIns="45720" numCol="1" rtlCol="0" anchor="ctr" anchorCtr="0" compatLnSpc="1">
            <a:prstTxWarp prst="textNoShape">
              <a:avLst/>
            </a:prstTxWarp>
          </a:bodyPr>
          <a:lstStyle/>
          <a:p>
            <a:pPr defTabSz="914030" fontAlgn="base">
              <a:spcBef>
                <a:spcPct val="0"/>
              </a:spcBef>
              <a:spcAft>
                <a:spcPct val="0"/>
              </a:spcAft>
            </a:pPr>
            <a:r>
              <a:rPr lang="en-US" sz="1961" kern="0" dirty="0">
                <a:gradFill>
                  <a:gsLst>
                    <a:gs pos="16814">
                      <a:srgbClr val="FFFFFF"/>
                    </a:gs>
                    <a:gs pos="46000">
                      <a:srgbClr val="FFFFFF"/>
                    </a:gs>
                  </a:gsLst>
                  <a:lin ang="5400000" scaled="0"/>
                </a:gradFill>
              </a:rPr>
              <a:t>C:\nodeJs</a:t>
            </a:r>
          </a:p>
        </p:txBody>
      </p:sp>
      <p:pic>
        <p:nvPicPr>
          <p:cNvPr id="79" name="Picture 78"/>
          <p:cNvPicPr>
            <a:picLocks noChangeAspect="1"/>
          </p:cNvPicPr>
          <p:nvPr/>
        </p:nvPicPr>
        <p:blipFill>
          <a:blip r:embed="rId4"/>
          <a:stretch>
            <a:fillRect/>
          </a:stretch>
        </p:blipFill>
        <p:spPr>
          <a:xfrm>
            <a:off x="3414663" y="3290011"/>
            <a:ext cx="2816159" cy="1613565"/>
          </a:xfrm>
          <a:prstGeom prst="rect">
            <a:avLst/>
          </a:prstGeom>
        </p:spPr>
      </p:pic>
      <p:sp>
        <p:nvSpPr>
          <p:cNvPr id="80" name="TextBox 79"/>
          <p:cNvSpPr txBox="1"/>
          <p:nvPr/>
        </p:nvSpPr>
        <p:spPr>
          <a:xfrm>
            <a:off x="3883461" y="3631634"/>
            <a:ext cx="1878560" cy="1016818"/>
          </a:xfrm>
          <a:prstGeom prst="rect">
            <a:avLst/>
          </a:prstGeom>
          <a:noFill/>
        </p:spPr>
        <p:txBody>
          <a:bodyPr wrap="none" lIns="179285" tIns="143428" rIns="179285" bIns="143428" rtlCol="0">
            <a:spAutoFit/>
          </a:bodyPr>
          <a:lstStyle/>
          <a:p>
            <a:pPr algn="ctr" defTabSz="896386">
              <a:lnSpc>
                <a:spcPct val="90000"/>
              </a:lnSpc>
              <a:spcAft>
                <a:spcPts val="588"/>
              </a:spcAft>
            </a:pPr>
            <a:r>
              <a:rPr lang="en-US" sz="2353" kern="0" dirty="0">
                <a:gradFill>
                  <a:gsLst>
                    <a:gs pos="2917">
                      <a:srgbClr val="FFFFFF"/>
                    </a:gs>
                    <a:gs pos="30000">
                      <a:srgbClr val="FFFFFF"/>
                    </a:gs>
                  </a:gsLst>
                  <a:lin ang="5400000" scaled="0"/>
                </a:gradFill>
              </a:rPr>
              <a:t>Application</a:t>
            </a:r>
          </a:p>
          <a:p>
            <a:pPr algn="ctr" defTabSz="896386">
              <a:lnSpc>
                <a:spcPct val="90000"/>
              </a:lnSpc>
              <a:spcAft>
                <a:spcPts val="588"/>
              </a:spcAft>
            </a:pPr>
            <a:r>
              <a:rPr lang="en-US" sz="2353" kern="0" dirty="0">
                <a:gradFill>
                  <a:gsLst>
                    <a:gs pos="2917">
                      <a:srgbClr val="FFFFFF"/>
                    </a:gs>
                    <a:gs pos="30000">
                      <a:srgbClr val="FFFFFF"/>
                    </a:gs>
                  </a:gsLst>
                  <a:lin ang="5400000" scaled="0"/>
                </a:gradFill>
              </a:rPr>
              <a:t>Framework</a:t>
            </a:r>
          </a:p>
        </p:txBody>
      </p:sp>
      <p:pic>
        <p:nvPicPr>
          <p:cNvPr id="75" name="Picture 74"/>
          <p:cNvPicPr>
            <a:picLocks noChangeAspect="1"/>
          </p:cNvPicPr>
          <p:nvPr/>
        </p:nvPicPr>
        <p:blipFill>
          <a:blip r:embed="rId6"/>
          <a:stretch>
            <a:fillRect/>
          </a:stretch>
        </p:blipFill>
        <p:spPr>
          <a:xfrm>
            <a:off x="3404078" y="1578073"/>
            <a:ext cx="2822050" cy="1613565"/>
          </a:xfrm>
          <a:prstGeom prst="rect">
            <a:avLst/>
          </a:prstGeom>
        </p:spPr>
      </p:pic>
      <p:sp>
        <p:nvSpPr>
          <p:cNvPr id="76" name="TextBox 75"/>
          <p:cNvSpPr txBox="1"/>
          <p:nvPr/>
        </p:nvSpPr>
        <p:spPr>
          <a:xfrm>
            <a:off x="3396142" y="2097409"/>
            <a:ext cx="2816158" cy="615522"/>
          </a:xfrm>
          <a:prstGeom prst="rect">
            <a:avLst/>
          </a:prstGeom>
          <a:noFill/>
        </p:spPr>
        <p:txBody>
          <a:bodyPr wrap="square" lIns="179285" tIns="143428" rIns="179285" bIns="143428" rtlCol="0">
            <a:spAutoFit/>
          </a:bodyPr>
          <a:lstStyle/>
          <a:p>
            <a:pPr algn="ctr" defTabSz="896386">
              <a:lnSpc>
                <a:spcPct val="90000"/>
              </a:lnSpc>
              <a:spcAft>
                <a:spcPts val="588"/>
              </a:spcAft>
            </a:pPr>
            <a:r>
              <a:rPr lang="en-US" sz="2353" kern="0" dirty="0">
                <a:solidFill>
                  <a:srgbClr val="0078D7"/>
                </a:solidFill>
              </a:rPr>
              <a:t>Sandbox</a:t>
            </a:r>
          </a:p>
        </p:txBody>
      </p:sp>
      <p:sp>
        <p:nvSpPr>
          <p:cNvPr id="78" name="Rectangle 77"/>
          <p:cNvSpPr/>
          <p:nvPr/>
        </p:nvSpPr>
        <p:spPr bwMode="auto">
          <a:xfrm>
            <a:off x="6375639" y="2034801"/>
            <a:ext cx="2480417" cy="6977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5720" rIns="89642" bIns="45720" numCol="1" rtlCol="0" anchor="ctr" anchorCtr="0" compatLnSpc="1">
            <a:prstTxWarp prst="textNoShape">
              <a:avLst/>
            </a:prstTxWarp>
          </a:bodyPr>
          <a:lstStyle/>
          <a:p>
            <a:pPr defTabSz="914030" fontAlgn="base">
              <a:spcBef>
                <a:spcPct val="0"/>
              </a:spcBef>
              <a:spcAft>
                <a:spcPct val="0"/>
              </a:spcAft>
            </a:pPr>
            <a:r>
              <a:rPr lang="en-US" sz="1961" i="1" kern="0" dirty="0">
                <a:gradFill>
                  <a:gsLst>
                    <a:gs pos="16814">
                      <a:srgbClr val="FFFFFF"/>
                    </a:gs>
                    <a:gs pos="46000">
                      <a:srgbClr val="FFFFFF"/>
                    </a:gs>
                  </a:gsLst>
                  <a:lin ang="5400000" scaled="0"/>
                </a:gradFill>
              </a:rPr>
              <a:t>Empty</a:t>
            </a:r>
          </a:p>
        </p:txBody>
      </p:sp>
      <p:sp>
        <p:nvSpPr>
          <p:cNvPr id="81" name="Rectangle 80"/>
          <p:cNvSpPr/>
          <p:nvPr/>
        </p:nvSpPr>
        <p:spPr bwMode="auto">
          <a:xfrm>
            <a:off x="9594808" y="1288033"/>
            <a:ext cx="1962304" cy="69779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89642" tIns="45720" rIns="89642" bIns="45720" numCol="1" rtlCol="0" anchor="ctr" anchorCtr="0" compatLnSpc="1">
            <a:prstTxWarp prst="textNoShape">
              <a:avLst/>
            </a:prstTxWarp>
          </a:bodyPr>
          <a:lstStyle/>
          <a:p>
            <a:pPr defTabSz="914030" fontAlgn="base">
              <a:spcBef>
                <a:spcPct val="0"/>
              </a:spcBef>
              <a:spcAft>
                <a:spcPct val="0"/>
              </a:spcAft>
            </a:pPr>
            <a:r>
              <a:rPr lang="en-US" sz="1765" kern="0" dirty="0">
                <a:solidFill>
                  <a:srgbClr val="000000"/>
                </a:solidFill>
              </a:rPr>
              <a:t>C:\myApp</a:t>
            </a:r>
          </a:p>
        </p:txBody>
      </p:sp>
      <p:sp>
        <p:nvSpPr>
          <p:cNvPr id="82" name="Down Arrow 81"/>
          <p:cNvSpPr/>
          <p:nvPr/>
        </p:nvSpPr>
        <p:spPr bwMode="auto">
          <a:xfrm>
            <a:off x="9989718" y="1984662"/>
            <a:ext cx="1172485" cy="533871"/>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kern="0" dirty="0">
              <a:gradFill>
                <a:gsLst>
                  <a:gs pos="16814">
                    <a:srgbClr val="FFFFFF"/>
                  </a:gs>
                  <a:gs pos="46000">
                    <a:srgbClr val="FFFFFF"/>
                  </a:gs>
                </a:gsLst>
                <a:lin ang="5400000" scaled="0"/>
              </a:gradFill>
            </a:endParaRPr>
          </a:p>
        </p:txBody>
      </p:sp>
      <p:sp>
        <p:nvSpPr>
          <p:cNvPr id="84" name="Right Arrow 83"/>
          <p:cNvSpPr/>
          <p:nvPr/>
        </p:nvSpPr>
        <p:spPr bwMode="auto">
          <a:xfrm>
            <a:off x="8998592" y="3851671"/>
            <a:ext cx="490770" cy="475105"/>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kern="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319611186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rapezoid 117"/>
          <p:cNvSpPr/>
          <p:nvPr/>
        </p:nvSpPr>
        <p:spPr bwMode="auto">
          <a:xfrm rot="16200000">
            <a:off x="1537863" y="2474559"/>
            <a:ext cx="5224856" cy="3398633"/>
          </a:xfrm>
          <a:prstGeom prst="trapezoid">
            <a:avLst>
              <a:gd name="adj" fmla="val 39862"/>
            </a:avLst>
          </a:prstGeom>
          <a:solidFill>
            <a:schemeClr val="accent1">
              <a:alpha val="6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kern="0" dirty="0">
              <a:gradFill>
                <a:gsLst>
                  <a:gs pos="16814">
                    <a:srgbClr val="FFFFFF"/>
                  </a:gs>
                  <a:gs pos="46000">
                    <a:srgbClr val="FFFFFF"/>
                  </a:gs>
                </a:gsLst>
                <a:lin ang="5400000" scaled="0"/>
              </a:gradFill>
            </a:endParaRPr>
          </a:p>
        </p:txBody>
      </p:sp>
      <p:sp>
        <p:nvSpPr>
          <p:cNvPr id="2" name="Title 1"/>
          <p:cNvSpPr>
            <a:spLocks noGrp="1"/>
          </p:cNvSpPr>
          <p:nvPr>
            <p:ph type="title"/>
          </p:nvPr>
        </p:nvSpPr>
        <p:spPr/>
        <p:txBody>
          <a:bodyPr/>
          <a:lstStyle/>
          <a:p>
            <a:r>
              <a:rPr lang="en-US" dirty="0"/>
              <a:t>Image Creation</a:t>
            </a:r>
          </a:p>
        </p:txBody>
      </p:sp>
      <p:sp>
        <p:nvSpPr>
          <p:cNvPr id="30" name="Rounded Rectangle 29"/>
          <p:cNvSpPr/>
          <p:nvPr/>
        </p:nvSpPr>
        <p:spPr bwMode="auto">
          <a:xfrm>
            <a:off x="516040" y="2084363"/>
            <a:ext cx="2186545" cy="3867147"/>
          </a:xfrm>
          <a:prstGeom prst="roundRect">
            <a:avLst/>
          </a:prstGeom>
          <a:ln w="3810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0" numCol="1" spcCol="0" rtlCol="0" fromWordArt="0" anchor="b" anchorCtr="0" forceAA="0" compatLnSpc="1">
            <a:prstTxWarp prst="textNoShape">
              <a:avLst/>
            </a:prstTxWarp>
            <a:noAutofit/>
          </a:bodyPr>
          <a:lstStyle/>
          <a:p>
            <a:pPr algn="ctr" defTabSz="896386">
              <a:lnSpc>
                <a:spcPct val="90000"/>
              </a:lnSpc>
              <a:spcAft>
                <a:spcPts val="588"/>
              </a:spcAft>
            </a:pPr>
            <a:r>
              <a:rPr lang="en-US" sz="1961" b="1" kern="0" dirty="0">
                <a:solidFill>
                  <a:srgbClr val="0078D7"/>
                </a:solidFill>
              </a:rPr>
              <a:t>Local Repository</a:t>
            </a:r>
          </a:p>
        </p:txBody>
      </p:sp>
      <p:grpSp>
        <p:nvGrpSpPr>
          <p:cNvPr id="31" name="Group 30"/>
          <p:cNvGrpSpPr/>
          <p:nvPr/>
        </p:nvGrpSpPr>
        <p:grpSpPr>
          <a:xfrm>
            <a:off x="677265" y="3323547"/>
            <a:ext cx="1845151" cy="933121"/>
            <a:chOff x="4962561" y="2484878"/>
            <a:chExt cx="2522622" cy="1409700"/>
          </a:xfrm>
        </p:grpSpPr>
        <p:grpSp>
          <p:nvGrpSpPr>
            <p:cNvPr id="32" name="Group 31"/>
            <p:cNvGrpSpPr/>
            <p:nvPr/>
          </p:nvGrpSpPr>
          <p:grpSpPr>
            <a:xfrm>
              <a:off x="4962561" y="2484878"/>
              <a:ext cx="2522622" cy="1409700"/>
              <a:chOff x="3703637" y="1744662"/>
              <a:chExt cx="5181600" cy="2895600"/>
            </a:xfrm>
          </p:grpSpPr>
          <p:sp>
            <p:nvSpPr>
              <p:cNvPr id="42" name="Rectangle 41"/>
              <p:cNvSpPr/>
              <p:nvPr/>
            </p:nvSpPr>
            <p:spPr bwMode="auto">
              <a:xfrm>
                <a:off x="3789873" y="1829243"/>
                <a:ext cx="5013282" cy="2725204"/>
              </a:xfrm>
              <a:prstGeom prst="rect">
                <a:avLst/>
              </a:prstGeom>
              <a:solidFill>
                <a:schemeClr val="accent1"/>
              </a:solidFill>
              <a:ln w="762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ight Bracket 42"/>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dirty="0">
                  <a:solidFill>
                    <a:srgbClr val="FFFFFF"/>
                  </a:solidFill>
                </a:endParaRPr>
              </a:p>
            </p:txBody>
          </p:sp>
          <p:sp>
            <p:nvSpPr>
              <p:cNvPr id="44" name="Left Bracket 43"/>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rgbClr val="FFFFFF"/>
                  </a:solidFill>
                </a:endParaRPr>
              </a:p>
            </p:txBody>
          </p:sp>
        </p:grpSp>
        <p:cxnSp>
          <p:nvCxnSpPr>
            <p:cNvPr id="33" name="Straight Connector 32"/>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5151321" y="2732528"/>
              <a:ext cx="364693" cy="914400"/>
              <a:chOff x="5528956" y="2849562"/>
              <a:chExt cx="729385" cy="1828800"/>
            </a:xfrm>
          </p:grpSpPr>
          <p:cxnSp>
            <p:nvCxnSpPr>
              <p:cNvPr id="38" name="Straight Connector 37"/>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45" name="Rectangle 44"/>
          <p:cNvSpPr/>
          <p:nvPr/>
        </p:nvSpPr>
        <p:spPr>
          <a:xfrm>
            <a:off x="758031" y="3499451"/>
            <a:ext cx="1691910" cy="635430"/>
          </a:xfrm>
          <a:prstGeom prst="rect">
            <a:avLst/>
          </a:prstGeom>
        </p:spPr>
        <p:txBody>
          <a:bodyPr wrap="square">
            <a:spAutoFit/>
          </a:bodyPr>
          <a:lstStyle/>
          <a:p>
            <a:pPr algn="ctr" defTabSz="896386">
              <a:lnSpc>
                <a:spcPct val="90000"/>
              </a:lnSpc>
            </a:pPr>
            <a:r>
              <a:rPr lang="en-US" sz="1961" b="1" kern="0" dirty="0">
                <a:gradFill>
                  <a:gsLst>
                    <a:gs pos="2917">
                      <a:srgbClr val="FFFFFF"/>
                    </a:gs>
                    <a:gs pos="30000">
                      <a:srgbClr val="FFFFFF"/>
                    </a:gs>
                  </a:gsLst>
                  <a:lin ang="5400000" scaled="0"/>
                </a:gradFill>
                <a:latin typeface="Segoe UI Light"/>
              </a:rPr>
              <a:t>Application</a:t>
            </a:r>
          </a:p>
          <a:p>
            <a:pPr algn="ctr" defTabSz="896386">
              <a:lnSpc>
                <a:spcPct val="90000"/>
              </a:lnSpc>
            </a:pPr>
            <a:r>
              <a:rPr lang="en-US" sz="1961" b="1" kern="0" dirty="0">
                <a:gradFill>
                  <a:gsLst>
                    <a:gs pos="2917">
                      <a:srgbClr val="FFFFFF"/>
                    </a:gs>
                    <a:gs pos="30000">
                      <a:srgbClr val="FFFFFF"/>
                    </a:gs>
                  </a:gsLst>
                  <a:lin ang="5400000" scaled="0"/>
                </a:gradFill>
                <a:latin typeface="Segoe UI Light"/>
              </a:rPr>
              <a:t>Framework</a:t>
            </a:r>
          </a:p>
        </p:txBody>
      </p:sp>
      <p:grpSp>
        <p:nvGrpSpPr>
          <p:cNvPr id="46" name="Group 45"/>
          <p:cNvGrpSpPr/>
          <p:nvPr/>
        </p:nvGrpSpPr>
        <p:grpSpPr>
          <a:xfrm>
            <a:off x="672768" y="4393441"/>
            <a:ext cx="1845151" cy="933121"/>
            <a:chOff x="4962561" y="2484878"/>
            <a:chExt cx="2522622" cy="1409700"/>
          </a:xfrm>
        </p:grpSpPr>
        <p:grpSp>
          <p:nvGrpSpPr>
            <p:cNvPr id="47" name="Group 46"/>
            <p:cNvGrpSpPr/>
            <p:nvPr/>
          </p:nvGrpSpPr>
          <p:grpSpPr>
            <a:xfrm>
              <a:off x="4962561" y="2484878"/>
              <a:ext cx="2522622" cy="1409700"/>
              <a:chOff x="3703637" y="1744662"/>
              <a:chExt cx="5181600" cy="2895600"/>
            </a:xfrm>
          </p:grpSpPr>
          <p:sp>
            <p:nvSpPr>
              <p:cNvPr id="57" name="Rectangle 56"/>
              <p:cNvSpPr/>
              <p:nvPr/>
            </p:nvSpPr>
            <p:spPr bwMode="auto">
              <a:xfrm>
                <a:off x="3789873" y="1829243"/>
                <a:ext cx="5013282" cy="2725204"/>
              </a:xfrm>
              <a:prstGeom prst="rect">
                <a:avLst/>
              </a:prstGeom>
              <a:solidFill>
                <a:schemeClr val="accent1"/>
              </a:solidFill>
              <a:ln w="762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ight Bracket 57"/>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dirty="0">
                  <a:solidFill>
                    <a:srgbClr val="FFFFFF"/>
                  </a:solidFill>
                </a:endParaRPr>
              </a:p>
            </p:txBody>
          </p:sp>
          <p:sp>
            <p:nvSpPr>
              <p:cNvPr id="59" name="Left Bracket 58"/>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rgbClr val="FFFFFF"/>
                  </a:solidFill>
                </a:endParaRPr>
              </a:p>
            </p:txBody>
          </p:sp>
        </p:grpSp>
        <p:cxnSp>
          <p:nvCxnSpPr>
            <p:cNvPr id="48" name="Straight Connector 47"/>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p:cNvGrpSpPr/>
            <p:nvPr/>
          </p:nvGrpSpPr>
          <p:grpSpPr>
            <a:xfrm>
              <a:off x="5151321" y="2732528"/>
              <a:ext cx="364693" cy="914400"/>
              <a:chOff x="5528956" y="2849562"/>
              <a:chExt cx="729385" cy="1828800"/>
            </a:xfrm>
          </p:grpSpPr>
          <p:cxnSp>
            <p:nvCxnSpPr>
              <p:cNvPr id="53" name="Straight Connector 52"/>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032" y="4712665"/>
            <a:ext cx="1738647" cy="399779"/>
          </a:xfrm>
          <a:prstGeom prst="rect">
            <a:avLst/>
          </a:prstGeom>
        </p:spPr>
      </p:pic>
      <p:sp>
        <p:nvSpPr>
          <p:cNvPr id="72" name="Rounded Rectangle 71"/>
          <p:cNvSpPr/>
          <p:nvPr/>
        </p:nvSpPr>
        <p:spPr bwMode="auto">
          <a:xfrm>
            <a:off x="3250051" y="1418287"/>
            <a:ext cx="5759329" cy="5378549"/>
          </a:xfrm>
          <a:prstGeom prst="roundRect">
            <a:avLst>
              <a:gd name="adj" fmla="val 0"/>
            </a:avLst>
          </a:prstGeom>
          <a:ln w="3810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0" numCol="1" spcCol="0" rtlCol="0" fromWordArt="0" anchor="b" anchorCtr="0" forceAA="0" compatLnSpc="1">
            <a:prstTxWarp prst="textNoShape">
              <a:avLst/>
            </a:prstTxWarp>
            <a:noAutofit/>
          </a:bodyPr>
          <a:lstStyle/>
          <a:p>
            <a:pPr algn="ctr" defTabSz="896386">
              <a:lnSpc>
                <a:spcPct val="90000"/>
              </a:lnSpc>
              <a:spcAft>
                <a:spcPts val="588"/>
              </a:spcAft>
            </a:pPr>
            <a:endParaRPr lang="en-US" sz="1961" b="1" kern="0" dirty="0">
              <a:solidFill>
                <a:srgbClr val="0078D7"/>
              </a:solidFill>
            </a:endParaRPr>
          </a:p>
        </p:txBody>
      </p:sp>
      <p:pic>
        <p:nvPicPr>
          <p:cNvPr id="102" name="Picture 10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657" y="2203546"/>
            <a:ext cx="1738647" cy="399779"/>
          </a:xfrm>
          <a:prstGeom prst="rect">
            <a:avLst/>
          </a:prstGeom>
        </p:spPr>
      </p:pic>
      <p:pic>
        <p:nvPicPr>
          <p:cNvPr id="115" name="Picture 114"/>
          <p:cNvPicPr>
            <a:picLocks noChangeAspect="1"/>
          </p:cNvPicPr>
          <p:nvPr/>
        </p:nvPicPr>
        <p:blipFill>
          <a:blip r:embed="rId4"/>
          <a:stretch>
            <a:fillRect/>
          </a:stretch>
        </p:blipFill>
        <p:spPr>
          <a:xfrm>
            <a:off x="3406726" y="5038157"/>
            <a:ext cx="2816159" cy="1613565"/>
          </a:xfrm>
          <a:prstGeom prst="rect">
            <a:avLst/>
          </a:prstGeom>
        </p:spPr>
      </p:pic>
      <p:sp>
        <p:nvSpPr>
          <p:cNvPr id="119" name="Rounded Rectangle 118"/>
          <p:cNvSpPr/>
          <p:nvPr/>
        </p:nvSpPr>
        <p:spPr bwMode="auto">
          <a:xfrm>
            <a:off x="9489362" y="2173988"/>
            <a:ext cx="2186545" cy="3867147"/>
          </a:xfrm>
          <a:prstGeom prst="roundRect">
            <a:avLst/>
          </a:prstGeom>
          <a:ln w="3810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0" numCol="1" spcCol="0" rtlCol="0" fromWordArt="0" anchor="b" anchorCtr="0" forceAA="0" compatLnSpc="1">
            <a:prstTxWarp prst="textNoShape">
              <a:avLst/>
            </a:prstTxWarp>
            <a:noAutofit/>
          </a:bodyPr>
          <a:lstStyle/>
          <a:p>
            <a:pPr algn="ctr" defTabSz="896386">
              <a:lnSpc>
                <a:spcPct val="90000"/>
              </a:lnSpc>
              <a:spcAft>
                <a:spcPts val="588"/>
              </a:spcAft>
            </a:pPr>
            <a:r>
              <a:rPr lang="en-US" sz="1961" b="1" kern="0" dirty="0">
                <a:solidFill>
                  <a:srgbClr val="0078D7"/>
                </a:solidFill>
              </a:rPr>
              <a:t>Container View</a:t>
            </a:r>
          </a:p>
        </p:txBody>
      </p:sp>
      <p:pic>
        <p:nvPicPr>
          <p:cNvPr id="120" name="Picture 119"/>
          <p:cNvPicPr>
            <a:picLocks noChangeAspect="1"/>
          </p:cNvPicPr>
          <p:nvPr/>
        </p:nvPicPr>
        <p:blipFill>
          <a:blip r:embed="rId5"/>
          <a:stretch>
            <a:fillRect/>
          </a:stretch>
        </p:blipFill>
        <p:spPr>
          <a:xfrm>
            <a:off x="9594809" y="2502015"/>
            <a:ext cx="1975651" cy="1129619"/>
          </a:xfrm>
          <a:prstGeom prst="rect">
            <a:avLst/>
          </a:prstGeom>
        </p:spPr>
      </p:pic>
      <p:pic>
        <p:nvPicPr>
          <p:cNvPr id="73" name="Picture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5481" y="6040671"/>
            <a:ext cx="1738647" cy="399779"/>
          </a:xfrm>
          <a:prstGeom prst="rect">
            <a:avLst/>
          </a:prstGeom>
        </p:spPr>
      </p:pic>
      <p:sp>
        <p:nvSpPr>
          <p:cNvPr id="3" name="TextBox 2"/>
          <p:cNvSpPr txBox="1"/>
          <p:nvPr/>
        </p:nvSpPr>
        <p:spPr>
          <a:xfrm>
            <a:off x="3748234" y="5193788"/>
            <a:ext cx="2133143" cy="1016818"/>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gradFill>
                  <a:gsLst>
                    <a:gs pos="2917">
                      <a:srgbClr val="FFFFFF"/>
                    </a:gs>
                    <a:gs pos="30000">
                      <a:srgbClr val="FFFFFF"/>
                    </a:gs>
                  </a:gsLst>
                  <a:lin ang="5400000" scaled="0"/>
                </a:gradFill>
              </a:rPr>
              <a:t>Container OS</a:t>
            </a:r>
          </a:p>
          <a:p>
            <a:pPr algn="ctr" defTabSz="896386">
              <a:lnSpc>
                <a:spcPct val="90000"/>
              </a:lnSpc>
              <a:spcAft>
                <a:spcPts val="588"/>
              </a:spcAft>
            </a:pPr>
            <a:r>
              <a:rPr lang="en-US" sz="2353" kern="0" dirty="0">
                <a:gradFill>
                  <a:gsLst>
                    <a:gs pos="2917">
                      <a:srgbClr val="FFFFFF"/>
                    </a:gs>
                    <a:gs pos="30000">
                      <a:srgbClr val="FFFFFF"/>
                    </a:gs>
                  </a:gsLst>
                  <a:lin ang="5400000" scaled="0"/>
                </a:gradFill>
              </a:rPr>
              <a:t>Image</a:t>
            </a:r>
          </a:p>
        </p:txBody>
      </p:sp>
      <p:sp>
        <p:nvSpPr>
          <p:cNvPr id="4" name="Rectangle 3"/>
          <p:cNvSpPr/>
          <p:nvPr/>
        </p:nvSpPr>
        <p:spPr bwMode="auto">
          <a:xfrm>
            <a:off x="6361359" y="5512115"/>
            <a:ext cx="2480417" cy="6977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5720" rIns="89642" bIns="45720" numCol="1" rtlCol="0" anchor="ctr" anchorCtr="0" compatLnSpc="1">
            <a:prstTxWarp prst="textNoShape">
              <a:avLst/>
            </a:prstTxWarp>
          </a:bodyPr>
          <a:lstStyle/>
          <a:p>
            <a:pPr defTabSz="914030" fontAlgn="base">
              <a:spcBef>
                <a:spcPct val="0"/>
              </a:spcBef>
              <a:spcAft>
                <a:spcPct val="0"/>
              </a:spcAft>
            </a:pPr>
            <a:r>
              <a:rPr lang="en-US" sz="1961" kern="0" dirty="0">
                <a:gradFill>
                  <a:gsLst>
                    <a:gs pos="16814">
                      <a:srgbClr val="FFFFFF"/>
                    </a:gs>
                    <a:gs pos="46000">
                      <a:srgbClr val="FFFFFF"/>
                    </a:gs>
                  </a:gsLst>
                  <a:lin ang="5400000" scaled="0"/>
                </a:gradFill>
              </a:rPr>
              <a:t>C:\Windows\*</a:t>
            </a:r>
          </a:p>
        </p:txBody>
      </p:sp>
      <p:sp>
        <p:nvSpPr>
          <p:cNvPr id="74" name="Rectangle 73"/>
          <p:cNvSpPr/>
          <p:nvPr/>
        </p:nvSpPr>
        <p:spPr bwMode="auto">
          <a:xfrm>
            <a:off x="9608156" y="3824978"/>
            <a:ext cx="1962304" cy="107859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5720" rIns="89642" bIns="45720" numCol="1" rtlCol="0" anchor="t" anchorCtr="0" compatLnSpc="1">
            <a:prstTxWarp prst="textNoShape">
              <a:avLst/>
            </a:prstTxWarp>
          </a:bodyPr>
          <a:lstStyle/>
          <a:p>
            <a:pPr defTabSz="914030" fontAlgn="base">
              <a:spcBef>
                <a:spcPct val="0"/>
              </a:spcBef>
              <a:spcAft>
                <a:spcPct val="0"/>
              </a:spcAft>
            </a:pPr>
            <a:r>
              <a:rPr lang="en-US" sz="1765" kern="0" dirty="0">
                <a:gradFill>
                  <a:gsLst>
                    <a:gs pos="16814">
                      <a:srgbClr val="FFFFFF"/>
                    </a:gs>
                    <a:gs pos="46000">
                      <a:srgbClr val="FFFFFF"/>
                    </a:gs>
                  </a:gsLst>
                  <a:lin ang="5400000" scaled="0"/>
                </a:gradFill>
              </a:rPr>
              <a:t>C:\Windows\*</a:t>
            </a:r>
          </a:p>
          <a:p>
            <a:pPr defTabSz="914030" fontAlgn="base">
              <a:spcBef>
                <a:spcPct val="0"/>
              </a:spcBef>
              <a:spcAft>
                <a:spcPct val="0"/>
              </a:spcAft>
            </a:pPr>
            <a:r>
              <a:rPr lang="en-US" sz="1765" kern="0" dirty="0">
                <a:gradFill>
                  <a:gsLst>
                    <a:gs pos="16814">
                      <a:srgbClr val="FFFFFF"/>
                    </a:gs>
                    <a:gs pos="46000">
                      <a:srgbClr val="FFFFFF"/>
                    </a:gs>
                  </a:gsLst>
                  <a:lin ang="5400000" scaled="0"/>
                </a:gradFill>
              </a:rPr>
              <a:t>C:\nodeJS</a:t>
            </a:r>
          </a:p>
          <a:p>
            <a:pPr defTabSz="914030" fontAlgn="base">
              <a:spcBef>
                <a:spcPct val="0"/>
              </a:spcBef>
              <a:spcAft>
                <a:spcPct val="0"/>
              </a:spcAft>
            </a:pPr>
            <a:r>
              <a:rPr lang="en-US" sz="1765" kern="0" dirty="0">
                <a:gradFill>
                  <a:gsLst>
                    <a:gs pos="16814">
                      <a:srgbClr val="FFFFFF"/>
                    </a:gs>
                    <a:gs pos="46000">
                      <a:srgbClr val="FFFFFF"/>
                    </a:gs>
                  </a:gsLst>
                  <a:lin ang="5400000" scaled="0"/>
                </a:gradFill>
              </a:rPr>
              <a:t>C:\myApp</a:t>
            </a:r>
          </a:p>
        </p:txBody>
      </p:sp>
      <p:sp>
        <p:nvSpPr>
          <p:cNvPr id="77" name="Rectangle 76"/>
          <p:cNvSpPr/>
          <p:nvPr/>
        </p:nvSpPr>
        <p:spPr bwMode="auto">
          <a:xfrm>
            <a:off x="6386224" y="3803506"/>
            <a:ext cx="2480417" cy="6977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5720" rIns="89642" bIns="45720" numCol="1" rtlCol="0" anchor="ctr" anchorCtr="0" compatLnSpc="1">
            <a:prstTxWarp prst="textNoShape">
              <a:avLst/>
            </a:prstTxWarp>
          </a:bodyPr>
          <a:lstStyle/>
          <a:p>
            <a:pPr defTabSz="914030" fontAlgn="base">
              <a:spcBef>
                <a:spcPct val="0"/>
              </a:spcBef>
              <a:spcAft>
                <a:spcPct val="0"/>
              </a:spcAft>
            </a:pPr>
            <a:r>
              <a:rPr lang="en-US" sz="1961" kern="0" dirty="0">
                <a:gradFill>
                  <a:gsLst>
                    <a:gs pos="16814">
                      <a:srgbClr val="FFFFFF"/>
                    </a:gs>
                    <a:gs pos="46000">
                      <a:srgbClr val="FFFFFF"/>
                    </a:gs>
                  </a:gsLst>
                  <a:lin ang="5400000" scaled="0"/>
                </a:gradFill>
              </a:rPr>
              <a:t>C:\nodeJs</a:t>
            </a:r>
          </a:p>
        </p:txBody>
      </p:sp>
      <p:pic>
        <p:nvPicPr>
          <p:cNvPr id="79" name="Picture 78"/>
          <p:cNvPicPr>
            <a:picLocks noChangeAspect="1"/>
          </p:cNvPicPr>
          <p:nvPr/>
        </p:nvPicPr>
        <p:blipFill>
          <a:blip r:embed="rId4"/>
          <a:stretch>
            <a:fillRect/>
          </a:stretch>
        </p:blipFill>
        <p:spPr>
          <a:xfrm>
            <a:off x="3414663" y="3290011"/>
            <a:ext cx="2816159" cy="1613565"/>
          </a:xfrm>
          <a:prstGeom prst="rect">
            <a:avLst/>
          </a:prstGeom>
        </p:spPr>
      </p:pic>
      <p:sp>
        <p:nvSpPr>
          <p:cNvPr id="80" name="TextBox 79"/>
          <p:cNvSpPr txBox="1"/>
          <p:nvPr/>
        </p:nvSpPr>
        <p:spPr>
          <a:xfrm>
            <a:off x="3883461" y="3631634"/>
            <a:ext cx="1878560" cy="1016818"/>
          </a:xfrm>
          <a:prstGeom prst="rect">
            <a:avLst/>
          </a:prstGeom>
          <a:noFill/>
        </p:spPr>
        <p:txBody>
          <a:bodyPr wrap="none" lIns="179285" tIns="143428" rIns="179285" bIns="143428" rtlCol="0">
            <a:spAutoFit/>
          </a:bodyPr>
          <a:lstStyle/>
          <a:p>
            <a:pPr algn="ctr" defTabSz="896386">
              <a:lnSpc>
                <a:spcPct val="90000"/>
              </a:lnSpc>
              <a:spcAft>
                <a:spcPts val="588"/>
              </a:spcAft>
            </a:pPr>
            <a:r>
              <a:rPr lang="en-US" sz="2353" kern="0" dirty="0">
                <a:gradFill>
                  <a:gsLst>
                    <a:gs pos="2917">
                      <a:srgbClr val="FFFFFF"/>
                    </a:gs>
                    <a:gs pos="30000">
                      <a:srgbClr val="FFFFFF"/>
                    </a:gs>
                  </a:gsLst>
                  <a:lin ang="5400000" scaled="0"/>
                </a:gradFill>
              </a:rPr>
              <a:t>Application</a:t>
            </a:r>
          </a:p>
          <a:p>
            <a:pPr algn="ctr" defTabSz="896386">
              <a:lnSpc>
                <a:spcPct val="90000"/>
              </a:lnSpc>
              <a:spcAft>
                <a:spcPts val="588"/>
              </a:spcAft>
            </a:pPr>
            <a:r>
              <a:rPr lang="en-US" sz="2353" kern="0" dirty="0">
                <a:gradFill>
                  <a:gsLst>
                    <a:gs pos="2917">
                      <a:srgbClr val="FFFFFF"/>
                    </a:gs>
                    <a:gs pos="30000">
                      <a:srgbClr val="FFFFFF"/>
                    </a:gs>
                  </a:gsLst>
                  <a:lin ang="5400000" scaled="0"/>
                </a:gradFill>
              </a:rPr>
              <a:t>Framework</a:t>
            </a:r>
          </a:p>
        </p:txBody>
      </p:sp>
      <p:pic>
        <p:nvPicPr>
          <p:cNvPr id="75" name="Picture 74"/>
          <p:cNvPicPr>
            <a:picLocks noChangeAspect="1"/>
          </p:cNvPicPr>
          <p:nvPr/>
        </p:nvPicPr>
        <p:blipFill>
          <a:blip r:embed="rId6"/>
          <a:stretch>
            <a:fillRect/>
          </a:stretch>
        </p:blipFill>
        <p:spPr>
          <a:xfrm>
            <a:off x="3404078" y="1578073"/>
            <a:ext cx="2822050" cy="1613565"/>
          </a:xfrm>
          <a:prstGeom prst="rect">
            <a:avLst/>
          </a:prstGeom>
        </p:spPr>
      </p:pic>
      <p:sp>
        <p:nvSpPr>
          <p:cNvPr id="76" name="TextBox 75"/>
          <p:cNvSpPr txBox="1"/>
          <p:nvPr/>
        </p:nvSpPr>
        <p:spPr>
          <a:xfrm>
            <a:off x="3396142" y="2097409"/>
            <a:ext cx="2816158" cy="615522"/>
          </a:xfrm>
          <a:prstGeom prst="rect">
            <a:avLst/>
          </a:prstGeom>
          <a:noFill/>
        </p:spPr>
        <p:txBody>
          <a:bodyPr wrap="square" lIns="179285" tIns="143428" rIns="179285" bIns="143428" rtlCol="0">
            <a:spAutoFit/>
          </a:bodyPr>
          <a:lstStyle/>
          <a:p>
            <a:pPr algn="ctr" defTabSz="896386">
              <a:lnSpc>
                <a:spcPct val="90000"/>
              </a:lnSpc>
              <a:spcAft>
                <a:spcPts val="588"/>
              </a:spcAft>
            </a:pPr>
            <a:r>
              <a:rPr lang="en-US" sz="2353" kern="0" dirty="0">
                <a:solidFill>
                  <a:srgbClr val="0078D7"/>
                </a:solidFill>
              </a:rPr>
              <a:t>Sandbox</a:t>
            </a:r>
          </a:p>
        </p:txBody>
      </p:sp>
      <p:sp>
        <p:nvSpPr>
          <p:cNvPr id="78" name="Rectangle 77"/>
          <p:cNvSpPr/>
          <p:nvPr/>
        </p:nvSpPr>
        <p:spPr bwMode="auto">
          <a:xfrm>
            <a:off x="6375639" y="2034801"/>
            <a:ext cx="2480417" cy="6977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5720" rIns="89642" bIns="45720" numCol="1" rtlCol="0" anchor="ctr" anchorCtr="0" compatLnSpc="1">
            <a:prstTxWarp prst="textNoShape">
              <a:avLst/>
            </a:prstTxWarp>
          </a:bodyPr>
          <a:lstStyle/>
          <a:p>
            <a:pPr defTabSz="914030" fontAlgn="base">
              <a:spcBef>
                <a:spcPct val="0"/>
              </a:spcBef>
              <a:spcAft>
                <a:spcPct val="0"/>
              </a:spcAft>
            </a:pPr>
            <a:r>
              <a:rPr lang="en-US" sz="1961" kern="0" dirty="0">
                <a:gradFill>
                  <a:gsLst>
                    <a:gs pos="16814">
                      <a:srgbClr val="FFFFFF"/>
                    </a:gs>
                    <a:gs pos="46000">
                      <a:srgbClr val="FFFFFF"/>
                    </a:gs>
                  </a:gsLst>
                  <a:lin ang="5400000" scaled="0"/>
                </a:gradFill>
              </a:rPr>
              <a:t>C:\myApp</a:t>
            </a:r>
          </a:p>
        </p:txBody>
      </p:sp>
      <p:sp>
        <p:nvSpPr>
          <p:cNvPr id="81" name="Rectangle 80"/>
          <p:cNvSpPr/>
          <p:nvPr/>
        </p:nvSpPr>
        <p:spPr bwMode="auto">
          <a:xfrm>
            <a:off x="9594808" y="1288033"/>
            <a:ext cx="1962304" cy="69779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89642" tIns="45720" rIns="89642" bIns="45720" numCol="1" rtlCol="0" anchor="ctr" anchorCtr="0" compatLnSpc="1">
            <a:prstTxWarp prst="textNoShape">
              <a:avLst/>
            </a:prstTxWarp>
          </a:bodyPr>
          <a:lstStyle/>
          <a:p>
            <a:pPr defTabSz="914030" fontAlgn="base">
              <a:spcBef>
                <a:spcPct val="0"/>
              </a:spcBef>
              <a:spcAft>
                <a:spcPct val="0"/>
              </a:spcAft>
            </a:pPr>
            <a:r>
              <a:rPr lang="en-US" sz="1765" kern="0" dirty="0">
                <a:solidFill>
                  <a:srgbClr val="000000"/>
                </a:solidFill>
              </a:rPr>
              <a:t>C:\myApp</a:t>
            </a:r>
          </a:p>
        </p:txBody>
      </p:sp>
      <p:sp>
        <p:nvSpPr>
          <p:cNvPr id="82" name="Down Arrow 81"/>
          <p:cNvSpPr/>
          <p:nvPr/>
        </p:nvSpPr>
        <p:spPr bwMode="auto">
          <a:xfrm>
            <a:off x="9980508" y="1984662"/>
            <a:ext cx="1172485" cy="533871"/>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kern="0" dirty="0">
              <a:gradFill>
                <a:gsLst>
                  <a:gs pos="16814">
                    <a:srgbClr val="FFFFFF"/>
                  </a:gs>
                  <a:gs pos="46000">
                    <a:srgbClr val="FFFFFF"/>
                  </a:gs>
                </a:gsLst>
                <a:lin ang="5400000" scaled="0"/>
              </a:gradFill>
            </a:endParaRPr>
          </a:p>
        </p:txBody>
      </p:sp>
      <p:sp>
        <p:nvSpPr>
          <p:cNvPr id="83" name="Right Arrow 82"/>
          <p:cNvSpPr/>
          <p:nvPr/>
        </p:nvSpPr>
        <p:spPr bwMode="auto">
          <a:xfrm>
            <a:off x="8998592" y="3851671"/>
            <a:ext cx="490770" cy="475105"/>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kern="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149859636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rapezoid 117"/>
          <p:cNvSpPr/>
          <p:nvPr/>
        </p:nvSpPr>
        <p:spPr bwMode="auto">
          <a:xfrm rot="16200000">
            <a:off x="1537863" y="2474559"/>
            <a:ext cx="5224856" cy="3398633"/>
          </a:xfrm>
          <a:prstGeom prst="trapezoid">
            <a:avLst>
              <a:gd name="adj" fmla="val 39862"/>
            </a:avLst>
          </a:prstGeom>
          <a:solidFill>
            <a:schemeClr val="accent1">
              <a:alpha val="6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kern="0" dirty="0">
              <a:gradFill>
                <a:gsLst>
                  <a:gs pos="16814">
                    <a:srgbClr val="FFFFFF"/>
                  </a:gs>
                  <a:gs pos="46000">
                    <a:srgbClr val="FFFFFF"/>
                  </a:gs>
                </a:gsLst>
                <a:lin ang="5400000" scaled="0"/>
              </a:gradFill>
            </a:endParaRPr>
          </a:p>
        </p:txBody>
      </p:sp>
      <p:sp>
        <p:nvSpPr>
          <p:cNvPr id="2" name="Title 1"/>
          <p:cNvSpPr>
            <a:spLocks noGrp="1"/>
          </p:cNvSpPr>
          <p:nvPr>
            <p:ph type="title"/>
          </p:nvPr>
        </p:nvSpPr>
        <p:spPr/>
        <p:txBody>
          <a:bodyPr/>
          <a:lstStyle/>
          <a:p>
            <a:r>
              <a:rPr lang="en-US" dirty="0"/>
              <a:t>Image Creation</a:t>
            </a:r>
          </a:p>
        </p:txBody>
      </p:sp>
      <p:sp>
        <p:nvSpPr>
          <p:cNvPr id="30" name="Rounded Rectangle 29"/>
          <p:cNvSpPr/>
          <p:nvPr/>
        </p:nvSpPr>
        <p:spPr bwMode="auto">
          <a:xfrm>
            <a:off x="516040" y="2084363"/>
            <a:ext cx="2186545" cy="3867147"/>
          </a:xfrm>
          <a:prstGeom prst="roundRect">
            <a:avLst/>
          </a:prstGeom>
          <a:ln w="3810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0" numCol="1" spcCol="0" rtlCol="0" fromWordArt="0" anchor="b" anchorCtr="0" forceAA="0" compatLnSpc="1">
            <a:prstTxWarp prst="textNoShape">
              <a:avLst/>
            </a:prstTxWarp>
            <a:noAutofit/>
          </a:bodyPr>
          <a:lstStyle/>
          <a:p>
            <a:pPr algn="ctr" defTabSz="896386">
              <a:lnSpc>
                <a:spcPct val="90000"/>
              </a:lnSpc>
              <a:spcAft>
                <a:spcPts val="588"/>
              </a:spcAft>
            </a:pPr>
            <a:r>
              <a:rPr lang="en-US" sz="1961" b="1" kern="0" dirty="0">
                <a:solidFill>
                  <a:srgbClr val="0078D7"/>
                </a:solidFill>
              </a:rPr>
              <a:t>Local Repository</a:t>
            </a:r>
          </a:p>
        </p:txBody>
      </p:sp>
      <p:grpSp>
        <p:nvGrpSpPr>
          <p:cNvPr id="31" name="Group 30"/>
          <p:cNvGrpSpPr/>
          <p:nvPr/>
        </p:nvGrpSpPr>
        <p:grpSpPr>
          <a:xfrm>
            <a:off x="677265" y="3323547"/>
            <a:ext cx="1845151" cy="933121"/>
            <a:chOff x="4962561" y="2484878"/>
            <a:chExt cx="2522622" cy="1409700"/>
          </a:xfrm>
        </p:grpSpPr>
        <p:grpSp>
          <p:nvGrpSpPr>
            <p:cNvPr id="32" name="Group 31"/>
            <p:cNvGrpSpPr/>
            <p:nvPr/>
          </p:nvGrpSpPr>
          <p:grpSpPr>
            <a:xfrm>
              <a:off x="4962561" y="2484878"/>
              <a:ext cx="2522622" cy="1409700"/>
              <a:chOff x="3703637" y="1744662"/>
              <a:chExt cx="5181600" cy="2895600"/>
            </a:xfrm>
          </p:grpSpPr>
          <p:sp>
            <p:nvSpPr>
              <p:cNvPr id="42" name="Rectangle 41"/>
              <p:cNvSpPr/>
              <p:nvPr/>
            </p:nvSpPr>
            <p:spPr bwMode="auto">
              <a:xfrm>
                <a:off x="3789873" y="1829243"/>
                <a:ext cx="5013282" cy="2725204"/>
              </a:xfrm>
              <a:prstGeom prst="rect">
                <a:avLst/>
              </a:prstGeom>
              <a:solidFill>
                <a:schemeClr val="accent1"/>
              </a:solidFill>
              <a:ln w="762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ight Bracket 42"/>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dirty="0">
                  <a:solidFill>
                    <a:srgbClr val="FFFFFF"/>
                  </a:solidFill>
                </a:endParaRPr>
              </a:p>
            </p:txBody>
          </p:sp>
          <p:sp>
            <p:nvSpPr>
              <p:cNvPr id="44" name="Left Bracket 43"/>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rgbClr val="FFFFFF"/>
                  </a:solidFill>
                </a:endParaRPr>
              </a:p>
            </p:txBody>
          </p:sp>
        </p:grpSp>
        <p:cxnSp>
          <p:nvCxnSpPr>
            <p:cNvPr id="33" name="Straight Connector 32"/>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5151321" y="2732528"/>
              <a:ext cx="364693" cy="914400"/>
              <a:chOff x="5528956" y="2849562"/>
              <a:chExt cx="729385" cy="1828800"/>
            </a:xfrm>
          </p:grpSpPr>
          <p:cxnSp>
            <p:nvCxnSpPr>
              <p:cNvPr id="38" name="Straight Connector 37"/>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45" name="Rectangle 44"/>
          <p:cNvSpPr/>
          <p:nvPr/>
        </p:nvSpPr>
        <p:spPr>
          <a:xfrm>
            <a:off x="758031" y="3499451"/>
            <a:ext cx="1691910" cy="635430"/>
          </a:xfrm>
          <a:prstGeom prst="rect">
            <a:avLst/>
          </a:prstGeom>
        </p:spPr>
        <p:txBody>
          <a:bodyPr wrap="square">
            <a:spAutoFit/>
          </a:bodyPr>
          <a:lstStyle/>
          <a:p>
            <a:pPr algn="ctr" defTabSz="896386">
              <a:lnSpc>
                <a:spcPct val="90000"/>
              </a:lnSpc>
            </a:pPr>
            <a:r>
              <a:rPr lang="en-US" sz="1961" b="1" kern="0" dirty="0">
                <a:gradFill>
                  <a:gsLst>
                    <a:gs pos="2917">
                      <a:srgbClr val="FFFFFF"/>
                    </a:gs>
                    <a:gs pos="30000">
                      <a:srgbClr val="FFFFFF"/>
                    </a:gs>
                  </a:gsLst>
                  <a:lin ang="5400000" scaled="0"/>
                </a:gradFill>
                <a:latin typeface="Segoe UI Light"/>
              </a:rPr>
              <a:t>Application</a:t>
            </a:r>
          </a:p>
          <a:p>
            <a:pPr algn="ctr" defTabSz="896386">
              <a:lnSpc>
                <a:spcPct val="90000"/>
              </a:lnSpc>
            </a:pPr>
            <a:r>
              <a:rPr lang="en-US" sz="1961" b="1" kern="0" dirty="0">
                <a:gradFill>
                  <a:gsLst>
                    <a:gs pos="2917">
                      <a:srgbClr val="FFFFFF"/>
                    </a:gs>
                    <a:gs pos="30000">
                      <a:srgbClr val="FFFFFF"/>
                    </a:gs>
                  </a:gsLst>
                  <a:lin ang="5400000" scaled="0"/>
                </a:gradFill>
                <a:latin typeface="Segoe UI Light"/>
              </a:rPr>
              <a:t>Framework</a:t>
            </a:r>
          </a:p>
        </p:txBody>
      </p:sp>
      <p:grpSp>
        <p:nvGrpSpPr>
          <p:cNvPr id="46" name="Group 45"/>
          <p:cNvGrpSpPr/>
          <p:nvPr/>
        </p:nvGrpSpPr>
        <p:grpSpPr>
          <a:xfrm>
            <a:off x="672768" y="4393441"/>
            <a:ext cx="1845151" cy="933121"/>
            <a:chOff x="4962561" y="2484878"/>
            <a:chExt cx="2522622" cy="1409700"/>
          </a:xfrm>
        </p:grpSpPr>
        <p:grpSp>
          <p:nvGrpSpPr>
            <p:cNvPr id="47" name="Group 46"/>
            <p:cNvGrpSpPr/>
            <p:nvPr/>
          </p:nvGrpSpPr>
          <p:grpSpPr>
            <a:xfrm>
              <a:off x="4962561" y="2484878"/>
              <a:ext cx="2522622" cy="1409700"/>
              <a:chOff x="3703637" y="1744662"/>
              <a:chExt cx="5181600" cy="2895600"/>
            </a:xfrm>
          </p:grpSpPr>
          <p:sp>
            <p:nvSpPr>
              <p:cNvPr id="57" name="Rectangle 56"/>
              <p:cNvSpPr/>
              <p:nvPr/>
            </p:nvSpPr>
            <p:spPr bwMode="auto">
              <a:xfrm>
                <a:off x="3789873" y="1829243"/>
                <a:ext cx="5013282" cy="2725204"/>
              </a:xfrm>
              <a:prstGeom prst="rect">
                <a:avLst/>
              </a:prstGeom>
              <a:solidFill>
                <a:schemeClr val="accent1"/>
              </a:solidFill>
              <a:ln w="762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ight Bracket 57"/>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dirty="0">
                  <a:solidFill>
                    <a:srgbClr val="FFFFFF"/>
                  </a:solidFill>
                </a:endParaRPr>
              </a:p>
            </p:txBody>
          </p:sp>
          <p:sp>
            <p:nvSpPr>
              <p:cNvPr id="59" name="Left Bracket 58"/>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rgbClr val="FFFFFF"/>
                  </a:solidFill>
                </a:endParaRPr>
              </a:p>
            </p:txBody>
          </p:sp>
        </p:grpSp>
        <p:cxnSp>
          <p:nvCxnSpPr>
            <p:cNvPr id="48" name="Straight Connector 47"/>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p:cNvGrpSpPr/>
            <p:nvPr/>
          </p:nvGrpSpPr>
          <p:grpSpPr>
            <a:xfrm>
              <a:off x="5151321" y="2732528"/>
              <a:ext cx="364693" cy="914400"/>
              <a:chOff x="5528956" y="2849562"/>
              <a:chExt cx="729385" cy="1828800"/>
            </a:xfrm>
          </p:grpSpPr>
          <p:cxnSp>
            <p:nvCxnSpPr>
              <p:cNvPr id="53" name="Straight Connector 52"/>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032" y="4712665"/>
            <a:ext cx="1738647" cy="399779"/>
          </a:xfrm>
          <a:prstGeom prst="rect">
            <a:avLst/>
          </a:prstGeom>
        </p:spPr>
      </p:pic>
      <p:sp>
        <p:nvSpPr>
          <p:cNvPr id="72" name="Rounded Rectangle 71"/>
          <p:cNvSpPr/>
          <p:nvPr/>
        </p:nvSpPr>
        <p:spPr bwMode="auto">
          <a:xfrm>
            <a:off x="3250051" y="1418287"/>
            <a:ext cx="5759329" cy="5378549"/>
          </a:xfrm>
          <a:prstGeom prst="roundRect">
            <a:avLst>
              <a:gd name="adj" fmla="val 0"/>
            </a:avLst>
          </a:prstGeom>
          <a:ln w="3810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0" numCol="1" spcCol="0" rtlCol="0" fromWordArt="0" anchor="b" anchorCtr="0" forceAA="0" compatLnSpc="1">
            <a:prstTxWarp prst="textNoShape">
              <a:avLst/>
            </a:prstTxWarp>
            <a:noAutofit/>
          </a:bodyPr>
          <a:lstStyle/>
          <a:p>
            <a:pPr algn="ctr" defTabSz="896386">
              <a:lnSpc>
                <a:spcPct val="90000"/>
              </a:lnSpc>
              <a:spcAft>
                <a:spcPts val="588"/>
              </a:spcAft>
            </a:pPr>
            <a:endParaRPr lang="en-US" sz="1961" b="1" kern="0" dirty="0">
              <a:solidFill>
                <a:srgbClr val="0078D7"/>
              </a:solidFill>
            </a:endParaRPr>
          </a:p>
        </p:txBody>
      </p:sp>
      <p:pic>
        <p:nvPicPr>
          <p:cNvPr id="102" name="Picture 10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657" y="2203546"/>
            <a:ext cx="1738647" cy="399779"/>
          </a:xfrm>
          <a:prstGeom prst="rect">
            <a:avLst/>
          </a:prstGeom>
        </p:spPr>
      </p:pic>
      <p:pic>
        <p:nvPicPr>
          <p:cNvPr id="115" name="Picture 114"/>
          <p:cNvPicPr>
            <a:picLocks noChangeAspect="1"/>
          </p:cNvPicPr>
          <p:nvPr/>
        </p:nvPicPr>
        <p:blipFill>
          <a:blip r:embed="rId4"/>
          <a:stretch>
            <a:fillRect/>
          </a:stretch>
        </p:blipFill>
        <p:spPr>
          <a:xfrm>
            <a:off x="3406726" y="5038157"/>
            <a:ext cx="2816159" cy="1613565"/>
          </a:xfrm>
          <a:prstGeom prst="rect">
            <a:avLst/>
          </a:prstGeom>
        </p:spPr>
      </p:pic>
      <p:sp>
        <p:nvSpPr>
          <p:cNvPr id="119" name="Rounded Rectangle 118"/>
          <p:cNvSpPr/>
          <p:nvPr/>
        </p:nvSpPr>
        <p:spPr bwMode="auto">
          <a:xfrm>
            <a:off x="9489362" y="2173988"/>
            <a:ext cx="2186545" cy="3867147"/>
          </a:xfrm>
          <a:prstGeom prst="roundRect">
            <a:avLst/>
          </a:prstGeom>
          <a:ln w="3810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0" numCol="1" spcCol="0" rtlCol="0" fromWordArt="0" anchor="b" anchorCtr="0" forceAA="0" compatLnSpc="1">
            <a:prstTxWarp prst="textNoShape">
              <a:avLst/>
            </a:prstTxWarp>
            <a:noAutofit/>
          </a:bodyPr>
          <a:lstStyle/>
          <a:p>
            <a:pPr algn="ctr" defTabSz="896386">
              <a:lnSpc>
                <a:spcPct val="90000"/>
              </a:lnSpc>
              <a:spcAft>
                <a:spcPts val="588"/>
              </a:spcAft>
            </a:pPr>
            <a:r>
              <a:rPr lang="en-US" sz="1961" b="1" kern="0" dirty="0">
                <a:solidFill>
                  <a:srgbClr val="0078D7"/>
                </a:solidFill>
              </a:rPr>
              <a:t>Container View</a:t>
            </a:r>
          </a:p>
        </p:txBody>
      </p:sp>
      <p:pic>
        <p:nvPicPr>
          <p:cNvPr id="73" name="Picture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5481" y="6040671"/>
            <a:ext cx="1738647" cy="399779"/>
          </a:xfrm>
          <a:prstGeom prst="rect">
            <a:avLst/>
          </a:prstGeom>
        </p:spPr>
      </p:pic>
      <p:sp>
        <p:nvSpPr>
          <p:cNvPr id="3" name="TextBox 2"/>
          <p:cNvSpPr txBox="1"/>
          <p:nvPr/>
        </p:nvSpPr>
        <p:spPr>
          <a:xfrm>
            <a:off x="3748234" y="5193788"/>
            <a:ext cx="2133143" cy="1016818"/>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gradFill>
                  <a:gsLst>
                    <a:gs pos="2917">
                      <a:srgbClr val="FFFFFF"/>
                    </a:gs>
                    <a:gs pos="30000">
                      <a:srgbClr val="FFFFFF"/>
                    </a:gs>
                  </a:gsLst>
                  <a:lin ang="5400000" scaled="0"/>
                </a:gradFill>
              </a:rPr>
              <a:t>Container OS</a:t>
            </a:r>
          </a:p>
          <a:p>
            <a:pPr algn="ctr" defTabSz="896386">
              <a:lnSpc>
                <a:spcPct val="90000"/>
              </a:lnSpc>
              <a:spcAft>
                <a:spcPts val="588"/>
              </a:spcAft>
            </a:pPr>
            <a:r>
              <a:rPr lang="en-US" sz="2353" kern="0" dirty="0">
                <a:gradFill>
                  <a:gsLst>
                    <a:gs pos="2917">
                      <a:srgbClr val="FFFFFF"/>
                    </a:gs>
                    <a:gs pos="30000">
                      <a:srgbClr val="FFFFFF"/>
                    </a:gs>
                  </a:gsLst>
                  <a:lin ang="5400000" scaled="0"/>
                </a:gradFill>
              </a:rPr>
              <a:t>Image</a:t>
            </a:r>
          </a:p>
        </p:txBody>
      </p:sp>
      <p:sp>
        <p:nvSpPr>
          <p:cNvPr id="4" name="Rectangle 3"/>
          <p:cNvSpPr/>
          <p:nvPr/>
        </p:nvSpPr>
        <p:spPr bwMode="auto">
          <a:xfrm>
            <a:off x="6361359" y="5512115"/>
            <a:ext cx="2480417" cy="6977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5720" rIns="89642" bIns="45720" numCol="1" rtlCol="0" anchor="ctr" anchorCtr="0" compatLnSpc="1">
            <a:prstTxWarp prst="textNoShape">
              <a:avLst/>
            </a:prstTxWarp>
          </a:bodyPr>
          <a:lstStyle/>
          <a:p>
            <a:pPr defTabSz="914030" fontAlgn="base">
              <a:spcBef>
                <a:spcPct val="0"/>
              </a:spcBef>
              <a:spcAft>
                <a:spcPct val="0"/>
              </a:spcAft>
            </a:pPr>
            <a:r>
              <a:rPr lang="en-US" sz="1961" kern="0" dirty="0">
                <a:gradFill>
                  <a:gsLst>
                    <a:gs pos="16814">
                      <a:srgbClr val="FFFFFF"/>
                    </a:gs>
                    <a:gs pos="46000">
                      <a:srgbClr val="FFFFFF"/>
                    </a:gs>
                  </a:gsLst>
                  <a:lin ang="5400000" scaled="0"/>
                </a:gradFill>
              </a:rPr>
              <a:t>C:\Windows\*</a:t>
            </a:r>
          </a:p>
        </p:txBody>
      </p:sp>
      <p:sp>
        <p:nvSpPr>
          <p:cNvPr id="77" name="Rectangle 76"/>
          <p:cNvSpPr/>
          <p:nvPr/>
        </p:nvSpPr>
        <p:spPr bwMode="auto">
          <a:xfrm>
            <a:off x="6386224" y="3803506"/>
            <a:ext cx="2480417" cy="6977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5720" rIns="89642" bIns="45720" numCol="1" rtlCol="0" anchor="ctr" anchorCtr="0" compatLnSpc="1">
            <a:prstTxWarp prst="textNoShape">
              <a:avLst/>
            </a:prstTxWarp>
          </a:bodyPr>
          <a:lstStyle/>
          <a:p>
            <a:pPr defTabSz="914030" fontAlgn="base">
              <a:spcBef>
                <a:spcPct val="0"/>
              </a:spcBef>
              <a:spcAft>
                <a:spcPct val="0"/>
              </a:spcAft>
            </a:pPr>
            <a:r>
              <a:rPr lang="en-US" sz="1961" kern="0" dirty="0">
                <a:gradFill>
                  <a:gsLst>
                    <a:gs pos="16814">
                      <a:srgbClr val="FFFFFF"/>
                    </a:gs>
                    <a:gs pos="46000">
                      <a:srgbClr val="FFFFFF"/>
                    </a:gs>
                  </a:gsLst>
                  <a:lin ang="5400000" scaled="0"/>
                </a:gradFill>
              </a:rPr>
              <a:t>C:\nodeJs</a:t>
            </a:r>
          </a:p>
        </p:txBody>
      </p:sp>
      <p:pic>
        <p:nvPicPr>
          <p:cNvPr id="79" name="Picture 78"/>
          <p:cNvPicPr>
            <a:picLocks noChangeAspect="1"/>
          </p:cNvPicPr>
          <p:nvPr/>
        </p:nvPicPr>
        <p:blipFill>
          <a:blip r:embed="rId4"/>
          <a:stretch>
            <a:fillRect/>
          </a:stretch>
        </p:blipFill>
        <p:spPr>
          <a:xfrm>
            <a:off x="3414663" y="3290011"/>
            <a:ext cx="2816159" cy="1613565"/>
          </a:xfrm>
          <a:prstGeom prst="rect">
            <a:avLst/>
          </a:prstGeom>
        </p:spPr>
      </p:pic>
      <p:sp>
        <p:nvSpPr>
          <p:cNvPr id="80" name="TextBox 79"/>
          <p:cNvSpPr txBox="1"/>
          <p:nvPr/>
        </p:nvSpPr>
        <p:spPr>
          <a:xfrm>
            <a:off x="3883461" y="3631634"/>
            <a:ext cx="1878560" cy="1016818"/>
          </a:xfrm>
          <a:prstGeom prst="rect">
            <a:avLst/>
          </a:prstGeom>
          <a:noFill/>
        </p:spPr>
        <p:txBody>
          <a:bodyPr wrap="none" lIns="179285" tIns="143428" rIns="179285" bIns="143428" rtlCol="0">
            <a:spAutoFit/>
          </a:bodyPr>
          <a:lstStyle/>
          <a:p>
            <a:pPr algn="ctr" defTabSz="896386">
              <a:lnSpc>
                <a:spcPct val="90000"/>
              </a:lnSpc>
              <a:spcAft>
                <a:spcPts val="588"/>
              </a:spcAft>
            </a:pPr>
            <a:r>
              <a:rPr lang="en-US" sz="2353" kern="0" dirty="0">
                <a:gradFill>
                  <a:gsLst>
                    <a:gs pos="2917">
                      <a:srgbClr val="FFFFFF"/>
                    </a:gs>
                    <a:gs pos="30000">
                      <a:srgbClr val="FFFFFF"/>
                    </a:gs>
                  </a:gsLst>
                  <a:lin ang="5400000" scaled="0"/>
                </a:gradFill>
              </a:rPr>
              <a:t>Application</a:t>
            </a:r>
          </a:p>
          <a:p>
            <a:pPr algn="ctr" defTabSz="896386">
              <a:lnSpc>
                <a:spcPct val="90000"/>
              </a:lnSpc>
              <a:spcAft>
                <a:spcPts val="588"/>
              </a:spcAft>
            </a:pPr>
            <a:r>
              <a:rPr lang="en-US" sz="2353" kern="0" dirty="0">
                <a:gradFill>
                  <a:gsLst>
                    <a:gs pos="2917">
                      <a:srgbClr val="FFFFFF"/>
                    </a:gs>
                    <a:gs pos="30000">
                      <a:srgbClr val="FFFFFF"/>
                    </a:gs>
                  </a:gsLst>
                  <a:lin ang="5400000" scaled="0"/>
                </a:gradFill>
              </a:rPr>
              <a:t>Framework</a:t>
            </a:r>
          </a:p>
        </p:txBody>
      </p:sp>
      <p:pic>
        <p:nvPicPr>
          <p:cNvPr id="75" name="Picture 74"/>
          <p:cNvPicPr>
            <a:picLocks noChangeAspect="1"/>
          </p:cNvPicPr>
          <p:nvPr/>
        </p:nvPicPr>
        <p:blipFill>
          <a:blip r:embed="rId5"/>
          <a:stretch>
            <a:fillRect/>
          </a:stretch>
        </p:blipFill>
        <p:spPr>
          <a:xfrm>
            <a:off x="3404078" y="1578073"/>
            <a:ext cx="2822050" cy="1613565"/>
          </a:xfrm>
          <a:prstGeom prst="rect">
            <a:avLst/>
          </a:prstGeom>
        </p:spPr>
      </p:pic>
      <p:sp>
        <p:nvSpPr>
          <p:cNvPr id="76" name="TextBox 75"/>
          <p:cNvSpPr txBox="1"/>
          <p:nvPr/>
        </p:nvSpPr>
        <p:spPr>
          <a:xfrm>
            <a:off x="3396142" y="2097409"/>
            <a:ext cx="2816158" cy="615522"/>
          </a:xfrm>
          <a:prstGeom prst="rect">
            <a:avLst/>
          </a:prstGeom>
          <a:noFill/>
        </p:spPr>
        <p:txBody>
          <a:bodyPr wrap="square" lIns="179285" tIns="143428" rIns="179285" bIns="143428" rtlCol="0">
            <a:spAutoFit/>
          </a:bodyPr>
          <a:lstStyle/>
          <a:p>
            <a:pPr algn="ctr" defTabSz="896386">
              <a:lnSpc>
                <a:spcPct val="90000"/>
              </a:lnSpc>
              <a:spcAft>
                <a:spcPts val="588"/>
              </a:spcAft>
            </a:pPr>
            <a:r>
              <a:rPr lang="en-US" sz="2353" kern="0" dirty="0">
                <a:solidFill>
                  <a:srgbClr val="0078D7"/>
                </a:solidFill>
              </a:rPr>
              <a:t>Sandbox</a:t>
            </a:r>
          </a:p>
        </p:txBody>
      </p:sp>
      <p:sp>
        <p:nvSpPr>
          <p:cNvPr id="78" name="Rectangle 77"/>
          <p:cNvSpPr/>
          <p:nvPr/>
        </p:nvSpPr>
        <p:spPr bwMode="auto">
          <a:xfrm>
            <a:off x="6375639" y="2034801"/>
            <a:ext cx="2480417" cy="6977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5720" rIns="89642" bIns="45720" numCol="1" rtlCol="0" anchor="ctr" anchorCtr="0" compatLnSpc="1">
            <a:prstTxWarp prst="textNoShape">
              <a:avLst/>
            </a:prstTxWarp>
          </a:bodyPr>
          <a:lstStyle/>
          <a:p>
            <a:pPr defTabSz="914030" fontAlgn="base">
              <a:spcBef>
                <a:spcPct val="0"/>
              </a:spcBef>
              <a:spcAft>
                <a:spcPct val="0"/>
              </a:spcAft>
            </a:pPr>
            <a:r>
              <a:rPr lang="en-US" sz="1961" kern="0" dirty="0">
                <a:gradFill>
                  <a:gsLst>
                    <a:gs pos="16814">
                      <a:srgbClr val="FFFFFF"/>
                    </a:gs>
                    <a:gs pos="46000">
                      <a:srgbClr val="FFFFFF"/>
                    </a:gs>
                  </a:gsLst>
                  <a:lin ang="5400000" scaled="0"/>
                </a:gradFill>
              </a:rPr>
              <a:t>C:\myApp</a:t>
            </a:r>
          </a:p>
        </p:txBody>
      </p:sp>
      <p:pic>
        <p:nvPicPr>
          <p:cNvPr id="83" name="Picture 82"/>
          <p:cNvPicPr>
            <a:picLocks noChangeAspect="1"/>
          </p:cNvPicPr>
          <p:nvPr/>
        </p:nvPicPr>
        <p:blipFill>
          <a:blip r:embed="rId6"/>
          <a:stretch>
            <a:fillRect/>
          </a:stretch>
        </p:blipFill>
        <p:spPr>
          <a:xfrm>
            <a:off x="9601590" y="2509507"/>
            <a:ext cx="1975435" cy="1129495"/>
          </a:xfrm>
          <a:prstGeom prst="rect">
            <a:avLst/>
          </a:prstGeom>
        </p:spPr>
      </p:pic>
    </p:spTree>
    <p:extLst>
      <p:ext uri="{BB962C8B-B14F-4D97-AF65-F5344CB8AC3E}">
        <p14:creationId xmlns:p14="http://schemas.microsoft.com/office/powerpoint/2010/main" val="94845260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rapezoid 117"/>
          <p:cNvSpPr/>
          <p:nvPr/>
        </p:nvSpPr>
        <p:spPr bwMode="auto">
          <a:xfrm rot="16200000">
            <a:off x="1537863" y="2474559"/>
            <a:ext cx="5224856" cy="3398633"/>
          </a:xfrm>
          <a:prstGeom prst="trapezoid">
            <a:avLst>
              <a:gd name="adj" fmla="val 39862"/>
            </a:avLst>
          </a:prstGeom>
          <a:solidFill>
            <a:schemeClr val="accent1">
              <a:alpha val="6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kern="0" dirty="0">
              <a:gradFill>
                <a:gsLst>
                  <a:gs pos="16814">
                    <a:srgbClr val="FFFFFF"/>
                  </a:gs>
                  <a:gs pos="46000">
                    <a:srgbClr val="FFFFFF"/>
                  </a:gs>
                </a:gsLst>
                <a:lin ang="5400000" scaled="0"/>
              </a:gradFill>
            </a:endParaRPr>
          </a:p>
        </p:txBody>
      </p:sp>
      <p:sp>
        <p:nvSpPr>
          <p:cNvPr id="2" name="Title 1"/>
          <p:cNvSpPr>
            <a:spLocks noGrp="1"/>
          </p:cNvSpPr>
          <p:nvPr>
            <p:ph type="title"/>
          </p:nvPr>
        </p:nvSpPr>
        <p:spPr/>
        <p:txBody>
          <a:bodyPr/>
          <a:lstStyle/>
          <a:p>
            <a:r>
              <a:rPr lang="en-US" dirty="0"/>
              <a:t>Image Creation</a:t>
            </a:r>
          </a:p>
        </p:txBody>
      </p:sp>
      <p:sp>
        <p:nvSpPr>
          <p:cNvPr id="30" name="Rounded Rectangle 29"/>
          <p:cNvSpPr/>
          <p:nvPr/>
        </p:nvSpPr>
        <p:spPr bwMode="auto">
          <a:xfrm>
            <a:off x="516040" y="2084363"/>
            <a:ext cx="2186545" cy="3867147"/>
          </a:xfrm>
          <a:prstGeom prst="roundRect">
            <a:avLst/>
          </a:prstGeom>
          <a:ln w="3810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0" numCol="1" spcCol="0" rtlCol="0" fromWordArt="0" anchor="b" anchorCtr="0" forceAA="0" compatLnSpc="1">
            <a:prstTxWarp prst="textNoShape">
              <a:avLst/>
            </a:prstTxWarp>
            <a:noAutofit/>
          </a:bodyPr>
          <a:lstStyle/>
          <a:p>
            <a:pPr algn="ctr" defTabSz="896386">
              <a:lnSpc>
                <a:spcPct val="90000"/>
              </a:lnSpc>
              <a:spcAft>
                <a:spcPts val="588"/>
              </a:spcAft>
            </a:pPr>
            <a:r>
              <a:rPr lang="en-US" sz="1961" b="1" kern="0" dirty="0">
                <a:solidFill>
                  <a:srgbClr val="0078D7"/>
                </a:solidFill>
              </a:rPr>
              <a:t>Local Repository</a:t>
            </a:r>
          </a:p>
        </p:txBody>
      </p:sp>
      <p:grpSp>
        <p:nvGrpSpPr>
          <p:cNvPr id="31" name="Group 30"/>
          <p:cNvGrpSpPr/>
          <p:nvPr/>
        </p:nvGrpSpPr>
        <p:grpSpPr>
          <a:xfrm>
            <a:off x="677265" y="3323547"/>
            <a:ext cx="1845151" cy="933121"/>
            <a:chOff x="4962561" y="2484878"/>
            <a:chExt cx="2522622" cy="1409700"/>
          </a:xfrm>
        </p:grpSpPr>
        <p:grpSp>
          <p:nvGrpSpPr>
            <p:cNvPr id="32" name="Group 31"/>
            <p:cNvGrpSpPr/>
            <p:nvPr/>
          </p:nvGrpSpPr>
          <p:grpSpPr>
            <a:xfrm>
              <a:off x="4962561" y="2484878"/>
              <a:ext cx="2522622" cy="1409700"/>
              <a:chOff x="3703637" y="1744662"/>
              <a:chExt cx="5181600" cy="2895600"/>
            </a:xfrm>
          </p:grpSpPr>
          <p:sp>
            <p:nvSpPr>
              <p:cNvPr id="42" name="Rectangle 41"/>
              <p:cNvSpPr/>
              <p:nvPr/>
            </p:nvSpPr>
            <p:spPr bwMode="auto">
              <a:xfrm>
                <a:off x="3789873" y="1829243"/>
                <a:ext cx="5013282" cy="2725204"/>
              </a:xfrm>
              <a:prstGeom prst="rect">
                <a:avLst/>
              </a:prstGeom>
              <a:solidFill>
                <a:schemeClr val="accent1"/>
              </a:solidFill>
              <a:ln w="762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ight Bracket 42"/>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dirty="0">
                  <a:solidFill>
                    <a:srgbClr val="FFFFFF"/>
                  </a:solidFill>
                </a:endParaRPr>
              </a:p>
            </p:txBody>
          </p:sp>
          <p:sp>
            <p:nvSpPr>
              <p:cNvPr id="44" name="Left Bracket 43"/>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rgbClr val="FFFFFF"/>
                  </a:solidFill>
                </a:endParaRPr>
              </a:p>
            </p:txBody>
          </p:sp>
        </p:grpSp>
        <p:cxnSp>
          <p:nvCxnSpPr>
            <p:cNvPr id="33" name="Straight Connector 32"/>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5151321" y="2732528"/>
              <a:ext cx="364693" cy="914400"/>
              <a:chOff x="5528956" y="2849562"/>
              <a:chExt cx="729385" cy="1828800"/>
            </a:xfrm>
          </p:grpSpPr>
          <p:cxnSp>
            <p:nvCxnSpPr>
              <p:cNvPr id="38" name="Straight Connector 37"/>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45" name="Rectangle 44"/>
          <p:cNvSpPr/>
          <p:nvPr/>
        </p:nvSpPr>
        <p:spPr>
          <a:xfrm>
            <a:off x="758031" y="3499451"/>
            <a:ext cx="1691910" cy="635430"/>
          </a:xfrm>
          <a:prstGeom prst="rect">
            <a:avLst/>
          </a:prstGeom>
        </p:spPr>
        <p:txBody>
          <a:bodyPr wrap="square">
            <a:spAutoFit/>
          </a:bodyPr>
          <a:lstStyle/>
          <a:p>
            <a:pPr algn="ctr" defTabSz="896386">
              <a:lnSpc>
                <a:spcPct val="90000"/>
              </a:lnSpc>
            </a:pPr>
            <a:r>
              <a:rPr lang="en-US" sz="1961" b="1" kern="0" dirty="0">
                <a:gradFill>
                  <a:gsLst>
                    <a:gs pos="2917">
                      <a:srgbClr val="FFFFFF"/>
                    </a:gs>
                    <a:gs pos="30000">
                      <a:srgbClr val="FFFFFF"/>
                    </a:gs>
                  </a:gsLst>
                  <a:lin ang="5400000" scaled="0"/>
                </a:gradFill>
                <a:latin typeface="Segoe UI Light"/>
              </a:rPr>
              <a:t>Application</a:t>
            </a:r>
          </a:p>
          <a:p>
            <a:pPr algn="ctr" defTabSz="896386">
              <a:lnSpc>
                <a:spcPct val="90000"/>
              </a:lnSpc>
            </a:pPr>
            <a:r>
              <a:rPr lang="en-US" sz="1961" b="1" kern="0" dirty="0">
                <a:gradFill>
                  <a:gsLst>
                    <a:gs pos="2917">
                      <a:srgbClr val="FFFFFF"/>
                    </a:gs>
                    <a:gs pos="30000">
                      <a:srgbClr val="FFFFFF"/>
                    </a:gs>
                  </a:gsLst>
                  <a:lin ang="5400000" scaled="0"/>
                </a:gradFill>
                <a:latin typeface="Segoe UI Light"/>
              </a:rPr>
              <a:t>Framework</a:t>
            </a:r>
          </a:p>
        </p:txBody>
      </p:sp>
      <p:grpSp>
        <p:nvGrpSpPr>
          <p:cNvPr id="46" name="Group 45"/>
          <p:cNvGrpSpPr/>
          <p:nvPr/>
        </p:nvGrpSpPr>
        <p:grpSpPr>
          <a:xfrm>
            <a:off x="672768" y="4393441"/>
            <a:ext cx="1845151" cy="933121"/>
            <a:chOff x="4962561" y="2484878"/>
            <a:chExt cx="2522622" cy="1409700"/>
          </a:xfrm>
        </p:grpSpPr>
        <p:grpSp>
          <p:nvGrpSpPr>
            <p:cNvPr id="47" name="Group 46"/>
            <p:cNvGrpSpPr/>
            <p:nvPr/>
          </p:nvGrpSpPr>
          <p:grpSpPr>
            <a:xfrm>
              <a:off x="4962561" y="2484878"/>
              <a:ext cx="2522622" cy="1409700"/>
              <a:chOff x="3703637" y="1744662"/>
              <a:chExt cx="5181600" cy="2895600"/>
            </a:xfrm>
          </p:grpSpPr>
          <p:sp>
            <p:nvSpPr>
              <p:cNvPr id="57" name="Rectangle 56"/>
              <p:cNvSpPr/>
              <p:nvPr/>
            </p:nvSpPr>
            <p:spPr bwMode="auto">
              <a:xfrm>
                <a:off x="3789873" y="1829243"/>
                <a:ext cx="5013282" cy="2725204"/>
              </a:xfrm>
              <a:prstGeom prst="rect">
                <a:avLst/>
              </a:prstGeom>
              <a:solidFill>
                <a:schemeClr val="accent1"/>
              </a:solidFill>
              <a:ln w="762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ight Bracket 57"/>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dirty="0">
                  <a:solidFill>
                    <a:srgbClr val="FFFFFF"/>
                  </a:solidFill>
                </a:endParaRPr>
              </a:p>
            </p:txBody>
          </p:sp>
          <p:sp>
            <p:nvSpPr>
              <p:cNvPr id="59" name="Left Bracket 58"/>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rgbClr val="FFFFFF"/>
                  </a:solidFill>
                </a:endParaRPr>
              </a:p>
            </p:txBody>
          </p:sp>
        </p:grpSp>
        <p:cxnSp>
          <p:nvCxnSpPr>
            <p:cNvPr id="48" name="Straight Connector 47"/>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p:cNvGrpSpPr/>
            <p:nvPr/>
          </p:nvGrpSpPr>
          <p:grpSpPr>
            <a:xfrm>
              <a:off x="5151321" y="2732528"/>
              <a:ext cx="364693" cy="914400"/>
              <a:chOff x="5528956" y="2849562"/>
              <a:chExt cx="729385" cy="1828800"/>
            </a:xfrm>
          </p:grpSpPr>
          <p:cxnSp>
            <p:nvCxnSpPr>
              <p:cNvPr id="53" name="Straight Connector 52"/>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032" y="4712665"/>
            <a:ext cx="1738647" cy="399779"/>
          </a:xfrm>
          <a:prstGeom prst="rect">
            <a:avLst/>
          </a:prstGeom>
        </p:spPr>
      </p:pic>
      <p:grpSp>
        <p:nvGrpSpPr>
          <p:cNvPr id="61" name="Group 60"/>
          <p:cNvGrpSpPr/>
          <p:nvPr/>
        </p:nvGrpSpPr>
        <p:grpSpPr>
          <a:xfrm>
            <a:off x="682784" y="2244934"/>
            <a:ext cx="1845151" cy="933121"/>
            <a:chOff x="553592" y="3180618"/>
            <a:chExt cx="1882150" cy="951832"/>
          </a:xfrm>
        </p:grpSpPr>
        <p:grpSp>
          <p:nvGrpSpPr>
            <p:cNvPr id="62" name="Group 61"/>
            <p:cNvGrpSpPr/>
            <p:nvPr/>
          </p:nvGrpSpPr>
          <p:grpSpPr>
            <a:xfrm>
              <a:off x="553592" y="3180618"/>
              <a:ext cx="1882150" cy="951832"/>
              <a:chOff x="3703637" y="1744662"/>
              <a:chExt cx="5181600" cy="2895600"/>
            </a:xfrm>
          </p:grpSpPr>
          <p:sp>
            <p:nvSpPr>
              <p:cNvPr id="69" name="Rectangle 68"/>
              <p:cNvSpPr/>
              <p:nvPr/>
            </p:nvSpPr>
            <p:spPr bwMode="auto">
              <a:xfrm>
                <a:off x="3789873" y="1829242"/>
                <a:ext cx="5013283" cy="2598061"/>
              </a:xfrm>
              <a:prstGeom prst="rect">
                <a:avLst/>
              </a:prstGeom>
              <a:solidFill>
                <a:schemeClr val="tx1"/>
              </a:solidFill>
              <a:ln w="76200" cmpd="sng">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0" name="Right Bracket 69"/>
              <p:cNvSpPr/>
              <p:nvPr/>
            </p:nvSpPr>
            <p:spPr>
              <a:xfrm>
                <a:off x="8512014" y="1744662"/>
                <a:ext cx="373223" cy="2895600"/>
              </a:xfrm>
              <a:prstGeom prst="rightBracket">
                <a:avLst/>
              </a:prstGeom>
              <a:ln w="76200" cmpd="sng">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dirty="0">
                  <a:solidFill>
                    <a:srgbClr val="FFFFFF"/>
                  </a:solidFill>
                </a:endParaRPr>
              </a:p>
            </p:txBody>
          </p:sp>
          <p:sp>
            <p:nvSpPr>
              <p:cNvPr id="71" name="Left Bracket 70"/>
              <p:cNvSpPr/>
              <p:nvPr/>
            </p:nvSpPr>
            <p:spPr>
              <a:xfrm>
                <a:off x="3703637" y="1744662"/>
                <a:ext cx="373223" cy="2895600"/>
              </a:xfrm>
              <a:prstGeom prst="leftBracket">
                <a:avLst/>
              </a:prstGeom>
              <a:ln w="76200" cmpd="sng">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rgbClr val="FFFFFF"/>
                  </a:solidFill>
                </a:endParaRPr>
              </a:p>
            </p:txBody>
          </p:sp>
        </p:grpSp>
        <p:sp>
          <p:nvSpPr>
            <p:cNvPr id="63" name="Rectangle 62"/>
            <p:cNvSpPr/>
            <p:nvPr/>
          </p:nvSpPr>
          <p:spPr bwMode="auto">
            <a:xfrm>
              <a:off x="645711" y="3268662"/>
              <a:ext cx="1706002" cy="811236"/>
            </a:xfrm>
            <a:prstGeom prst="rect">
              <a:avLst/>
            </a:prstGeom>
            <a:solidFill>
              <a:schemeClr val="tx1"/>
            </a:solidFill>
            <a:ln w="19050" cmpd="sng">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kern="0" dirty="0">
                <a:gradFill>
                  <a:gsLst>
                    <a:gs pos="16814">
                      <a:srgbClr val="FFFFFF"/>
                    </a:gs>
                    <a:gs pos="46000">
                      <a:srgbClr val="FFFFFF"/>
                    </a:gs>
                  </a:gsLst>
                  <a:lin ang="5400000" scaled="0"/>
                </a:gradFill>
              </a:endParaRPr>
            </a:p>
          </p:txBody>
        </p:sp>
        <p:grpSp>
          <p:nvGrpSpPr>
            <p:cNvPr id="64" name="Group 63"/>
            <p:cNvGrpSpPr/>
            <p:nvPr/>
          </p:nvGrpSpPr>
          <p:grpSpPr>
            <a:xfrm>
              <a:off x="1174768" y="3332871"/>
              <a:ext cx="647889" cy="682818"/>
              <a:chOff x="1198963" y="3337014"/>
              <a:chExt cx="566533" cy="605357"/>
            </a:xfrm>
          </p:grpSpPr>
          <p:pic>
            <p:nvPicPr>
              <p:cNvPr id="65" name="Picture 64"/>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400000"/>
                        </a14:imgEffect>
                        <a14:imgEffect>
                          <a14:brightnessContrast bright="-84000" contrast="100000"/>
                        </a14:imgEffect>
                      </a14:imgLayer>
                    </a14:imgProps>
                  </a:ext>
                  <a:ext uri="{28A0092B-C50C-407E-A947-70E740481C1C}">
                    <a14:useLocalDpi xmlns:a14="http://schemas.microsoft.com/office/drawing/2010/main" val="0"/>
                  </a:ext>
                </a:extLst>
              </a:blip>
              <a:stretch>
                <a:fillRect/>
              </a:stretch>
            </p:blipFill>
            <p:spPr>
              <a:xfrm>
                <a:off x="1198963" y="3337014"/>
                <a:ext cx="566533" cy="605357"/>
              </a:xfrm>
              <a:prstGeom prst="rect">
                <a:avLst/>
              </a:prstGeom>
              <a:noFill/>
            </p:spPr>
          </p:pic>
          <p:pic>
            <p:nvPicPr>
              <p:cNvPr id="66" name="Picture 65" descr="\\MAGNUM\Projects\Microsoft\Cloud Power FY12\Design\ICONS_PNG\Application.png"/>
              <p:cNvPicPr>
                <a:picLocks noChangeAspect="1" noChangeArrowheads="1"/>
              </p:cNvPicPr>
              <p:nvPr/>
            </p:nvPicPr>
            <p:blipFill>
              <a:blip r:embed="rId6" cstate="print">
                <a:biLevel thresh="50000"/>
              </a:blip>
              <a:srcRect/>
              <a:stretch>
                <a:fillRect/>
              </a:stretch>
            </p:blipFill>
            <p:spPr bwMode="auto">
              <a:xfrm>
                <a:off x="1210845" y="3606983"/>
                <a:ext cx="227446" cy="227446"/>
              </a:xfrm>
              <a:prstGeom prst="rect">
                <a:avLst/>
              </a:prstGeom>
              <a:noFill/>
            </p:spPr>
          </p:pic>
          <p:pic>
            <p:nvPicPr>
              <p:cNvPr id="67" name="Picture 66" descr="\\MAGNUM\Projects\Microsoft\Cloud Power FY12\Design\ICONS_PNG\Application.png"/>
              <p:cNvPicPr>
                <a:picLocks noChangeAspect="1" noChangeArrowheads="1"/>
              </p:cNvPicPr>
              <p:nvPr/>
            </p:nvPicPr>
            <p:blipFill>
              <a:blip r:embed="rId6" cstate="print">
                <a:biLevel thresh="25000"/>
              </a:blip>
              <a:srcRect/>
              <a:stretch>
                <a:fillRect/>
              </a:stretch>
            </p:blipFill>
            <p:spPr bwMode="auto">
              <a:xfrm>
                <a:off x="1504291" y="3619910"/>
                <a:ext cx="227446" cy="227446"/>
              </a:xfrm>
              <a:prstGeom prst="rect">
                <a:avLst/>
              </a:prstGeom>
              <a:noFill/>
            </p:spPr>
          </p:pic>
          <p:pic>
            <p:nvPicPr>
              <p:cNvPr id="68" name="Picture 67" descr="\\MAGNUM\Projects\Microsoft\Cloud Power FY12\Design\ICONS_PNG\Application.png"/>
              <p:cNvPicPr>
                <a:picLocks noChangeAspect="1" noChangeArrowheads="1"/>
              </p:cNvPicPr>
              <p:nvPr/>
            </p:nvPicPr>
            <p:blipFill>
              <a:blip r:embed="rId6" cstate="print">
                <a:biLevel thresh="25000"/>
              </a:blip>
              <a:srcRect/>
              <a:stretch>
                <a:fillRect/>
              </a:stretch>
            </p:blipFill>
            <p:spPr bwMode="auto">
              <a:xfrm>
                <a:off x="1368506" y="3369292"/>
                <a:ext cx="227446" cy="227446"/>
              </a:xfrm>
              <a:prstGeom prst="rect">
                <a:avLst/>
              </a:prstGeom>
              <a:noFill/>
            </p:spPr>
          </p:pic>
        </p:grpSp>
      </p:grpSp>
      <p:sp>
        <p:nvSpPr>
          <p:cNvPr id="72" name="Rounded Rectangle 71"/>
          <p:cNvSpPr/>
          <p:nvPr/>
        </p:nvSpPr>
        <p:spPr bwMode="auto">
          <a:xfrm>
            <a:off x="3250051" y="1418287"/>
            <a:ext cx="5759329" cy="5378549"/>
          </a:xfrm>
          <a:prstGeom prst="roundRect">
            <a:avLst>
              <a:gd name="adj" fmla="val 0"/>
            </a:avLst>
          </a:prstGeom>
          <a:ln w="3810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0" numCol="1" spcCol="0" rtlCol="0" fromWordArt="0" anchor="b" anchorCtr="0" forceAA="0" compatLnSpc="1">
            <a:prstTxWarp prst="textNoShape">
              <a:avLst/>
            </a:prstTxWarp>
            <a:noAutofit/>
          </a:bodyPr>
          <a:lstStyle/>
          <a:p>
            <a:pPr algn="ctr" defTabSz="896386">
              <a:lnSpc>
                <a:spcPct val="90000"/>
              </a:lnSpc>
              <a:spcAft>
                <a:spcPts val="588"/>
              </a:spcAft>
            </a:pPr>
            <a:endParaRPr lang="en-US" sz="1961" b="1" kern="0" dirty="0">
              <a:solidFill>
                <a:srgbClr val="0078D7"/>
              </a:solidFill>
            </a:endParaRPr>
          </a:p>
        </p:txBody>
      </p:sp>
      <p:pic>
        <p:nvPicPr>
          <p:cNvPr id="102" name="Picture 10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657" y="2203546"/>
            <a:ext cx="1738647" cy="399779"/>
          </a:xfrm>
          <a:prstGeom prst="rect">
            <a:avLst/>
          </a:prstGeom>
        </p:spPr>
      </p:pic>
      <p:pic>
        <p:nvPicPr>
          <p:cNvPr id="115" name="Picture 114"/>
          <p:cNvPicPr>
            <a:picLocks noChangeAspect="1"/>
          </p:cNvPicPr>
          <p:nvPr/>
        </p:nvPicPr>
        <p:blipFill>
          <a:blip r:embed="rId7"/>
          <a:stretch>
            <a:fillRect/>
          </a:stretch>
        </p:blipFill>
        <p:spPr>
          <a:xfrm>
            <a:off x="3406726" y="5038157"/>
            <a:ext cx="2816159" cy="1613565"/>
          </a:xfrm>
          <a:prstGeom prst="rect">
            <a:avLst/>
          </a:prstGeom>
        </p:spPr>
      </p:pic>
      <p:sp>
        <p:nvSpPr>
          <p:cNvPr id="119" name="Rounded Rectangle 118"/>
          <p:cNvSpPr/>
          <p:nvPr/>
        </p:nvSpPr>
        <p:spPr bwMode="auto">
          <a:xfrm>
            <a:off x="9489362" y="2173988"/>
            <a:ext cx="2186545" cy="3867147"/>
          </a:xfrm>
          <a:prstGeom prst="roundRect">
            <a:avLst/>
          </a:prstGeom>
          <a:ln w="3810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0" numCol="1" spcCol="0" rtlCol="0" fromWordArt="0" anchor="b" anchorCtr="0" forceAA="0" compatLnSpc="1">
            <a:prstTxWarp prst="textNoShape">
              <a:avLst/>
            </a:prstTxWarp>
            <a:noAutofit/>
          </a:bodyPr>
          <a:lstStyle/>
          <a:p>
            <a:pPr algn="ctr" defTabSz="896386">
              <a:lnSpc>
                <a:spcPct val="90000"/>
              </a:lnSpc>
              <a:spcAft>
                <a:spcPts val="588"/>
              </a:spcAft>
            </a:pPr>
            <a:r>
              <a:rPr lang="en-US" sz="1961" b="1" kern="0" dirty="0">
                <a:solidFill>
                  <a:srgbClr val="0078D7"/>
                </a:solidFill>
              </a:rPr>
              <a:t>Container View</a:t>
            </a:r>
          </a:p>
        </p:txBody>
      </p:sp>
      <p:pic>
        <p:nvPicPr>
          <p:cNvPr id="73" name="Picture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5481" y="6040671"/>
            <a:ext cx="1738647" cy="399779"/>
          </a:xfrm>
          <a:prstGeom prst="rect">
            <a:avLst/>
          </a:prstGeom>
        </p:spPr>
      </p:pic>
      <p:sp>
        <p:nvSpPr>
          <p:cNvPr id="3" name="TextBox 2"/>
          <p:cNvSpPr txBox="1"/>
          <p:nvPr/>
        </p:nvSpPr>
        <p:spPr>
          <a:xfrm>
            <a:off x="3748234" y="5193788"/>
            <a:ext cx="2133143" cy="1016818"/>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gradFill>
                  <a:gsLst>
                    <a:gs pos="2917">
                      <a:srgbClr val="FFFFFF"/>
                    </a:gs>
                    <a:gs pos="30000">
                      <a:srgbClr val="FFFFFF"/>
                    </a:gs>
                  </a:gsLst>
                  <a:lin ang="5400000" scaled="0"/>
                </a:gradFill>
              </a:rPr>
              <a:t>Container OS</a:t>
            </a:r>
          </a:p>
          <a:p>
            <a:pPr algn="ctr" defTabSz="896386">
              <a:lnSpc>
                <a:spcPct val="90000"/>
              </a:lnSpc>
              <a:spcAft>
                <a:spcPts val="588"/>
              </a:spcAft>
            </a:pPr>
            <a:r>
              <a:rPr lang="en-US" sz="2353" kern="0" dirty="0">
                <a:gradFill>
                  <a:gsLst>
                    <a:gs pos="2917">
                      <a:srgbClr val="FFFFFF"/>
                    </a:gs>
                    <a:gs pos="30000">
                      <a:srgbClr val="FFFFFF"/>
                    </a:gs>
                  </a:gsLst>
                  <a:lin ang="5400000" scaled="0"/>
                </a:gradFill>
              </a:rPr>
              <a:t>Image</a:t>
            </a:r>
          </a:p>
        </p:txBody>
      </p:sp>
      <p:sp>
        <p:nvSpPr>
          <p:cNvPr id="4" name="Rectangle 3"/>
          <p:cNvSpPr/>
          <p:nvPr/>
        </p:nvSpPr>
        <p:spPr bwMode="auto">
          <a:xfrm>
            <a:off x="6361359" y="5512115"/>
            <a:ext cx="2480417" cy="6977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5720" rIns="89642" bIns="45720" numCol="1" rtlCol="0" anchor="ctr" anchorCtr="0" compatLnSpc="1">
            <a:prstTxWarp prst="textNoShape">
              <a:avLst/>
            </a:prstTxWarp>
          </a:bodyPr>
          <a:lstStyle/>
          <a:p>
            <a:pPr defTabSz="914030" fontAlgn="base">
              <a:spcBef>
                <a:spcPct val="0"/>
              </a:spcBef>
              <a:spcAft>
                <a:spcPct val="0"/>
              </a:spcAft>
            </a:pPr>
            <a:r>
              <a:rPr lang="en-US" sz="1961" kern="0" dirty="0">
                <a:gradFill>
                  <a:gsLst>
                    <a:gs pos="16814">
                      <a:srgbClr val="FFFFFF"/>
                    </a:gs>
                    <a:gs pos="46000">
                      <a:srgbClr val="FFFFFF"/>
                    </a:gs>
                  </a:gsLst>
                  <a:lin ang="5400000" scaled="0"/>
                </a:gradFill>
              </a:rPr>
              <a:t>C:\Windows\*</a:t>
            </a:r>
          </a:p>
        </p:txBody>
      </p:sp>
      <p:sp>
        <p:nvSpPr>
          <p:cNvPr id="77" name="Rectangle 76"/>
          <p:cNvSpPr/>
          <p:nvPr/>
        </p:nvSpPr>
        <p:spPr bwMode="auto">
          <a:xfrm>
            <a:off x="6386224" y="3803506"/>
            <a:ext cx="2480417" cy="6977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5720" rIns="89642" bIns="45720" numCol="1" rtlCol="0" anchor="ctr" anchorCtr="0" compatLnSpc="1">
            <a:prstTxWarp prst="textNoShape">
              <a:avLst/>
            </a:prstTxWarp>
          </a:bodyPr>
          <a:lstStyle/>
          <a:p>
            <a:pPr defTabSz="914030" fontAlgn="base">
              <a:spcBef>
                <a:spcPct val="0"/>
              </a:spcBef>
              <a:spcAft>
                <a:spcPct val="0"/>
              </a:spcAft>
            </a:pPr>
            <a:r>
              <a:rPr lang="en-US" sz="1961" kern="0" dirty="0">
                <a:gradFill>
                  <a:gsLst>
                    <a:gs pos="16814">
                      <a:srgbClr val="FFFFFF"/>
                    </a:gs>
                    <a:gs pos="46000">
                      <a:srgbClr val="FFFFFF"/>
                    </a:gs>
                  </a:gsLst>
                  <a:lin ang="5400000" scaled="0"/>
                </a:gradFill>
              </a:rPr>
              <a:t>C:\nodeJs</a:t>
            </a:r>
          </a:p>
        </p:txBody>
      </p:sp>
      <p:pic>
        <p:nvPicPr>
          <p:cNvPr id="79" name="Picture 78"/>
          <p:cNvPicPr>
            <a:picLocks noChangeAspect="1"/>
          </p:cNvPicPr>
          <p:nvPr/>
        </p:nvPicPr>
        <p:blipFill>
          <a:blip r:embed="rId7"/>
          <a:stretch>
            <a:fillRect/>
          </a:stretch>
        </p:blipFill>
        <p:spPr>
          <a:xfrm>
            <a:off x="3414663" y="3290011"/>
            <a:ext cx="2816159" cy="1613565"/>
          </a:xfrm>
          <a:prstGeom prst="rect">
            <a:avLst/>
          </a:prstGeom>
        </p:spPr>
      </p:pic>
      <p:sp>
        <p:nvSpPr>
          <p:cNvPr id="80" name="TextBox 79"/>
          <p:cNvSpPr txBox="1"/>
          <p:nvPr/>
        </p:nvSpPr>
        <p:spPr>
          <a:xfrm>
            <a:off x="3883461" y="3631634"/>
            <a:ext cx="1878560" cy="1016818"/>
          </a:xfrm>
          <a:prstGeom prst="rect">
            <a:avLst/>
          </a:prstGeom>
          <a:noFill/>
        </p:spPr>
        <p:txBody>
          <a:bodyPr wrap="none" lIns="179285" tIns="143428" rIns="179285" bIns="143428" rtlCol="0">
            <a:spAutoFit/>
          </a:bodyPr>
          <a:lstStyle/>
          <a:p>
            <a:pPr algn="ctr" defTabSz="896386">
              <a:lnSpc>
                <a:spcPct val="90000"/>
              </a:lnSpc>
              <a:spcAft>
                <a:spcPts val="588"/>
              </a:spcAft>
            </a:pPr>
            <a:r>
              <a:rPr lang="en-US" sz="2353" kern="0" dirty="0">
                <a:gradFill>
                  <a:gsLst>
                    <a:gs pos="2917">
                      <a:srgbClr val="FFFFFF"/>
                    </a:gs>
                    <a:gs pos="30000">
                      <a:srgbClr val="FFFFFF"/>
                    </a:gs>
                  </a:gsLst>
                  <a:lin ang="5400000" scaled="0"/>
                </a:gradFill>
              </a:rPr>
              <a:t>Application</a:t>
            </a:r>
          </a:p>
          <a:p>
            <a:pPr algn="ctr" defTabSz="896386">
              <a:lnSpc>
                <a:spcPct val="90000"/>
              </a:lnSpc>
              <a:spcAft>
                <a:spcPts val="588"/>
              </a:spcAft>
            </a:pPr>
            <a:r>
              <a:rPr lang="en-US" sz="2353" kern="0" dirty="0">
                <a:gradFill>
                  <a:gsLst>
                    <a:gs pos="2917">
                      <a:srgbClr val="FFFFFF"/>
                    </a:gs>
                    <a:gs pos="30000">
                      <a:srgbClr val="FFFFFF"/>
                    </a:gs>
                  </a:gsLst>
                  <a:lin ang="5400000" scaled="0"/>
                </a:gradFill>
              </a:rPr>
              <a:t>Framework</a:t>
            </a:r>
          </a:p>
        </p:txBody>
      </p:sp>
      <p:sp>
        <p:nvSpPr>
          <p:cNvPr id="78" name="Rectangle 77"/>
          <p:cNvSpPr/>
          <p:nvPr/>
        </p:nvSpPr>
        <p:spPr bwMode="auto">
          <a:xfrm>
            <a:off x="6375639" y="2034801"/>
            <a:ext cx="2480417" cy="6977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5720" rIns="89642" bIns="45720" numCol="1" rtlCol="0" anchor="ctr" anchorCtr="0" compatLnSpc="1">
            <a:prstTxWarp prst="textNoShape">
              <a:avLst/>
            </a:prstTxWarp>
          </a:bodyPr>
          <a:lstStyle/>
          <a:p>
            <a:pPr defTabSz="914030" fontAlgn="base">
              <a:spcBef>
                <a:spcPct val="0"/>
              </a:spcBef>
              <a:spcAft>
                <a:spcPct val="0"/>
              </a:spcAft>
            </a:pPr>
            <a:r>
              <a:rPr lang="en-US" sz="1961" kern="0" dirty="0">
                <a:gradFill>
                  <a:gsLst>
                    <a:gs pos="16814">
                      <a:srgbClr val="FFFFFF"/>
                    </a:gs>
                    <a:gs pos="46000">
                      <a:srgbClr val="FFFFFF"/>
                    </a:gs>
                  </a:gsLst>
                  <a:lin ang="5400000" scaled="0"/>
                </a:gradFill>
              </a:rPr>
              <a:t>C:\myApp</a:t>
            </a:r>
          </a:p>
        </p:txBody>
      </p:sp>
      <p:pic>
        <p:nvPicPr>
          <p:cNvPr id="83" name="Picture 82"/>
          <p:cNvPicPr>
            <a:picLocks noChangeAspect="1"/>
          </p:cNvPicPr>
          <p:nvPr/>
        </p:nvPicPr>
        <p:blipFill>
          <a:blip r:embed="rId7"/>
          <a:stretch>
            <a:fillRect/>
          </a:stretch>
        </p:blipFill>
        <p:spPr>
          <a:xfrm>
            <a:off x="3406156" y="1610176"/>
            <a:ext cx="2816159" cy="1613565"/>
          </a:xfrm>
          <a:prstGeom prst="rect">
            <a:avLst/>
          </a:prstGeom>
        </p:spPr>
      </p:pic>
      <p:sp>
        <p:nvSpPr>
          <p:cNvPr id="84" name="TextBox 83"/>
          <p:cNvSpPr txBox="1"/>
          <p:nvPr/>
        </p:nvSpPr>
        <p:spPr>
          <a:xfrm>
            <a:off x="3874953" y="1951799"/>
            <a:ext cx="1878560" cy="1016818"/>
          </a:xfrm>
          <a:prstGeom prst="rect">
            <a:avLst/>
          </a:prstGeom>
          <a:noFill/>
        </p:spPr>
        <p:txBody>
          <a:bodyPr wrap="none" lIns="179285" tIns="143428" rIns="179285" bIns="143428" rtlCol="0">
            <a:spAutoFit/>
          </a:bodyPr>
          <a:lstStyle/>
          <a:p>
            <a:pPr algn="ctr" defTabSz="896386">
              <a:lnSpc>
                <a:spcPct val="90000"/>
              </a:lnSpc>
              <a:spcAft>
                <a:spcPts val="588"/>
              </a:spcAft>
            </a:pPr>
            <a:r>
              <a:rPr lang="en-US" sz="2353" kern="0" dirty="0">
                <a:gradFill>
                  <a:gsLst>
                    <a:gs pos="2917">
                      <a:srgbClr val="FFFFFF"/>
                    </a:gs>
                    <a:gs pos="30000">
                      <a:srgbClr val="FFFFFF"/>
                    </a:gs>
                  </a:gsLst>
                  <a:lin ang="5400000" scaled="0"/>
                </a:gradFill>
              </a:rPr>
              <a:t>Application</a:t>
            </a:r>
          </a:p>
          <a:p>
            <a:pPr algn="ctr" defTabSz="896386">
              <a:lnSpc>
                <a:spcPct val="90000"/>
              </a:lnSpc>
              <a:spcAft>
                <a:spcPts val="588"/>
              </a:spcAft>
            </a:pPr>
            <a:r>
              <a:rPr lang="en-US" sz="2353" kern="0" dirty="0">
                <a:gradFill>
                  <a:gsLst>
                    <a:gs pos="2917">
                      <a:srgbClr val="FFFFFF"/>
                    </a:gs>
                    <a:gs pos="30000">
                      <a:srgbClr val="FFFFFF"/>
                    </a:gs>
                  </a:gsLst>
                  <a:lin ang="5400000" scaled="0"/>
                </a:gradFill>
              </a:rPr>
              <a:t>Image</a:t>
            </a:r>
          </a:p>
        </p:txBody>
      </p:sp>
      <p:pic>
        <p:nvPicPr>
          <p:cNvPr id="75" name="Picture 74"/>
          <p:cNvPicPr>
            <a:picLocks noChangeAspect="1"/>
          </p:cNvPicPr>
          <p:nvPr/>
        </p:nvPicPr>
        <p:blipFill>
          <a:blip r:embed="rId8"/>
          <a:stretch>
            <a:fillRect/>
          </a:stretch>
        </p:blipFill>
        <p:spPr>
          <a:xfrm>
            <a:off x="9601590" y="2509507"/>
            <a:ext cx="1975435" cy="1129495"/>
          </a:xfrm>
          <a:prstGeom prst="rect">
            <a:avLst/>
          </a:prstGeom>
        </p:spPr>
      </p:pic>
      <p:sp>
        <p:nvSpPr>
          <p:cNvPr id="76" name="Left Arrow 75"/>
          <p:cNvSpPr/>
          <p:nvPr/>
        </p:nvSpPr>
        <p:spPr bwMode="auto">
          <a:xfrm rot="20638481">
            <a:off x="2526997" y="2428603"/>
            <a:ext cx="893046" cy="289235"/>
          </a:xfrm>
          <a:prstGeom prst="leftArrow">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kern="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1293659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Brace 7"/>
          <p:cNvSpPr/>
          <p:nvPr/>
        </p:nvSpPr>
        <p:spPr>
          <a:xfrm>
            <a:off x="8289712" y="1296309"/>
            <a:ext cx="902733" cy="5032405"/>
          </a:xfrm>
          <a:prstGeom prst="rightBrace">
            <a:avLst>
              <a:gd name="adj1" fmla="val 90955"/>
              <a:gd name="adj2" fmla="val 50542"/>
            </a:avLst>
          </a:prstGeom>
          <a:ln w="381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 name="Title 6"/>
          <p:cNvSpPr>
            <a:spLocks noGrp="1"/>
          </p:cNvSpPr>
          <p:nvPr>
            <p:ph type="title"/>
          </p:nvPr>
        </p:nvSpPr>
        <p:spPr/>
        <p:txBody>
          <a:bodyPr/>
          <a:lstStyle/>
          <a:p>
            <a:r>
              <a:rPr lang="en-US" dirty="0"/>
              <a:t>Modern App Development, Flexible Isolation</a:t>
            </a:r>
          </a:p>
        </p:txBody>
      </p:sp>
      <p:grpSp>
        <p:nvGrpSpPr>
          <p:cNvPr id="20" name="Group 19"/>
          <p:cNvGrpSpPr/>
          <p:nvPr/>
        </p:nvGrpSpPr>
        <p:grpSpPr>
          <a:xfrm>
            <a:off x="9192444" y="1262640"/>
            <a:ext cx="2465168" cy="5079741"/>
            <a:chOff x="9376771" y="1287462"/>
            <a:chExt cx="2514600" cy="5181600"/>
          </a:xfrm>
        </p:grpSpPr>
        <p:sp>
          <p:nvSpPr>
            <p:cNvPr id="81" name="Rounded Rectangle 1"/>
            <p:cNvSpPr/>
            <p:nvPr/>
          </p:nvSpPr>
          <p:spPr bwMode="auto">
            <a:xfrm>
              <a:off x="9376771" y="1287462"/>
              <a:ext cx="2514600" cy="5181600"/>
            </a:xfrm>
            <a:prstGeom prst="roundRect">
              <a:avLst>
                <a:gd name="adj" fmla="val 0"/>
              </a:avLst>
            </a:prstGeom>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89642" numCol="1" spcCol="0" rtlCol="0" fromWordArt="0" anchor="b"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78D7"/>
                  </a:solidFill>
                  <a:effectLst/>
                  <a:uLnTx/>
                  <a:uFillTx/>
                </a:rPr>
                <a:t>Container Management</a:t>
              </a:r>
            </a:p>
          </p:txBody>
        </p:sp>
        <p:grpSp>
          <p:nvGrpSpPr>
            <p:cNvPr id="61" name="Group 29"/>
            <p:cNvGrpSpPr/>
            <p:nvPr/>
          </p:nvGrpSpPr>
          <p:grpSpPr>
            <a:xfrm>
              <a:off x="9719671" y="2915667"/>
              <a:ext cx="1828800" cy="1371600"/>
              <a:chOff x="4092204" y="824804"/>
              <a:chExt cx="1828800" cy="1371600"/>
            </a:xfrm>
          </p:grpSpPr>
          <p:sp>
            <p:nvSpPr>
              <p:cNvPr id="68" name="Rectangle 67"/>
              <p:cNvSpPr/>
              <p:nvPr/>
            </p:nvSpPr>
            <p:spPr>
              <a:xfrm>
                <a:off x="4092204" y="824804"/>
                <a:ext cx="1828800" cy="137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solidFill>
                      <a:srgbClr val="FFFFFF"/>
                    </a:solidFill>
                    <a:effectLst/>
                    <a:uLnTx/>
                    <a:uFillTx/>
                  </a:rPr>
                  <a:t>PowerShell</a:t>
                </a:r>
              </a:p>
            </p:txBody>
          </p:sp>
          <p:pic>
            <p:nvPicPr>
              <p:cNvPr id="69" name="Picture 6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4568" y="1242108"/>
                <a:ext cx="884073" cy="884073"/>
              </a:xfrm>
              <a:prstGeom prst="rect">
                <a:avLst/>
              </a:prstGeom>
              <a:ln>
                <a:noFill/>
              </a:ln>
            </p:spPr>
          </p:pic>
        </p:grpSp>
        <p:grpSp>
          <p:nvGrpSpPr>
            <p:cNvPr id="62" name="Group 30"/>
            <p:cNvGrpSpPr/>
            <p:nvPr/>
          </p:nvGrpSpPr>
          <p:grpSpPr>
            <a:xfrm>
              <a:off x="9719671" y="4372041"/>
              <a:ext cx="1828800" cy="1388456"/>
              <a:chOff x="8354162" y="845633"/>
              <a:chExt cx="1828800" cy="1388456"/>
            </a:xfrm>
          </p:grpSpPr>
          <p:sp>
            <p:nvSpPr>
              <p:cNvPr id="66" name="Rectangle 65"/>
              <p:cNvSpPr/>
              <p:nvPr/>
            </p:nvSpPr>
            <p:spPr>
              <a:xfrm>
                <a:off x="8354162" y="845633"/>
                <a:ext cx="1828800" cy="137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solidFill>
                      <a:srgbClr val="FFFFFF"/>
                    </a:solidFill>
                    <a:effectLst/>
                    <a:uLnTx/>
                    <a:uFillTx/>
                  </a:rPr>
                  <a:t>Others</a:t>
                </a:r>
              </a:p>
            </p:txBody>
          </p:sp>
          <p:pic>
            <p:nvPicPr>
              <p:cNvPr id="67" name="Picture 2" descr="C:\Users\mitchellg\Desktop\Automated_2.png"/>
              <p:cNvPicPr>
                <a:picLocks noChangeAspect="1" noChangeArrowheads="1"/>
              </p:cNvPicPr>
              <p:nvPr/>
            </p:nvPicPr>
            <p:blipFill>
              <a:blip r:embed="rId4" cstate="print">
                <a:lum bright="100000"/>
              </a:blip>
              <a:srcRect/>
              <a:stretch>
                <a:fillRect/>
              </a:stretch>
            </p:blipFill>
            <p:spPr bwMode="auto">
              <a:xfrm>
                <a:off x="8662935" y="1022834"/>
                <a:ext cx="1211255" cy="1211255"/>
              </a:xfrm>
              <a:prstGeom prst="rect">
                <a:avLst/>
              </a:prstGeom>
              <a:noFill/>
              <a:ln>
                <a:noFill/>
              </a:ln>
            </p:spPr>
          </p:pic>
        </p:grpSp>
        <p:grpSp>
          <p:nvGrpSpPr>
            <p:cNvPr id="63" name="Group 31"/>
            <p:cNvGrpSpPr/>
            <p:nvPr/>
          </p:nvGrpSpPr>
          <p:grpSpPr>
            <a:xfrm>
              <a:off x="9655873" y="1459293"/>
              <a:ext cx="1956396" cy="1371600"/>
              <a:chOff x="6173862" y="845633"/>
              <a:chExt cx="1956396" cy="1371600"/>
            </a:xfrm>
          </p:grpSpPr>
          <p:sp>
            <p:nvSpPr>
              <p:cNvPr id="64" name="Rectangle 63"/>
              <p:cNvSpPr/>
              <p:nvPr/>
            </p:nvSpPr>
            <p:spPr>
              <a:xfrm>
                <a:off x="6237660" y="845633"/>
                <a:ext cx="1828800" cy="137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FFFFFF"/>
                    </a:solidFill>
                    <a:effectLst/>
                    <a:uLnTx/>
                    <a:uFillTx/>
                  </a:rPr>
                  <a:t>Docker</a:t>
                </a:r>
              </a:p>
            </p:txBody>
          </p:sp>
          <p:pic>
            <p:nvPicPr>
              <p:cNvPr id="65" name="Picture 6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3862" y="1291188"/>
                <a:ext cx="1956396" cy="672474"/>
              </a:xfrm>
              <a:prstGeom prst="rect">
                <a:avLst/>
              </a:prstGeom>
              <a:ln>
                <a:noFill/>
              </a:ln>
            </p:spPr>
          </p:pic>
        </p:grpSp>
      </p:grpSp>
      <p:grpSp>
        <p:nvGrpSpPr>
          <p:cNvPr id="18" name="Group 17"/>
          <p:cNvGrpSpPr/>
          <p:nvPr/>
        </p:nvGrpSpPr>
        <p:grpSpPr>
          <a:xfrm>
            <a:off x="502040" y="1262640"/>
            <a:ext cx="2465168" cy="5079741"/>
            <a:chOff x="512106" y="1287462"/>
            <a:chExt cx="2514600" cy="5181600"/>
          </a:xfrm>
        </p:grpSpPr>
        <p:sp>
          <p:nvSpPr>
            <p:cNvPr id="29" name="Rounded Rectangle 10"/>
            <p:cNvSpPr/>
            <p:nvPr/>
          </p:nvSpPr>
          <p:spPr bwMode="auto">
            <a:xfrm>
              <a:off x="512106" y="1287462"/>
              <a:ext cx="2514600" cy="5181600"/>
            </a:xfrm>
            <a:prstGeom prst="roundRect">
              <a:avLst/>
            </a:prstGeom>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89642" numCol="1" spcCol="0" rtlCol="0" fromWordArt="0" anchor="b"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78D7"/>
                  </a:solidFill>
                  <a:effectLst/>
                  <a:uLnTx/>
                  <a:uFillTx/>
                </a:rPr>
                <a:t>Windows Container Images</a:t>
              </a:r>
            </a:p>
          </p:txBody>
        </p:sp>
        <p:grpSp>
          <p:nvGrpSpPr>
            <p:cNvPr id="15" name="Group 14"/>
            <p:cNvGrpSpPr/>
            <p:nvPr/>
          </p:nvGrpSpPr>
          <p:grpSpPr>
            <a:xfrm>
              <a:off x="851761" y="4487862"/>
              <a:ext cx="1835291" cy="1051560"/>
              <a:chOff x="-2189679" y="4708937"/>
              <a:chExt cx="1835291" cy="1051560"/>
            </a:xfrm>
          </p:grpSpPr>
          <p:pic>
            <p:nvPicPr>
              <p:cNvPr id="40" name="Picture 39"/>
              <p:cNvPicPr>
                <a:picLocks noChangeAspect="1"/>
              </p:cNvPicPr>
              <p:nvPr/>
            </p:nvPicPr>
            <p:blipFill>
              <a:blip r:embed="rId6"/>
              <a:stretch>
                <a:fillRect/>
              </a:stretch>
            </p:blipFill>
            <p:spPr>
              <a:xfrm>
                <a:off x="-2189679" y="4708937"/>
                <a:ext cx="1835291" cy="1051560"/>
              </a:xfrm>
              <a:prstGeom prst="rect">
                <a:avLst/>
              </a:prstGeom>
            </p:spPr>
          </p:pic>
          <p:pic>
            <p:nvPicPr>
              <p:cNvPr id="41" name="Picture 4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12301" y="5037007"/>
                <a:ext cx="1680535" cy="395420"/>
              </a:xfrm>
              <a:prstGeom prst="rect">
                <a:avLst/>
              </a:prstGeom>
            </p:spPr>
          </p:pic>
        </p:grpSp>
        <p:grpSp>
          <p:nvGrpSpPr>
            <p:cNvPr id="12" name="Group 11"/>
            <p:cNvGrpSpPr/>
            <p:nvPr/>
          </p:nvGrpSpPr>
          <p:grpSpPr>
            <a:xfrm>
              <a:off x="851761" y="3085782"/>
              <a:ext cx="1835291" cy="1051560"/>
              <a:chOff x="-2189679" y="3165484"/>
              <a:chExt cx="1835291" cy="1051560"/>
            </a:xfrm>
          </p:grpSpPr>
          <p:pic>
            <p:nvPicPr>
              <p:cNvPr id="38" name="Picture 37"/>
              <p:cNvPicPr>
                <a:picLocks noChangeAspect="1"/>
              </p:cNvPicPr>
              <p:nvPr/>
            </p:nvPicPr>
            <p:blipFill>
              <a:blip r:embed="rId6"/>
              <a:stretch>
                <a:fillRect/>
              </a:stretch>
            </p:blipFill>
            <p:spPr>
              <a:xfrm>
                <a:off x="-2189679" y="3165484"/>
                <a:ext cx="1835291" cy="1051560"/>
              </a:xfrm>
              <a:prstGeom prst="rect">
                <a:avLst/>
              </a:prstGeom>
            </p:spPr>
          </p:pic>
          <p:sp>
            <p:nvSpPr>
              <p:cNvPr id="42" name="Rectangle 41"/>
              <p:cNvSpPr/>
              <p:nvPr/>
            </p:nvSpPr>
            <p:spPr>
              <a:xfrm>
                <a:off x="-2089714" y="3368099"/>
                <a:ext cx="1635360" cy="646331"/>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rPr>
                  <a:t>Application</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rPr>
                  <a:t>Framework</a:t>
                </a:r>
              </a:p>
            </p:txBody>
          </p:sp>
        </p:grpSp>
        <p:grpSp>
          <p:nvGrpSpPr>
            <p:cNvPr id="13" name="Group 12"/>
            <p:cNvGrpSpPr/>
            <p:nvPr/>
          </p:nvGrpSpPr>
          <p:grpSpPr>
            <a:xfrm>
              <a:off x="851761" y="1683702"/>
              <a:ext cx="1835291" cy="1051560"/>
              <a:chOff x="-2189679" y="1619313"/>
              <a:chExt cx="1835291" cy="1051560"/>
            </a:xfrm>
          </p:grpSpPr>
          <p:pic>
            <p:nvPicPr>
              <p:cNvPr id="11" name="Picture 10"/>
              <p:cNvPicPr>
                <a:picLocks noChangeAspect="1"/>
              </p:cNvPicPr>
              <p:nvPr/>
            </p:nvPicPr>
            <p:blipFill>
              <a:blip r:embed="rId6"/>
              <a:stretch>
                <a:fillRect/>
              </a:stretch>
            </p:blipFill>
            <p:spPr>
              <a:xfrm>
                <a:off x="-2189679" y="1619313"/>
                <a:ext cx="1835291" cy="1051560"/>
              </a:xfrm>
              <a:prstGeom prst="rect">
                <a:avLst/>
              </a:prstGeom>
            </p:spPr>
          </p:pic>
          <p:pic>
            <p:nvPicPr>
              <p:cNvPr id="43" name="Picture 42"/>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555300" y="1842415"/>
                <a:ext cx="566533" cy="605357"/>
              </a:xfrm>
              <a:prstGeom prst="rect">
                <a:avLst/>
              </a:prstGeom>
            </p:spPr>
          </p:pic>
        </p:grpSp>
      </p:grpSp>
      <p:sp>
        <p:nvSpPr>
          <p:cNvPr id="6" name="Rectangle 5"/>
          <p:cNvSpPr/>
          <p:nvPr/>
        </p:nvSpPr>
        <p:spPr bwMode="auto">
          <a:xfrm>
            <a:off x="3856099" y="1262640"/>
            <a:ext cx="4482124" cy="5079741"/>
          </a:xfrm>
          <a:prstGeom prst="rect">
            <a:avLst/>
          </a:prstGeom>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Container Run-Times</a:t>
            </a:r>
          </a:p>
        </p:txBody>
      </p:sp>
      <p:sp>
        <p:nvSpPr>
          <p:cNvPr id="58" name="Rectangle 25"/>
          <p:cNvSpPr/>
          <p:nvPr/>
        </p:nvSpPr>
        <p:spPr>
          <a:xfrm>
            <a:off x="5660393" y="739116"/>
            <a:ext cx="1792850" cy="362072"/>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Light" panose="020B0502040204020203" pitchFamily="34" charset="0"/>
              <a:cs typeface="Segoe UI Light" panose="020B0502040204020203" pitchFamily="34" charset="0"/>
            </a:endParaRPr>
          </a:p>
        </p:txBody>
      </p:sp>
      <p:sp>
        <p:nvSpPr>
          <p:cNvPr id="2" name="Rectangle 1"/>
          <p:cNvSpPr/>
          <p:nvPr/>
        </p:nvSpPr>
        <p:spPr bwMode="auto">
          <a:xfrm>
            <a:off x="4918779" y="1900578"/>
            <a:ext cx="2356764" cy="1703207"/>
          </a:xfrm>
          <a:prstGeom prst="rect">
            <a:avLst/>
          </a:prstGeom>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Box 17"/>
          <p:cNvSpPr txBox="1"/>
          <p:nvPr/>
        </p:nvSpPr>
        <p:spPr>
          <a:xfrm>
            <a:off x="4918779" y="1920636"/>
            <a:ext cx="2356764" cy="534056"/>
          </a:xfrm>
          <a:prstGeom prst="rect">
            <a:avLst/>
          </a:prstGeom>
          <a:noFill/>
        </p:spPr>
        <p:txBody>
          <a:bodyPr wrap="square" lIns="179285" tIns="143428" rIns="179285" bIns="143428" rtlCol="0">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78D7"/>
                </a:solidFill>
                <a:effectLst/>
                <a:uLnTx/>
                <a:uFillTx/>
              </a:rPr>
              <a:t>Hyper-V Container</a:t>
            </a:r>
          </a:p>
        </p:txBody>
      </p:sp>
      <p:sp>
        <p:nvSpPr>
          <p:cNvPr id="45" name="Rectangle 44"/>
          <p:cNvSpPr/>
          <p:nvPr/>
        </p:nvSpPr>
        <p:spPr bwMode="auto">
          <a:xfrm>
            <a:off x="4918779" y="4176020"/>
            <a:ext cx="2356764" cy="1703207"/>
          </a:xfrm>
          <a:prstGeom prst="rect">
            <a:avLst/>
          </a:prstGeom>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 name="TextBox 17"/>
          <p:cNvSpPr txBox="1"/>
          <p:nvPr/>
        </p:nvSpPr>
        <p:spPr>
          <a:xfrm>
            <a:off x="4936917" y="5181861"/>
            <a:ext cx="2367311" cy="778454"/>
          </a:xfrm>
          <a:prstGeom prst="rect">
            <a:avLst/>
          </a:prstGeom>
          <a:noFill/>
        </p:spPr>
        <p:txBody>
          <a:bodyPr wrap="square" lIns="179285" tIns="143428" rIns="179285" bIns="143428" rtlCol="0">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78D7"/>
                </a:solidFill>
                <a:effectLst/>
                <a:uLnTx/>
                <a:uFillTx/>
              </a:rPr>
              <a:t>Windows Server Container</a:t>
            </a:r>
          </a:p>
        </p:txBody>
      </p:sp>
      <p:sp>
        <p:nvSpPr>
          <p:cNvPr id="4" name="TextBox 3"/>
          <p:cNvSpPr txBox="1"/>
          <p:nvPr/>
        </p:nvSpPr>
        <p:spPr>
          <a:xfrm>
            <a:off x="3856099" y="5782423"/>
            <a:ext cx="4482124" cy="615522"/>
          </a:xfrm>
          <a:prstGeom prst="rect">
            <a:avLst/>
          </a:prstGeom>
          <a:noFill/>
        </p:spPr>
        <p:txBody>
          <a:bodyPr wrap="square" lIns="179285" tIns="143428" rIns="179285" bIns="143428" rtlCol="0">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rPr>
              <a:t>Write once, deploy anywhere</a:t>
            </a:r>
          </a:p>
        </p:txBody>
      </p:sp>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34491" y="3489593"/>
            <a:ext cx="2925339" cy="747023"/>
          </a:xfrm>
          <a:prstGeom prst="rect">
            <a:avLst/>
          </a:prstGeom>
        </p:spPr>
      </p:pic>
      <p:pic>
        <p:nvPicPr>
          <p:cNvPr id="16" name="Picture 15"/>
          <p:cNvPicPr>
            <a:picLocks noChangeAspect="1"/>
          </p:cNvPicPr>
          <p:nvPr/>
        </p:nvPicPr>
        <p:blipFill>
          <a:blip r:embed="rId10"/>
          <a:stretch>
            <a:fillRect/>
          </a:stretch>
        </p:blipFill>
        <p:spPr>
          <a:xfrm>
            <a:off x="5189081" y="2383171"/>
            <a:ext cx="1816160" cy="1075710"/>
          </a:xfrm>
          <a:prstGeom prst="rect">
            <a:avLst/>
          </a:prstGeom>
        </p:spPr>
      </p:pic>
      <p:pic>
        <p:nvPicPr>
          <p:cNvPr id="17" name="Picture 16"/>
          <p:cNvPicPr>
            <a:picLocks noChangeAspect="1"/>
          </p:cNvPicPr>
          <p:nvPr/>
        </p:nvPicPr>
        <p:blipFill>
          <a:blip r:embed="rId11"/>
          <a:stretch>
            <a:fillRect/>
          </a:stretch>
        </p:blipFill>
        <p:spPr>
          <a:xfrm>
            <a:off x="5156477" y="4250723"/>
            <a:ext cx="1881367" cy="1075710"/>
          </a:xfrm>
          <a:prstGeom prst="rect">
            <a:avLst/>
          </a:prstGeom>
        </p:spPr>
      </p:pic>
      <p:cxnSp>
        <p:nvCxnSpPr>
          <p:cNvPr id="10" name="Straight Arrow Connector 21"/>
          <p:cNvCxnSpPr>
            <a:stCxn id="29" idx="3"/>
          </p:cNvCxnSpPr>
          <p:nvPr/>
        </p:nvCxnSpPr>
        <p:spPr>
          <a:xfrm flipV="1">
            <a:off x="2967208" y="2775731"/>
            <a:ext cx="1949241" cy="1026780"/>
          </a:xfrm>
          <a:prstGeom prst="straightConnector1">
            <a:avLst/>
          </a:prstGeom>
          <a:ln w="38100">
            <a:solidFill>
              <a:schemeClr val="accent4"/>
            </a:solidFill>
            <a:headEnd type="none"/>
            <a:tailEnd type="triangle"/>
          </a:ln>
        </p:spPr>
        <p:style>
          <a:lnRef idx="2">
            <a:schemeClr val="accent2"/>
          </a:lnRef>
          <a:fillRef idx="0">
            <a:schemeClr val="accent2"/>
          </a:fillRef>
          <a:effectRef idx="1">
            <a:schemeClr val="accent2"/>
          </a:effectRef>
          <a:fontRef idx="minor">
            <a:schemeClr val="tx1"/>
          </a:fontRef>
        </p:style>
      </p:cxnSp>
      <p:cxnSp>
        <p:nvCxnSpPr>
          <p:cNvPr id="47" name="Straight Arrow Connector 23"/>
          <p:cNvCxnSpPr>
            <a:stCxn id="29" idx="3"/>
          </p:cNvCxnSpPr>
          <p:nvPr/>
        </p:nvCxnSpPr>
        <p:spPr>
          <a:xfrm>
            <a:off x="2967208" y="3802510"/>
            <a:ext cx="1955183" cy="1083488"/>
          </a:xfrm>
          <a:prstGeom prst="straightConnector1">
            <a:avLst/>
          </a:prstGeom>
          <a:ln w="38100">
            <a:solidFill>
              <a:schemeClr val="accent4"/>
            </a:solidFill>
            <a:headEnd type="none"/>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1084157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par>
                                <p:cTn id="12" presetID="22" presetClass="entr" presetSubtype="8" fill="hold" nodeType="withEffect">
                                  <p:stCondLst>
                                    <p:cond delay="0"/>
                                  </p:stCondLst>
                                  <p:childTnLst>
                                    <p:set>
                                      <p:cBhvr>
                                        <p:cTn id="13" dur="1" fill="hold">
                                          <p:stCondLst>
                                            <p:cond delay="0"/>
                                          </p:stCondLst>
                                        </p:cTn>
                                        <p:tgtEl>
                                          <p:spTgt spid="47"/>
                                        </p:tgtEl>
                                        <p:attrNameLst>
                                          <p:attrName>style.visibility</p:attrName>
                                        </p:attrNameLst>
                                      </p:cBhvr>
                                      <p:to>
                                        <p:strVal val="visible"/>
                                      </p:to>
                                    </p:set>
                                    <p:animEffect transition="in" filter="wipe(left)">
                                      <p:cBhvr>
                                        <p:cTn id="14" dur="500"/>
                                        <p:tgtEl>
                                          <p:spTgt spid="4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500"/>
                            </p:stCondLst>
                            <p:childTnLst>
                              <p:par>
                                <p:cTn id="21" presetID="22" presetClass="entr" presetSubtype="8" fill="hold" grpId="0" nodeType="afterEffect">
                                  <p:stCondLst>
                                    <p:cond delay="50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1250"/>
                                        <p:tgtEl>
                                          <p:spTgt spid="8"/>
                                        </p:tgtEl>
                                      </p:cBhvr>
                                    </p:animEffect>
                                  </p:childTnLst>
                                </p:cTn>
                              </p:par>
                            </p:childTnLst>
                          </p:cTn>
                        </p:par>
                        <p:par>
                          <p:cTn id="24" fill="hold">
                            <p:stCondLst>
                              <p:cond delay="2250"/>
                            </p:stCondLst>
                            <p:childTnLst>
                              <p:par>
                                <p:cTn id="25" presetID="10" presetClass="entr" presetSubtype="0" fill="hold" grpId="0" nodeType="afterEffect">
                                  <p:stCondLst>
                                    <p:cond delay="15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179" y="194477"/>
            <a:ext cx="11655840" cy="899665"/>
          </a:xfrm>
        </p:spPr>
        <p:txBody>
          <a:bodyPr/>
          <a:lstStyle/>
          <a:p>
            <a:r>
              <a:rPr lang="en-US" dirty="0"/>
              <a:t>Monolith and </a:t>
            </a:r>
            <a:r>
              <a:rPr lang="en-US" dirty="0" err="1"/>
              <a:t>Microservices</a:t>
            </a:r>
            <a:endParaRPr lang="en-US" dirty="0"/>
          </a:p>
        </p:txBody>
      </p:sp>
      <p:sp>
        <p:nvSpPr>
          <p:cNvPr id="4" name="Text Placeholder 3"/>
          <p:cNvSpPr>
            <a:spLocks noGrp="1"/>
          </p:cNvSpPr>
          <p:nvPr>
            <p:ph type="body" sz="quarter" idx="13"/>
          </p:nvPr>
        </p:nvSpPr>
        <p:spPr>
          <a:xfrm>
            <a:off x="492457" y="837761"/>
            <a:ext cx="11201400" cy="512762"/>
          </a:xfrm>
        </p:spPr>
        <p:txBody>
          <a:bodyPr/>
          <a:lstStyle/>
          <a:p>
            <a:r>
              <a:rPr lang="en-US" dirty="0"/>
              <a:t>Evolution of an application</a:t>
            </a:r>
          </a:p>
        </p:txBody>
      </p:sp>
      <p:sp>
        <p:nvSpPr>
          <p:cNvPr id="5" name="Can 4"/>
          <p:cNvSpPr/>
          <p:nvPr/>
        </p:nvSpPr>
        <p:spPr>
          <a:xfrm>
            <a:off x="1731982" y="4313817"/>
            <a:ext cx="1645920" cy="1216152"/>
          </a:xfrm>
          <a:prstGeom prst="can">
            <a:avLst/>
          </a:prstGeom>
          <a:solidFill>
            <a:schemeClr val="accent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6" name="Rectangle 5"/>
          <p:cNvSpPr/>
          <p:nvPr/>
        </p:nvSpPr>
        <p:spPr>
          <a:xfrm>
            <a:off x="968189" y="1990165"/>
            <a:ext cx="3269982" cy="171046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7" name="Rectangle 6"/>
          <p:cNvSpPr/>
          <p:nvPr/>
        </p:nvSpPr>
        <p:spPr>
          <a:xfrm>
            <a:off x="1045542" y="2431741"/>
            <a:ext cx="928914" cy="827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8" name="Rectangle 7"/>
          <p:cNvSpPr/>
          <p:nvPr/>
        </p:nvSpPr>
        <p:spPr>
          <a:xfrm>
            <a:off x="2129161" y="2431741"/>
            <a:ext cx="928914" cy="82731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9" name="Rectangle 8"/>
          <p:cNvSpPr/>
          <p:nvPr/>
        </p:nvSpPr>
        <p:spPr>
          <a:xfrm>
            <a:off x="3212780" y="2431741"/>
            <a:ext cx="928914" cy="82731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10" name="Rectangle 9"/>
          <p:cNvSpPr/>
          <p:nvPr/>
        </p:nvSpPr>
        <p:spPr>
          <a:xfrm>
            <a:off x="1941159" y="4921893"/>
            <a:ext cx="356113" cy="31776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11" name="Rectangle 10"/>
          <p:cNvSpPr/>
          <p:nvPr/>
        </p:nvSpPr>
        <p:spPr>
          <a:xfrm>
            <a:off x="2425123" y="4921893"/>
            <a:ext cx="356113" cy="3177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12" name="Rectangle 11"/>
          <p:cNvSpPr/>
          <p:nvPr/>
        </p:nvSpPr>
        <p:spPr>
          <a:xfrm>
            <a:off x="2909087" y="4921893"/>
            <a:ext cx="356113" cy="3177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13" name="TextBox 12"/>
          <p:cNvSpPr txBox="1"/>
          <p:nvPr/>
        </p:nvSpPr>
        <p:spPr>
          <a:xfrm>
            <a:off x="1935183" y="1988460"/>
            <a:ext cx="1342034" cy="341632"/>
          </a:xfrm>
          <a:prstGeom prst="rect">
            <a:avLst/>
          </a:prstGeom>
          <a:noFill/>
        </p:spPr>
        <p:txBody>
          <a:bodyPr wrap="none" rtlCol="0">
            <a:spAutoFit/>
          </a:bodyPr>
          <a:lstStyle/>
          <a:p>
            <a:pPr>
              <a:lnSpc>
                <a:spcPct val="90000"/>
              </a:lnSpc>
            </a:pPr>
            <a:r>
              <a:rPr lang="en-US" dirty="0"/>
              <a:t>Application</a:t>
            </a:r>
          </a:p>
        </p:txBody>
      </p:sp>
      <p:sp>
        <p:nvSpPr>
          <p:cNvPr id="14" name="TextBox 13"/>
          <p:cNvSpPr txBox="1"/>
          <p:nvPr/>
        </p:nvSpPr>
        <p:spPr>
          <a:xfrm>
            <a:off x="1047982" y="2561777"/>
            <a:ext cx="939873" cy="590931"/>
          </a:xfrm>
          <a:prstGeom prst="rect">
            <a:avLst/>
          </a:prstGeom>
          <a:noFill/>
        </p:spPr>
        <p:txBody>
          <a:bodyPr wrap="none" rtlCol="0">
            <a:spAutoFit/>
          </a:bodyPr>
          <a:lstStyle/>
          <a:p>
            <a:pPr algn="ctr">
              <a:lnSpc>
                <a:spcPct val="90000"/>
              </a:lnSpc>
            </a:pPr>
            <a:r>
              <a:rPr lang="en-US" dirty="0"/>
              <a:t>Feature</a:t>
            </a:r>
          </a:p>
          <a:p>
            <a:pPr algn="ctr">
              <a:lnSpc>
                <a:spcPct val="90000"/>
              </a:lnSpc>
            </a:pPr>
            <a:r>
              <a:rPr lang="en-US" dirty="0"/>
              <a:t>A</a:t>
            </a:r>
          </a:p>
        </p:txBody>
      </p:sp>
      <p:sp>
        <p:nvSpPr>
          <p:cNvPr id="15" name="TextBox 14"/>
          <p:cNvSpPr txBox="1"/>
          <p:nvPr/>
        </p:nvSpPr>
        <p:spPr>
          <a:xfrm>
            <a:off x="2114782" y="2554521"/>
            <a:ext cx="939873" cy="590931"/>
          </a:xfrm>
          <a:prstGeom prst="rect">
            <a:avLst/>
          </a:prstGeom>
          <a:noFill/>
        </p:spPr>
        <p:txBody>
          <a:bodyPr wrap="none" rtlCol="0">
            <a:spAutoFit/>
          </a:bodyPr>
          <a:lstStyle/>
          <a:p>
            <a:pPr algn="ctr">
              <a:lnSpc>
                <a:spcPct val="90000"/>
              </a:lnSpc>
            </a:pPr>
            <a:r>
              <a:rPr lang="en-US" dirty="0"/>
              <a:t>Feature</a:t>
            </a:r>
          </a:p>
          <a:p>
            <a:pPr algn="ctr">
              <a:lnSpc>
                <a:spcPct val="90000"/>
              </a:lnSpc>
            </a:pPr>
            <a:r>
              <a:rPr lang="en-US" dirty="0"/>
              <a:t>B</a:t>
            </a:r>
          </a:p>
        </p:txBody>
      </p:sp>
      <p:sp>
        <p:nvSpPr>
          <p:cNvPr id="16" name="TextBox 15"/>
          <p:cNvSpPr txBox="1"/>
          <p:nvPr/>
        </p:nvSpPr>
        <p:spPr>
          <a:xfrm>
            <a:off x="3174325" y="2554522"/>
            <a:ext cx="939873" cy="590931"/>
          </a:xfrm>
          <a:prstGeom prst="rect">
            <a:avLst/>
          </a:prstGeom>
          <a:noFill/>
        </p:spPr>
        <p:txBody>
          <a:bodyPr wrap="none" rtlCol="0">
            <a:spAutoFit/>
          </a:bodyPr>
          <a:lstStyle/>
          <a:p>
            <a:pPr algn="ctr">
              <a:lnSpc>
                <a:spcPct val="90000"/>
              </a:lnSpc>
            </a:pPr>
            <a:r>
              <a:rPr lang="en-US" dirty="0"/>
              <a:t>Feature</a:t>
            </a:r>
          </a:p>
          <a:p>
            <a:pPr algn="ctr">
              <a:lnSpc>
                <a:spcPct val="90000"/>
              </a:lnSpc>
            </a:pPr>
            <a:r>
              <a:rPr lang="en-US" dirty="0"/>
              <a:t>C</a:t>
            </a:r>
          </a:p>
        </p:txBody>
      </p:sp>
      <p:cxnSp>
        <p:nvCxnSpPr>
          <p:cNvPr id="18" name="Straight Arrow Connector 17"/>
          <p:cNvCxnSpPr>
            <a:stCxn id="6" idx="2"/>
          </p:cNvCxnSpPr>
          <p:nvPr/>
        </p:nvCxnSpPr>
        <p:spPr>
          <a:xfrm flipH="1">
            <a:off x="2603179" y="3700631"/>
            <a:ext cx="1" cy="613186"/>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952343" y="1939367"/>
            <a:ext cx="3875314" cy="3532545"/>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21" name="Rectangle 20"/>
          <p:cNvSpPr/>
          <p:nvPr/>
        </p:nvSpPr>
        <p:spPr>
          <a:xfrm>
            <a:off x="7319687" y="2431741"/>
            <a:ext cx="928914" cy="827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22" name="TextBox 21"/>
          <p:cNvSpPr txBox="1"/>
          <p:nvPr/>
        </p:nvSpPr>
        <p:spPr>
          <a:xfrm>
            <a:off x="7322127" y="2561777"/>
            <a:ext cx="939873" cy="590931"/>
          </a:xfrm>
          <a:prstGeom prst="rect">
            <a:avLst/>
          </a:prstGeom>
          <a:noFill/>
        </p:spPr>
        <p:txBody>
          <a:bodyPr wrap="none" rtlCol="0">
            <a:spAutoFit/>
          </a:bodyPr>
          <a:lstStyle/>
          <a:p>
            <a:pPr algn="ctr">
              <a:lnSpc>
                <a:spcPct val="90000"/>
              </a:lnSpc>
            </a:pPr>
            <a:r>
              <a:rPr lang="en-US" dirty="0"/>
              <a:t>Feature</a:t>
            </a:r>
          </a:p>
          <a:p>
            <a:pPr algn="ctr">
              <a:lnSpc>
                <a:spcPct val="90000"/>
              </a:lnSpc>
            </a:pPr>
            <a:r>
              <a:rPr lang="en-US" dirty="0"/>
              <a:t>A</a:t>
            </a:r>
          </a:p>
        </p:txBody>
      </p:sp>
      <p:sp>
        <p:nvSpPr>
          <p:cNvPr id="23" name="Rectangle 22"/>
          <p:cNvSpPr/>
          <p:nvPr/>
        </p:nvSpPr>
        <p:spPr>
          <a:xfrm>
            <a:off x="8483302" y="2431741"/>
            <a:ext cx="928914" cy="82731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24" name="Rectangle 23"/>
          <p:cNvSpPr/>
          <p:nvPr/>
        </p:nvSpPr>
        <p:spPr>
          <a:xfrm>
            <a:off x="9566921" y="2431741"/>
            <a:ext cx="928914" cy="82731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25" name="TextBox 24"/>
          <p:cNvSpPr txBox="1"/>
          <p:nvPr/>
        </p:nvSpPr>
        <p:spPr>
          <a:xfrm>
            <a:off x="8468923" y="2554521"/>
            <a:ext cx="939873" cy="590931"/>
          </a:xfrm>
          <a:prstGeom prst="rect">
            <a:avLst/>
          </a:prstGeom>
          <a:noFill/>
        </p:spPr>
        <p:txBody>
          <a:bodyPr wrap="none" rtlCol="0">
            <a:spAutoFit/>
          </a:bodyPr>
          <a:lstStyle/>
          <a:p>
            <a:pPr algn="ctr">
              <a:lnSpc>
                <a:spcPct val="90000"/>
              </a:lnSpc>
            </a:pPr>
            <a:r>
              <a:rPr lang="en-US" dirty="0"/>
              <a:t>Feature</a:t>
            </a:r>
          </a:p>
          <a:p>
            <a:pPr algn="ctr">
              <a:lnSpc>
                <a:spcPct val="90000"/>
              </a:lnSpc>
            </a:pPr>
            <a:r>
              <a:rPr lang="en-US" dirty="0"/>
              <a:t>B</a:t>
            </a:r>
          </a:p>
        </p:txBody>
      </p:sp>
      <p:sp>
        <p:nvSpPr>
          <p:cNvPr id="26" name="TextBox 25"/>
          <p:cNvSpPr txBox="1"/>
          <p:nvPr/>
        </p:nvSpPr>
        <p:spPr>
          <a:xfrm>
            <a:off x="9528466" y="2554522"/>
            <a:ext cx="939873" cy="590931"/>
          </a:xfrm>
          <a:prstGeom prst="rect">
            <a:avLst/>
          </a:prstGeom>
          <a:noFill/>
        </p:spPr>
        <p:txBody>
          <a:bodyPr wrap="none" rtlCol="0">
            <a:spAutoFit/>
          </a:bodyPr>
          <a:lstStyle/>
          <a:p>
            <a:pPr algn="ctr">
              <a:lnSpc>
                <a:spcPct val="90000"/>
              </a:lnSpc>
            </a:pPr>
            <a:r>
              <a:rPr lang="en-US" dirty="0"/>
              <a:t>Feature</a:t>
            </a:r>
          </a:p>
          <a:p>
            <a:pPr algn="ctr">
              <a:lnSpc>
                <a:spcPct val="90000"/>
              </a:lnSpc>
            </a:pPr>
            <a:r>
              <a:rPr lang="en-US" dirty="0"/>
              <a:t>C</a:t>
            </a:r>
          </a:p>
        </p:txBody>
      </p:sp>
      <p:sp>
        <p:nvSpPr>
          <p:cNvPr id="27" name="TextBox 26"/>
          <p:cNvSpPr txBox="1"/>
          <p:nvPr/>
        </p:nvSpPr>
        <p:spPr>
          <a:xfrm>
            <a:off x="8314215" y="1995720"/>
            <a:ext cx="1342034" cy="341632"/>
          </a:xfrm>
          <a:prstGeom prst="rect">
            <a:avLst/>
          </a:prstGeom>
          <a:noFill/>
        </p:spPr>
        <p:txBody>
          <a:bodyPr wrap="none" rtlCol="0">
            <a:spAutoFit/>
          </a:bodyPr>
          <a:lstStyle/>
          <a:p>
            <a:pPr>
              <a:lnSpc>
                <a:spcPct val="90000"/>
              </a:lnSpc>
            </a:pPr>
            <a:r>
              <a:rPr lang="en-US" dirty="0"/>
              <a:t>Application</a:t>
            </a:r>
          </a:p>
        </p:txBody>
      </p:sp>
      <p:sp>
        <p:nvSpPr>
          <p:cNvPr id="28" name="Can 27"/>
          <p:cNvSpPr/>
          <p:nvPr/>
        </p:nvSpPr>
        <p:spPr>
          <a:xfrm>
            <a:off x="7319687" y="4313817"/>
            <a:ext cx="962254" cy="766958"/>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29" name="Can 28"/>
          <p:cNvSpPr/>
          <p:nvPr/>
        </p:nvSpPr>
        <p:spPr>
          <a:xfrm>
            <a:off x="8448982" y="4313817"/>
            <a:ext cx="962254" cy="766958"/>
          </a:xfrm>
          <a:prstGeom prst="ca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30" name="Can 29"/>
          <p:cNvSpPr/>
          <p:nvPr/>
        </p:nvSpPr>
        <p:spPr>
          <a:xfrm>
            <a:off x="9566921" y="4313817"/>
            <a:ext cx="962254" cy="766958"/>
          </a:xfrm>
          <a:prstGeom prst="ca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cxnSp>
        <p:nvCxnSpPr>
          <p:cNvPr id="31" name="Straight Arrow Connector 30"/>
          <p:cNvCxnSpPr/>
          <p:nvPr/>
        </p:nvCxnSpPr>
        <p:spPr>
          <a:xfrm flipH="1">
            <a:off x="7784143" y="3530272"/>
            <a:ext cx="1" cy="613186"/>
          </a:xfrm>
          <a:prstGeom prst="straightConnector1">
            <a:avLst/>
          </a:prstGeom>
          <a:ln w="127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8938858" y="3521908"/>
            <a:ext cx="1" cy="613186"/>
          </a:xfrm>
          <a:prstGeom prst="straightConnector1">
            <a:avLst/>
          </a:prstGeom>
          <a:ln w="1270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10031378" y="3530272"/>
            <a:ext cx="1" cy="613186"/>
          </a:xfrm>
          <a:prstGeom prst="straightConnector1">
            <a:avLst/>
          </a:prstGeom>
          <a:ln w="127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Right Arrow 33"/>
          <p:cNvSpPr/>
          <p:nvPr/>
        </p:nvSpPr>
        <p:spPr>
          <a:xfrm>
            <a:off x="4702629" y="3530272"/>
            <a:ext cx="1988457" cy="29822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35" name="TextBox 34"/>
          <p:cNvSpPr txBox="1"/>
          <p:nvPr/>
        </p:nvSpPr>
        <p:spPr>
          <a:xfrm>
            <a:off x="5036457" y="3225248"/>
            <a:ext cx="1056700" cy="341632"/>
          </a:xfrm>
          <a:prstGeom prst="rect">
            <a:avLst/>
          </a:prstGeom>
          <a:noFill/>
        </p:spPr>
        <p:txBody>
          <a:bodyPr wrap="none" rtlCol="0">
            <a:spAutoFit/>
          </a:bodyPr>
          <a:lstStyle/>
          <a:p>
            <a:pPr>
              <a:lnSpc>
                <a:spcPct val="90000"/>
              </a:lnSpc>
            </a:pPr>
            <a:r>
              <a:rPr lang="en-US" dirty="0"/>
              <a:t>Refactor</a:t>
            </a:r>
          </a:p>
        </p:txBody>
      </p:sp>
      <p:sp>
        <p:nvSpPr>
          <p:cNvPr id="36" name="TextBox 35"/>
          <p:cNvSpPr txBox="1"/>
          <p:nvPr/>
        </p:nvSpPr>
        <p:spPr>
          <a:xfrm>
            <a:off x="4325255" y="3925748"/>
            <a:ext cx="2561920" cy="1089529"/>
          </a:xfrm>
          <a:prstGeom prst="rect">
            <a:avLst/>
          </a:prstGeom>
          <a:noFill/>
        </p:spPr>
        <p:txBody>
          <a:bodyPr wrap="none" rtlCol="0">
            <a:spAutoFit/>
          </a:bodyPr>
          <a:lstStyle/>
          <a:p>
            <a:pPr marL="285750" indent="-285750">
              <a:lnSpc>
                <a:spcPct val="90000"/>
              </a:lnSpc>
              <a:buFont typeface="Arial" charset="0"/>
              <a:buChar char="•"/>
            </a:pPr>
            <a:r>
              <a:rPr lang="en-US" dirty="0"/>
              <a:t>Update frequency</a:t>
            </a:r>
          </a:p>
          <a:p>
            <a:pPr marL="285750" indent="-285750">
              <a:lnSpc>
                <a:spcPct val="90000"/>
              </a:lnSpc>
              <a:buFont typeface="Arial" charset="0"/>
              <a:buChar char="•"/>
            </a:pPr>
            <a:r>
              <a:rPr lang="en-US" dirty="0"/>
              <a:t>Different scale </a:t>
            </a:r>
            <a:r>
              <a:rPr lang="en-US" dirty="0" err="1"/>
              <a:t>reqs</a:t>
            </a:r>
            <a:endParaRPr lang="en-US" dirty="0"/>
          </a:p>
          <a:p>
            <a:pPr marL="285750" indent="-285750">
              <a:lnSpc>
                <a:spcPct val="90000"/>
              </a:lnSpc>
              <a:buFont typeface="Arial" charset="0"/>
              <a:buChar char="•"/>
            </a:pPr>
            <a:r>
              <a:rPr lang="en-US" dirty="0"/>
              <a:t>Different technology</a:t>
            </a:r>
          </a:p>
          <a:p>
            <a:pPr marL="285750" indent="-285750">
              <a:lnSpc>
                <a:spcPct val="90000"/>
              </a:lnSpc>
              <a:buFont typeface="Arial" charset="0"/>
              <a:buChar char="•"/>
            </a:pPr>
            <a:r>
              <a:rPr lang="en-US" dirty="0"/>
              <a:t>Size, etc.</a:t>
            </a:r>
          </a:p>
        </p:txBody>
      </p:sp>
    </p:spTree>
    <p:extLst>
      <p:ext uri="{BB962C8B-B14F-4D97-AF65-F5344CB8AC3E}">
        <p14:creationId xmlns:p14="http://schemas.microsoft.com/office/powerpoint/2010/main" val="477618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ppt_x"/>
                                          </p:val>
                                        </p:tav>
                                        <p:tav tm="100000">
                                          <p:val>
                                            <p:strVal val="#ppt_x"/>
                                          </p:val>
                                        </p:tav>
                                      </p:tavLst>
                                    </p:anim>
                                    <p:anim calcmode="lin" valueType="num">
                                      <p:cBhvr additive="base">
                                        <p:cTn id="12" dur="500" fill="hold"/>
                                        <p:tgtEl>
                                          <p:spTgt spid="3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ppt_x"/>
                                          </p:val>
                                        </p:tav>
                                        <p:tav tm="100000">
                                          <p:val>
                                            <p:strVal val="#ppt_x"/>
                                          </p:val>
                                        </p:tav>
                                      </p:tavLst>
                                    </p:anim>
                                    <p:anim calcmode="lin" valueType="num">
                                      <p:cBhvr additive="base">
                                        <p:cTn id="16"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ppt_x"/>
                                          </p:val>
                                        </p:tav>
                                        <p:tav tm="100000">
                                          <p:val>
                                            <p:strVal val="#ppt_x"/>
                                          </p:val>
                                        </p:tav>
                                      </p:tavLst>
                                    </p:anim>
                                    <p:anim calcmode="lin" valueType="num">
                                      <p:cBhvr additive="base">
                                        <p:cTn id="22" dur="500" fill="hold"/>
                                        <p:tgtEl>
                                          <p:spTgt spid="2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ppt_x"/>
                                          </p:val>
                                        </p:tav>
                                        <p:tav tm="100000">
                                          <p:val>
                                            <p:strVal val="#ppt_x"/>
                                          </p:val>
                                        </p:tav>
                                      </p:tavLst>
                                    </p:anim>
                                    <p:anim calcmode="lin" valueType="num">
                                      <p:cBhvr additive="base">
                                        <p:cTn id="26" dur="500" fill="hold"/>
                                        <p:tgtEl>
                                          <p:spTgt spid="2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500" fill="hold"/>
                                        <p:tgtEl>
                                          <p:spTgt spid="22"/>
                                        </p:tgtEl>
                                        <p:attrNameLst>
                                          <p:attrName>ppt_x</p:attrName>
                                        </p:attrNameLst>
                                      </p:cBhvr>
                                      <p:tavLst>
                                        <p:tav tm="0">
                                          <p:val>
                                            <p:strVal val="#ppt_x"/>
                                          </p:val>
                                        </p:tav>
                                        <p:tav tm="100000">
                                          <p:val>
                                            <p:strVal val="#ppt_x"/>
                                          </p:val>
                                        </p:tav>
                                      </p:tavLst>
                                    </p:anim>
                                    <p:anim calcmode="lin" valueType="num">
                                      <p:cBhvr additive="base">
                                        <p:cTn id="30" dur="500" fill="hold"/>
                                        <p:tgtEl>
                                          <p:spTgt spid="22"/>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fill="hold"/>
                                        <p:tgtEl>
                                          <p:spTgt spid="21"/>
                                        </p:tgtEl>
                                        <p:attrNameLst>
                                          <p:attrName>ppt_x</p:attrName>
                                        </p:attrNameLst>
                                      </p:cBhvr>
                                      <p:tavLst>
                                        <p:tav tm="0">
                                          <p:val>
                                            <p:strVal val="#ppt_x"/>
                                          </p:val>
                                        </p:tav>
                                        <p:tav tm="100000">
                                          <p:val>
                                            <p:strVal val="#ppt_x"/>
                                          </p:val>
                                        </p:tav>
                                      </p:tavLst>
                                    </p:anim>
                                    <p:anim calcmode="lin" valueType="num">
                                      <p:cBhvr additive="base">
                                        <p:cTn id="34" dur="500" fill="hold"/>
                                        <p:tgtEl>
                                          <p:spTgt spid="21"/>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ppt_x"/>
                                          </p:val>
                                        </p:tav>
                                        <p:tav tm="100000">
                                          <p:val>
                                            <p:strVal val="#ppt_x"/>
                                          </p:val>
                                        </p:tav>
                                      </p:tavLst>
                                    </p:anim>
                                    <p:anim calcmode="lin" valueType="num">
                                      <p:cBhvr additive="base">
                                        <p:cTn id="42" dur="500" fill="hold"/>
                                        <p:tgtEl>
                                          <p:spTgt spid="23"/>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additive="base">
                                        <p:cTn id="45" dur="500" fill="hold"/>
                                        <p:tgtEl>
                                          <p:spTgt spid="26"/>
                                        </p:tgtEl>
                                        <p:attrNameLst>
                                          <p:attrName>ppt_x</p:attrName>
                                        </p:attrNameLst>
                                      </p:cBhvr>
                                      <p:tavLst>
                                        <p:tav tm="0">
                                          <p:val>
                                            <p:strVal val="#ppt_x"/>
                                          </p:val>
                                        </p:tav>
                                        <p:tav tm="100000">
                                          <p:val>
                                            <p:strVal val="#ppt_x"/>
                                          </p:val>
                                        </p:tav>
                                      </p:tavLst>
                                    </p:anim>
                                    <p:anim calcmode="lin" valueType="num">
                                      <p:cBhvr additive="base">
                                        <p:cTn id="46" dur="500" fill="hold"/>
                                        <p:tgtEl>
                                          <p:spTgt spid="26"/>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additive="base">
                                        <p:cTn id="49" dur="500" fill="hold"/>
                                        <p:tgtEl>
                                          <p:spTgt spid="24"/>
                                        </p:tgtEl>
                                        <p:attrNameLst>
                                          <p:attrName>ppt_x</p:attrName>
                                        </p:attrNameLst>
                                      </p:cBhvr>
                                      <p:tavLst>
                                        <p:tav tm="0">
                                          <p:val>
                                            <p:strVal val="#ppt_x"/>
                                          </p:val>
                                        </p:tav>
                                        <p:tav tm="100000">
                                          <p:val>
                                            <p:strVal val="#ppt_x"/>
                                          </p:val>
                                        </p:tav>
                                      </p:tavLst>
                                    </p:anim>
                                    <p:anim calcmode="lin" valueType="num">
                                      <p:cBhvr additive="base">
                                        <p:cTn id="50" dur="500" fill="hold"/>
                                        <p:tgtEl>
                                          <p:spTgt spid="24"/>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1"/>
                                        </p:tgtEl>
                                        <p:attrNameLst>
                                          <p:attrName>style.visibility</p:attrName>
                                        </p:attrNameLst>
                                      </p:cBhvr>
                                      <p:to>
                                        <p:strVal val="visible"/>
                                      </p:to>
                                    </p:set>
                                    <p:anim calcmode="lin" valueType="num">
                                      <p:cBhvr additive="base">
                                        <p:cTn id="53" dur="500" fill="hold"/>
                                        <p:tgtEl>
                                          <p:spTgt spid="31"/>
                                        </p:tgtEl>
                                        <p:attrNameLst>
                                          <p:attrName>ppt_x</p:attrName>
                                        </p:attrNameLst>
                                      </p:cBhvr>
                                      <p:tavLst>
                                        <p:tav tm="0">
                                          <p:val>
                                            <p:strVal val="#ppt_x"/>
                                          </p:val>
                                        </p:tav>
                                        <p:tav tm="100000">
                                          <p:val>
                                            <p:strVal val="#ppt_x"/>
                                          </p:val>
                                        </p:tav>
                                      </p:tavLst>
                                    </p:anim>
                                    <p:anim calcmode="lin" valueType="num">
                                      <p:cBhvr additive="base">
                                        <p:cTn id="54" dur="500" fill="hold"/>
                                        <p:tgtEl>
                                          <p:spTgt spid="31"/>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anim calcmode="lin" valueType="num">
                                      <p:cBhvr additive="base">
                                        <p:cTn id="57" dur="500" fill="hold"/>
                                        <p:tgtEl>
                                          <p:spTgt spid="32"/>
                                        </p:tgtEl>
                                        <p:attrNameLst>
                                          <p:attrName>ppt_x</p:attrName>
                                        </p:attrNameLst>
                                      </p:cBhvr>
                                      <p:tavLst>
                                        <p:tav tm="0">
                                          <p:val>
                                            <p:strVal val="#ppt_x"/>
                                          </p:val>
                                        </p:tav>
                                        <p:tav tm="100000">
                                          <p:val>
                                            <p:strVal val="#ppt_x"/>
                                          </p:val>
                                        </p:tav>
                                      </p:tavLst>
                                    </p:anim>
                                    <p:anim calcmode="lin" valueType="num">
                                      <p:cBhvr additive="base">
                                        <p:cTn id="58" dur="500" fill="hold"/>
                                        <p:tgtEl>
                                          <p:spTgt spid="3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anim calcmode="lin" valueType="num">
                                      <p:cBhvr additive="base">
                                        <p:cTn id="61" dur="500" fill="hold"/>
                                        <p:tgtEl>
                                          <p:spTgt spid="33"/>
                                        </p:tgtEl>
                                        <p:attrNameLst>
                                          <p:attrName>ppt_x</p:attrName>
                                        </p:attrNameLst>
                                      </p:cBhvr>
                                      <p:tavLst>
                                        <p:tav tm="0">
                                          <p:val>
                                            <p:strVal val="#ppt_x"/>
                                          </p:val>
                                        </p:tav>
                                        <p:tav tm="100000">
                                          <p:val>
                                            <p:strVal val="#ppt_x"/>
                                          </p:val>
                                        </p:tav>
                                      </p:tavLst>
                                    </p:anim>
                                    <p:anim calcmode="lin" valueType="num">
                                      <p:cBhvr additive="base">
                                        <p:cTn id="62" dur="500" fill="hold"/>
                                        <p:tgtEl>
                                          <p:spTgt spid="3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 calcmode="lin" valueType="num">
                                      <p:cBhvr additive="base">
                                        <p:cTn id="65" dur="500" fill="hold"/>
                                        <p:tgtEl>
                                          <p:spTgt spid="28"/>
                                        </p:tgtEl>
                                        <p:attrNameLst>
                                          <p:attrName>ppt_x</p:attrName>
                                        </p:attrNameLst>
                                      </p:cBhvr>
                                      <p:tavLst>
                                        <p:tav tm="0">
                                          <p:val>
                                            <p:strVal val="#ppt_x"/>
                                          </p:val>
                                        </p:tav>
                                        <p:tav tm="100000">
                                          <p:val>
                                            <p:strVal val="#ppt_x"/>
                                          </p:val>
                                        </p:tav>
                                      </p:tavLst>
                                    </p:anim>
                                    <p:anim calcmode="lin" valueType="num">
                                      <p:cBhvr additive="base">
                                        <p:cTn id="66" dur="500" fill="hold"/>
                                        <p:tgtEl>
                                          <p:spTgt spid="28"/>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anim calcmode="lin" valueType="num">
                                      <p:cBhvr additive="base">
                                        <p:cTn id="69" dur="500" fill="hold"/>
                                        <p:tgtEl>
                                          <p:spTgt spid="29"/>
                                        </p:tgtEl>
                                        <p:attrNameLst>
                                          <p:attrName>ppt_x</p:attrName>
                                        </p:attrNameLst>
                                      </p:cBhvr>
                                      <p:tavLst>
                                        <p:tav tm="0">
                                          <p:val>
                                            <p:strVal val="#ppt_x"/>
                                          </p:val>
                                        </p:tav>
                                        <p:tav tm="100000">
                                          <p:val>
                                            <p:strVal val="#ppt_x"/>
                                          </p:val>
                                        </p:tav>
                                      </p:tavLst>
                                    </p:anim>
                                    <p:anim calcmode="lin" valueType="num">
                                      <p:cBhvr additive="base">
                                        <p:cTn id="70" dur="500" fill="hold"/>
                                        <p:tgtEl>
                                          <p:spTgt spid="29"/>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 calcmode="lin" valueType="num">
                                      <p:cBhvr additive="base">
                                        <p:cTn id="73" dur="500" fill="hold"/>
                                        <p:tgtEl>
                                          <p:spTgt spid="30"/>
                                        </p:tgtEl>
                                        <p:attrNameLst>
                                          <p:attrName>ppt_x</p:attrName>
                                        </p:attrNameLst>
                                      </p:cBhvr>
                                      <p:tavLst>
                                        <p:tav tm="0">
                                          <p:val>
                                            <p:strVal val="#ppt_x"/>
                                          </p:val>
                                        </p:tav>
                                        <p:tav tm="100000">
                                          <p:val>
                                            <p:strVal val="#ppt_x"/>
                                          </p:val>
                                        </p:tav>
                                      </p:tavLst>
                                    </p:anim>
                                    <p:anim calcmode="lin" valueType="num">
                                      <p:cBhvr additive="base">
                                        <p:cTn id="7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p:bldP spid="23" grpId="0" animBg="1"/>
      <p:bldP spid="24" grpId="0" animBg="1"/>
      <p:bldP spid="25" grpId="0"/>
      <p:bldP spid="26" grpId="0"/>
      <p:bldP spid="27" grpId="0"/>
      <p:bldP spid="28" grpId="0" animBg="1"/>
      <p:bldP spid="29" grpId="0" animBg="1"/>
      <p:bldP spid="30" grpId="0" animBg="1"/>
      <p:bldP spid="34" grpId="0" animBg="1"/>
      <p:bldP spid="35" grpId="0"/>
      <p:bldP spid="3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&amp; Monolithic vs Micro Services</a:t>
            </a:r>
          </a:p>
        </p:txBody>
      </p:sp>
      <p:sp>
        <p:nvSpPr>
          <p:cNvPr id="4" name="Text Placeholder 3"/>
          <p:cNvSpPr>
            <a:spLocks noGrp="1"/>
          </p:cNvSpPr>
          <p:nvPr>
            <p:ph type="body" sz="quarter" idx="10"/>
          </p:nvPr>
        </p:nvSpPr>
        <p:spPr>
          <a:xfrm>
            <a:off x="7616414" y="892885"/>
            <a:ext cx="4575586" cy="5811081"/>
          </a:xfrm>
        </p:spPr>
        <p:txBody>
          <a:bodyPr/>
          <a:lstStyle/>
          <a:p>
            <a:r>
              <a:rPr lang="en-US" sz="4000" u="sng" dirty="0"/>
              <a:t>Micro Services</a:t>
            </a:r>
          </a:p>
          <a:p>
            <a:r>
              <a:rPr lang="en-US" sz="2800" b="1" i="1" dirty="0">
                <a:solidFill>
                  <a:srgbClr val="FFFF00"/>
                </a:solidFill>
              </a:rPr>
              <a:t>Split </a:t>
            </a:r>
            <a:r>
              <a:rPr lang="en-US" sz="2400" b="1" i="1" dirty="0">
                <a:solidFill>
                  <a:srgbClr val="FFFF00"/>
                </a:solidFill>
              </a:rPr>
              <a:t>Services</a:t>
            </a:r>
            <a:r>
              <a:rPr lang="en-US" sz="2800" b="1" i="1" dirty="0">
                <a:solidFill>
                  <a:srgbClr val="FFFF00"/>
                </a:solidFill>
              </a:rPr>
              <a:t> into small pieces</a:t>
            </a:r>
          </a:p>
          <a:p>
            <a:pPr marL="457200" indent="-457200">
              <a:buFont typeface="Arial" panose="020B0604020202020204" pitchFamily="34" charset="0"/>
              <a:buChar char="•"/>
            </a:pPr>
            <a:r>
              <a:rPr lang="en-US" sz="2800" dirty="0"/>
              <a:t>Easily Scale, Deploy, code, etc.</a:t>
            </a:r>
          </a:p>
          <a:p>
            <a:pPr marL="457200" indent="-457200">
              <a:buFont typeface="Arial" panose="020B0604020202020204" pitchFamily="34" charset="0"/>
              <a:buChar char="•"/>
            </a:pPr>
            <a:r>
              <a:rPr lang="en-US" sz="2800" dirty="0"/>
              <a:t>Faster Execution</a:t>
            </a:r>
          </a:p>
          <a:p>
            <a:pPr marL="457200" indent="-457200">
              <a:buFont typeface="Arial" panose="020B0604020202020204" pitchFamily="34" charset="0"/>
              <a:buChar char="•"/>
            </a:pPr>
            <a:r>
              <a:rPr lang="en-US" sz="2800" dirty="0"/>
              <a:t>Higher Reliability</a:t>
            </a:r>
          </a:p>
          <a:p>
            <a:pPr marL="457200" indent="-457200">
              <a:buFont typeface="Arial" panose="020B0604020202020204" pitchFamily="34" charset="0"/>
              <a:buChar char="•"/>
            </a:pPr>
            <a:r>
              <a:rPr lang="en-US" sz="2800" dirty="0"/>
              <a:t>Faster MTTR </a:t>
            </a:r>
            <a:r>
              <a:rPr lang="en-US" sz="1200" dirty="0"/>
              <a:t>mean time to repair</a:t>
            </a:r>
            <a:endParaRPr lang="en-US" sz="2800" dirty="0"/>
          </a:p>
          <a:p>
            <a:pPr marL="457200" indent="-457200">
              <a:buFont typeface="Arial" panose="020B0604020202020204" pitchFamily="34" charset="0"/>
              <a:buChar char="•"/>
            </a:pPr>
            <a:r>
              <a:rPr lang="en-US" sz="2800" dirty="0"/>
              <a:t>Agile capabilities</a:t>
            </a:r>
          </a:p>
          <a:p>
            <a:pPr marL="457200" indent="-457200">
              <a:buFont typeface="Arial" panose="020B0604020202020204" pitchFamily="34" charset="0"/>
              <a:buChar char="•"/>
            </a:pPr>
            <a:r>
              <a:rPr lang="en-US" sz="2800" dirty="0"/>
              <a:t>Automation Continuous Delivery</a:t>
            </a:r>
          </a:p>
          <a:p>
            <a:pPr marL="457200" indent="-457200">
              <a:buFont typeface="Arial" panose="020B0604020202020204" pitchFamily="34" charset="0"/>
              <a:buChar char="•"/>
            </a:pPr>
            <a:r>
              <a:rPr lang="en-US" sz="2800" dirty="0"/>
              <a:t>Amplify Feedback Loops</a:t>
            </a:r>
          </a:p>
        </p:txBody>
      </p:sp>
      <p:sp>
        <p:nvSpPr>
          <p:cNvPr id="5" name="Text Placeholder 4"/>
          <p:cNvSpPr>
            <a:spLocks noGrp="1"/>
          </p:cNvSpPr>
          <p:nvPr>
            <p:ph type="body" sz="quarter" idx="11"/>
          </p:nvPr>
        </p:nvSpPr>
        <p:spPr>
          <a:xfrm>
            <a:off x="266960" y="1092112"/>
            <a:ext cx="4703073" cy="6081665"/>
          </a:xfrm>
        </p:spPr>
        <p:txBody>
          <a:bodyPr/>
          <a:lstStyle/>
          <a:p>
            <a:r>
              <a:rPr lang="en-US" sz="4000" u="sng" dirty="0"/>
              <a:t>Monolithic</a:t>
            </a:r>
          </a:p>
          <a:p>
            <a:r>
              <a:rPr lang="en-US" sz="2800" b="1" dirty="0">
                <a:solidFill>
                  <a:srgbClr val="FFFF00"/>
                </a:solidFill>
              </a:rPr>
              <a:t>All Feature in Full App</a:t>
            </a:r>
          </a:p>
          <a:p>
            <a:pPr marL="457200" indent="-457200">
              <a:buFont typeface="Arial" panose="020B0604020202020204" pitchFamily="34" charset="0"/>
              <a:buChar char="•"/>
            </a:pPr>
            <a:r>
              <a:rPr lang="en-US" sz="2800" dirty="0"/>
              <a:t>Long Cycles (Dev, Test, Q/A, Deploy, update, etc.)</a:t>
            </a:r>
          </a:p>
          <a:p>
            <a:pPr marL="457200" indent="-457200">
              <a:buFont typeface="Arial" panose="020B0604020202020204" pitchFamily="34" charset="0"/>
              <a:buChar char="•"/>
            </a:pPr>
            <a:r>
              <a:rPr lang="en-US" sz="2800" dirty="0"/>
              <a:t>Error / Bug Prone</a:t>
            </a:r>
          </a:p>
          <a:p>
            <a:pPr marL="457200" indent="-457200">
              <a:buFont typeface="Arial" panose="020B0604020202020204" pitchFamily="34" charset="0"/>
              <a:buChar char="•"/>
            </a:pPr>
            <a:r>
              <a:rPr lang="en-US" sz="2800" dirty="0"/>
              <a:t>Expensive</a:t>
            </a:r>
          </a:p>
          <a:p>
            <a:pPr marL="457200" indent="-457200">
              <a:buFont typeface="Arial" panose="020B0604020202020204" pitchFamily="34" charset="0"/>
              <a:buChar char="•"/>
            </a:pPr>
            <a:r>
              <a:rPr lang="en-US" sz="2800" dirty="0"/>
              <a:t>Quick Fixes hard or impossible</a:t>
            </a:r>
          </a:p>
          <a:p>
            <a:pPr marL="457200" indent="-457200">
              <a:buFont typeface="Arial" panose="020B0604020202020204" pitchFamily="34" charset="0"/>
              <a:buChar char="•"/>
            </a:pPr>
            <a:r>
              <a:rPr lang="en-US" sz="2800" dirty="0"/>
              <a:t>More bottlenecks</a:t>
            </a:r>
          </a:p>
          <a:p>
            <a:pPr marL="457200" indent="-457200">
              <a:buFont typeface="Arial" panose="020B0604020202020204" pitchFamily="34" charset="0"/>
              <a:buChar char="•"/>
            </a:pPr>
            <a:r>
              <a:rPr lang="en-US" sz="2800" dirty="0"/>
              <a:t>Harder to test (more changes at once)</a:t>
            </a:r>
          </a:p>
        </p:txBody>
      </p:sp>
      <p:graphicFrame>
        <p:nvGraphicFramePr>
          <p:cNvPr id="3" name="Diagram 2"/>
          <p:cNvGraphicFramePr/>
          <p:nvPr>
            <p:extLst>
              <p:ext uri="{D42A27DB-BD31-4B8C-83A1-F6EECF244321}">
                <p14:modId xmlns:p14="http://schemas.microsoft.com/office/powerpoint/2010/main" val="2234797652"/>
              </p:ext>
            </p:extLst>
          </p:nvPr>
        </p:nvGraphicFramePr>
        <p:xfrm>
          <a:off x="4082412" y="2221684"/>
          <a:ext cx="3647486" cy="39262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931883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269239" y="1151069"/>
            <a:ext cx="11653523" cy="4795159"/>
          </a:xfrm>
          <a:prstGeom prst="rect">
            <a:avLst/>
          </a:prstGeom>
        </p:spPr>
        <p:txBody>
          <a:bodyPr/>
          <a:lstStyle/>
          <a:p>
            <a:r>
              <a:rPr lang="en-US" sz="3600" dirty="0"/>
              <a:t>More services means more network communication</a:t>
            </a:r>
          </a:p>
          <a:p>
            <a:pPr lvl="1"/>
            <a:r>
              <a:rPr lang="en-US" sz="2000" dirty="0"/>
              <a:t>Decreases overall performance due to network hops &amp; (de)serialization</a:t>
            </a:r>
          </a:p>
          <a:p>
            <a:pPr lvl="1"/>
            <a:r>
              <a:rPr lang="en-US" sz="2000" dirty="0"/>
              <a:t>Requires more failure (timeout) recovery code</a:t>
            </a:r>
          </a:p>
          <a:p>
            <a:r>
              <a:rPr lang="en-US" sz="3600" dirty="0"/>
              <a:t>Hard to test in isolation without dependent services</a:t>
            </a:r>
          </a:p>
          <a:p>
            <a:r>
              <a:rPr lang="en-US" sz="3600" dirty="0"/>
              <a:t>Hard to debug/monitor across services</a:t>
            </a:r>
          </a:p>
          <a:p>
            <a:r>
              <a:rPr lang="en-US" sz="3600" dirty="0"/>
              <a:t>New service versions must support old &amp; new API contracts simultaneously because client services don’t upgrade at the same time</a:t>
            </a:r>
          </a:p>
          <a:p>
            <a:r>
              <a:rPr lang="en-US" sz="3600" dirty="0" err="1"/>
              <a:t>Devops</a:t>
            </a:r>
            <a:r>
              <a:rPr lang="en-US" sz="3600" dirty="0"/>
              <a:t> persona trade short-term pain for long-term gain</a:t>
            </a:r>
          </a:p>
        </p:txBody>
      </p:sp>
      <p:sp>
        <p:nvSpPr>
          <p:cNvPr id="3" name="Title 2"/>
          <p:cNvSpPr>
            <a:spLocks noGrp="1"/>
          </p:cNvSpPr>
          <p:nvPr>
            <p:ph type="title"/>
          </p:nvPr>
        </p:nvSpPr>
        <p:spPr>
          <a:xfrm>
            <a:off x="495300" y="457200"/>
            <a:ext cx="11201400" cy="615553"/>
          </a:xfrm>
        </p:spPr>
        <p:txBody>
          <a:bodyPr/>
          <a:lstStyle/>
          <a:p>
            <a:r>
              <a:rPr lang="en-US" dirty="0"/>
              <a:t>What’s the downside?</a:t>
            </a:r>
          </a:p>
        </p:txBody>
      </p:sp>
    </p:spTree>
    <p:extLst>
      <p:ext uri="{BB962C8B-B14F-4D97-AF65-F5344CB8AC3E}">
        <p14:creationId xmlns:p14="http://schemas.microsoft.com/office/powerpoint/2010/main" val="1376851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474" y="-37651"/>
            <a:ext cx="11377967" cy="1231106"/>
          </a:xfrm>
        </p:spPr>
        <p:txBody>
          <a:bodyPr/>
          <a:lstStyle/>
          <a:p>
            <a:r>
              <a:rPr lang="en-US" dirty="0"/>
              <a:t>Sample </a:t>
            </a:r>
            <a:r>
              <a:rPr lang="en-US" dirty="0" err="1"/>
              <a:t>microservices</a:t>
            </a:r>
            <a:r>
              <a:rPr lang="en-US" dirty="0"/>
              <a:t> application dev-ops flow using containers</a:t>
            </a:r>
          </a:p>
        </p:txBody>
      </p:sp>
      <p:sp>
        <p:nvSpPr>
          <p:cNvPr id="3" name="Rectangle 2"/>
          <p:cNvSpPr>
            <a:spLocks noChangeArrowheads="1"/>
          </p:cNvSpPr>
          <p:nvPr/>
        </p:nvSpPr>
        <p:spPr bwMode="auto">
          <a:xfrm>
            <a:off x="493345" y="956250"/>
            <a:ext cx="28426944" cy="362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89642" tIns="44821" rIns="89642" bIns="44821" numCol="1" anchor="ctr" anchorCtr="0" compatLnSpc="1">
            <a:prstTxWarp prst="textNoShape">
              <a:avLst/>
            </a:prstTxWarp>
            <a:spAutoFit/>
          </a:bodyPr>
          <a:lstStyle/>
          <a:p>
            <a:endParaRPr lang="en-US" sz="1765"/>
          </a:p>
        </p:txBody>
      </p:sp>
      <p:sp>
        <p:nvSpPr>
          <p:cNvPr id="4" name="Rectangle 3"/>
          <p:cNvSpPr/>
          <p:nvPr/>
        </p:nvSpPr>
        <p:spPr bwMode="auto">
          <a:xfrm>
            <a:off x="4527256" y="1934959"/>
            <a:ext cx="2016956" cy="4183316"/>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693616" y="1934959"/>
            <a:ext cx="2016956" cy="4183316"/>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8859976" y="1934959"/>
            <a:ext cx="2016956" cy="4183316"/>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4938118" y="2626109"/>
            <a:ext cx="1120531" cy="44821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1"/>
                </a:solidFill>
                <a:ea typeface="Segoe UI" pitchFamily="34" charset="0"/>
                <a:cs typeface="Segoe UI" pitchFamily="34" charset="0"/>
              </a:rPr>
              <a:t>S1-Dev</a:t>
            </a:r>
          </a:p>
        </p:txBody>
      </p:sp>
      <p:sp>
        <p:nvSpPr>
          <p:cNvPr id="12" name="Rectangle 11"/>
          <p:cNvSpPr/>
          <p:nvPr/>
        </p:nvSpPr>
        <p:spPr bwMode="auto">
          <a:xfrm>
            <a:off x="7141829" y="2626109"/>
            <a:ext cx="1120531" cy="44821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1"/>
                </a:solidFill>
                <a:ea typeface="Segoe UI" pitchFamily="34" charset="0"/>
                <a:cs typeface="Segoe UI" pitchFamily="34" charset="0"/>
              </a:rPr>
              <a:t>S1-QA</a:t>
            </a:r>
          </a:p>
        </p:txBody>
      </p:sp>
      <p:sp>
        <p:nvSpPr>
          <p:cNvPr id="13" name="Rectangle 12"/>
          <p:cNvSpPr/>
          <p:nvPr/>
        </p:nvSpPr>
        <p:spPr bwMode="auto">
          <a:xfrm>
            <a:off x="9308188" y="2626109"/>
            <a:ext cx="1223547" cy="44821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1"/>
                </a:solidFill>
                <a:ea typeface="Segoe UI" pitchFamily="34" charset="0"/>
                <a:cs typeface="Segoe UI" pitchFamily="34" charset="0"/>
              </a:rPr>
              <a:t>S1-Prod</a:t>
            </a:r>
          </a:p>
        </p:txBody>
      </p:sp>
      <p:sp>
        <p:nvSpPr>
          <p:cNvPr id="14" name="Rectangle 13"/>
          <p:cNvSpPr/>
          <p:nvPr/>
        </p:nvSpPr>
        <p:spPr bwMode="auto">
          <a:xfrm>
            <a:off x="4950049" y="3535163"/>
            <a:ext cx="1120531" cy="448212"/>
          </a:xfrm>
          <a:prstGeom prst="rect">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1"/>
                </a:solidFill>
                <a:ea typeface="Segoe UI" pitchFamily="34" charset="0"/>
                <a:cs typeface="Segoe UI" pitchFamily="34" charset="0"/>
              </a:rPr>
              <a:t>S2-Dev</a:t>
            </a:r>
          </a:p>
        </p:txBody>
      </p:sp>
      <p:sp>
        <p:nvSpPr>
          <p:cNvPr id="15" name="Rectangle 14"/>
          <p:cNvSpPr/>
          <p:nvPr/>
        </p:nvSpPr>
        <p:spPr bwMode="auto">
          <a:xfrm>
            <a:off x="7153760" y="3535163"/>
            <a:ext cx="1120531" cy="448212"/>
          </a:xfrm>
          <a:prstGeom prst="rect">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1"/>
                </a:solidFill>
                <a:ea typeface="Segoe UI" pitchFamily="34" charset="0"/>
                <a:cs typeface="Segoe UI" pitchFamily="34" charset="0"/>
              </a:rPr>
              <a:t>S2-QA</a:t>
            </a:r>
          </a:p>
        </p:txBody>
      </p:sp>
      <p:sp>
        <p:nvSpPr>
          <p:cNvPr id="16" name="Rectangle 15"/>
          <p:cNvSpPr/>
          <p:nvPr/>
        </p:nvSpPr>
        <p:spPr bwMode="auto">
          <a:xfrm>
            <a:off x="9320120" y="3535163"/>
            <a:ext cx="1211615" cy="448212"/>
          </a:xfrm>
          <a:prstGeom prst="rect">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1"/>
                </a:solidFill>
                <a:ea typeface="Segoe UI" pitchFamily="34" charset="0"/>
                <a:cs typeface="Segoe UI" pitchFamily="34" charset="0"/>
              </a:rPr>
              <a:t>S2-Prod</a:t>
            </a:r>
          </a:p>
        </p:txBody>
      </p:sp>
      <p:sp>
        <p:nvSpPr>
          <p:cNvPr id="17" name="Rectangle 16"/>
          <p:cNvSpPr/>
          <p:nvPr/>
        </p:nvSpPr>
        <p:spPr bwMode="auto">
          <a:xfrm>
            <a:off x="4950049" y="4444218"/>
            <a:ext cx="1120531" cy="448212"/>
          </a:xfrm>
          <a:prstGeom prst="rect">
            <a:avLst/>
          </a:prstGeom>
          <a:solidFill>
            <a:schemeClr val="accent6">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S3-Dev</a:t>
            </a:r>
          </a:p>
        </p:txBody>
      </p:sp>
      <p:sp>
        <p:nvSpPr>
          <p:cNvPr id="18" name="Rectangle 17"/>
          <p:cNvSpPr/>
          <p:nvPr/>
        </p:nvSpPr>
        <p:spPr bwMode="auto">
          <a:xfrm>
            <a:off x="7153760" y="4444218"/>
            <a:ext cx="1120531" cy="448212"/>
          </a:xfrm>
          <a:prstGeom prst="rect">
            <a:avLst/>
          </a:prstGeom>
          <a:solidFill>
            <a:schemeClr val="accent6">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S3-QA</a:t>
            </a:r>
          </a:p>
        </p:txBody>
      </p:sp>
      <p:sp>
        <p:nvSpPr>
          <p:cNvPr id="19" name="Rectangle 18"/>
          <p:cNvSpPr/>
          <p:nvPr/>
        </p:nvSpPr>
        <p:spPr bwMode="auto">
          <a:xfrm>
            <a:off x="9320120" y="4444218"/>
            <a:ext cx="1211615" cy="448212"/>
          </a:xfrm>
          <a:prstGeom prst="rect">
            <a:avLst/>
          </a:prstGeom>
          <a:solidFill>
            <a:schemeClr val="accent6">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S3-Prod</a:t>
            </a:r>
          </a:p>
        </p:txBody>
      </p:sp>
      <p:sp>
        <p:nvSpPr>
          <p:cNvPr id="10" name="TextBox 9"/>
          <p:cNvSpPr txBox="1"/>
          <p:nvPr/>
        </p:nvSpPr>
        <p:spPr>
          <a:xfrm>
            <a:off x="194537" y="2542454"/>
            <a:ext cx="1459539" cy="615522"/>
          </a:xfrm>
          <a:prstGeom prst="rect">
            <a:avLst/>
          </a:prstGeom>
          <a:solidFill>
            <a:schemeClr val="accent4"/>
          </a:solidFill>
        </p:spPr>
        <p:txBody>
          <a:bodyPr wrap="none" lIns="179285" tIns="143428" rIns="179285" bIns="143428" rtlCol="0">
            <a:spAutoFit/>
          </a:bodyPr>
          <a:lstStyle/>
          <a:p>
            <a:pPr>
              <a:lnSpc>
                <a:spcPct val="90000"/>
              </a:lnSpc>
              <a:spcAft>
                <a:spcPts val="588"/>
              </a:spcAft>
            </a:pPr>
            <a:r>
              <a:rPr lang="en-US" sz="2353" dirty="0" err="1">
                <a:gradFill>
                  <a:gsLst>
                    <a:gs pos="2917">
                      <a:schemeClr val="tx1"/>
                    </a:gs>
                    <a:gs pos="30000">
                      <a:schemeClr val="tx1"/>
                    </a:gs>
                  </a:gsLst>
                  <a:lin ang="5400000" scaled="0"/>
                </a:gradFill>
              </a:rPr>
              <a:t>flakio</a:t>
            </a:r>
            <a:r>
              <a:rPr lang="en-US" sz="2353" dirty="0">
                <a:gradFill>
                  <a:gsLst>
                    <a:gs pos="2917">
                      <a:schemeClr val="tx1"/>
                    </a:gs>
                    <a:gs pos="30000">
                      <a:schemeClr val="tx1"/>
                    </a:gs>
                  </a:gsLst>
                  <a:lin ang="5400000" scaled="0"/>
                </a:gradFill>
              </a:rPr>
              <a:t>/s1</a:t>
            </a:r>
          </a:p>
        </p:txBody>
      </p:sp>
      <p:sp>
        <p:nvSpPr>
          <p:cNvPr id="22" name="TextBox 21"/>
          <p:cNvSpPr txBox="1"/>
          <p:nvPr/>
        </p:nvSpPr>
        <p:spPr>
          <a:xfrm>
            <a:off x="194537" y="3451508"/>
            <a:ext cx="1459539" cy="615522"/>
          </a:xfrm>
          <a:prstGeom prst="rect">
            <a:avLst/>
          </a:prstGeom>
          <a:solidFill>
            <a:schemeClr val="accent2">
              <a:lumMod val="40000"/>
              <a:lumOff val="60000"/>
            </a:schemeClr>
          </a:solidFill>
        </p:spPr>
        <p:txBody>
          <a:bodyPr wrap="none" lIns="179285" tIns="143428" rIns="179285" bIns="143428" rtlCol="0">
            <a:spAutoFit/>
          </a:bodyPr>
          <a:lstStyle/>
          <a:p>
            <a:pPr>
              <a:lnSpc>
                <a:spcPct val="90000"/>
              </a:lnSpc>
              <a:spcAft>
                <a:spcPts val="588"/>
              </a:spcAft>
            </a:pPr>
            <a:r>
              <a:rPr lang="en-US" sz="2353" dirty="0" err="1">
                <a:gradFill>
                  <a:gsLst>
                    <a:gs pos="2917">
                      <a:schemeClr val="tx1"/>
                    </a:gs>
                    <a:gs pos="30000">
                      <a:schemeClr val="tx1"/>
                    </a:gs>
                  </a:gsLst>
                  <a:lin ang="5400000" scaled="0"/>
                </a:gradFill>
              </a:rPr>
              <a:t>flakio</a:t>
            </a:r>
            <a:r>
              <a:rPr lang="en-US" sz="2353" dirty="0">
                <a:gradFill>
                  <a:gsLst>
                    <a:gs pos="2917">
                      <a:schemeClr val="tx1"/>
                    </a:gs>
                    <a:gs pos="30000">
                      <a:schemeClr val="tx1"/>
                    </a:gs>
                  </a:gsLst>
                  <a:lin ang="5400000" scaled="0"/>
                </a:gradFill>
              </a:rPr>
              <a:t>/s2</a:t>
            </a:r>
          </a:p>
        </p:txBody>
      </p:sp>
      <p:sp>
        <p:nvSpPr>
          <p:cNvPr id="23" name="TextBox 22"/>
          <p:cNvSpPr txBox="1"/>
          <p:nvPr/>
        </p:nvSpPr>
        <p:spPr>
          <a:xfrm>
            <a:off x="189867" y="4360563"/>
            <a:ext cx="1459539" cy="615522"/>
          </a:xfrm>
          <a:prstGeom prst="rect">
            <a:avLst/>
          </a:prstGeom>
          <a:solidFill>
            <a:schemeClr val="accent6">
              <a:lumMod val="90000"/>
            </a:schemeClr>
          </a:solidFill>
        </p:spPr>
        <p:txBody>
          <a:bodyPr wrap="none" lIns="179285" tIns="143428" rIns="179285" bIns="143428" rtlCol="0">
            <a:spAutoFit/>
          </a:bodyPr>
          <a:lstStyle/>
          <a:p>
            <a:pPr>
              <a:lnSpc>
                <a:spcPct val="90000"/>
              </a:lnSpc>
              <a:spcAft>
                <a:spcPts val="588"/>
              </a:spcAft>
            </a:pPr>
            <a:r>
              <a:rPr lang="en-US" sz="2353" dirty="0" err="1">
                <a:gradFill>
                  <a:gsLst>
                    <a:gs pos="2917">
                      <a:schemeClr val="tx1"/>
                    </a:gs>
                    <a:gs pos="30000">
                      <a:schemeClr val="tx1"/>
                    </a:gs>
                  </a:gsLst>
                  <a:lin ang="5400000" scaled="0"/>
                </a:gradFill>
              </a:rPr>
              <a:t>flakio</a:t>
            </a:r>
            <a:r>
              <a:rPr lang="en-US" sz="2353" dirty="0">
                <a:gradFill>
                  <a:gsLst>
                    <a:gs pos="2917">
                      <a:schemeClr val="tx1"/>
                    </a:gs>
                    <a:gs pos="30000">
                      <a:schemeClr val="tx1"/>
                    </a:gs>
                  </a:gsLst>
                  <a:lin ang="5400000" scaled="0"/>
                </a:gradFill>
              </a:rPr>
              <a:t>/s3</a:t>
            </a:r>
          </a:p>
        </p:txBody>
      </p:sp>
      <p:sp>
        <p:nvSpPr>
          <p:cNvPr id="21" name="Rectangle 20"/>
          <p:cNvSpPr/>
          <p:nvPr/>
        </p:nvSpPr>
        <p:spPr bwMode="auto">
          <a:xfrm rot="18847317">
            <a:off x="1920348" y="2598755"/>
            <a:ext cx="497530" cy="502924"/>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rot="18847317">
            <a:off x="1920348" y="3507807"/>
            <a:ext cx="497530" cy="502924"/>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rot="18847317">
            <a:off x="1920348" y="4416513"/>
            <a:ext cx="497530" cy="502924"/>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10-Point Star 23"/>
          <p:cNvSpPr/>
          <p:nvPr/>
        </p:nvSpPr>
        <p:spPr bwMode="auto">
          <a:xfrm>
            <a:off x="3043167" y="2637158"/>
            <a:ext cx="481869" cy="462716"/>
          </a:xfrm>
          <a:prstGeom prst="star10">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10-Point Star 27"/>
          <p:cNvSpPr/>
          <p:nvPr/>
        </p:nvSpPr>
        <p:spPr bwMode="auto">
          <a:xfrm>
            <a:off x="2883812" y="2414085"/>
            <a:ext cx="332464" cy="417298"/>
          </a:xfrm>
          <a:prstGeom prst="star1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10-Point Star 28"/>
          <p:cNvSpPr/>
          <p:nvPr/>
        </p:nvSpPr>
        <p:spPr bwMode="auto">
          <a:xfrm>
            <a:off x="3043167" y="3604314"/>
            <a:ext cx="481869" cy="462716"/>
          </a:xfrm>
          <a:prstGeom prst="star10">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10-Point Star 29"/>
          <p:cNvSpPr/>
          <p:nvPr/>
        </p:nvSpPr>
        <p:spPr bwMode="auto">
          <a:xfrm>
            <a:off x="2883812" y="3381242"/>
            <a:ext cx="332464" cy="417298"/>
          </a:xfrm>
          <a:prstGeom prst="star1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10-Point Star 30"/>
          <p:cNvSpPr/>
          <p:nvPr/>
        </p:nvSpPr>
        <p:spPr bwMode="auto">
          <a:xfrm>
            <a:off x="3043167" y="4512854"/>
            <a:ext cx="481869" cy="462716"/>
          </a:xfrm>
          <a:prstGeom prst="star10">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10-Point Star 31"/>
          <p:cNvSpPr/>
          <p:nvPr/>
        </p:nvSpPr>
        <p:spPr bwMode="auto">
          <a:xfrm>
            <a:off x="2883812" y="4289782"/>
            <a:ext cx="332464" cy="417298"/>
          </a:xfrm>
          <a:prstGeom prst="star1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Magnetic Disk 26"/>
          <p:cNvSpPr/>
          <p:nvPr/>
        </p:nvSpPr>
        <p:spPr bwMode="auto">
          <a:xfrm>
            <a:off x="3332024" y="1208894"/>
            <a:ext cx="1002221" cy="726065"/>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078" dirty="0">
                <a:solidFill>
                  <a:schemeClr val="tx1"/>
                </a:solidFill>
                <a:ea typeface="Segoe UI" pitchFamily="34" charset="0"/>
                <a:cs typeface="Segoe UI" pitchFamily="34" charset="0"/>
              </a:rPr>
              <a:t>Docker registry</a:t>
            </a:r>
          </a:p>
        </p:txBody>
      </p:sp>
      <p:cxnSp>
        <p:nvCxnSpPr>
          <p:cNvPr id="34" name="Straight Arrow Connector 33"/>
          <p:cNvCxnSpPr/>
          <p:nvPr/>
        </p:nvCxnSpPr>
        <p:spPr>
          <a:xfrm flipV="1">
            <a:off x="3854938" y="1934959"/>
            <a:ext cx="0" cy="2772121"/>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585003" y="2840202"/>
            <a:ext cx="224106" cy="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2585003" y="3727808"/>
            <a:ext cx="224106" cy="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85003" y="4698935"/>
            <a:ext cx="224106" cy="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3630832" y="2840202"/>
            <a:ext cx="224106" cy="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3630832" y="3727808"/>
            <a:ext cx="224106" cy="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3630832" y="4698935"/>
            <a:ext cx="224106" cy="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334245" y="1452403"/>
            <a:ext cx="5496859"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5423681" y="1452403"/>
            <a:ext cx="0" cy="48255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7590041" y="1452403"/>
            <a:ext cx="0" cy="48255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9831103" y="1452403"/>
            <a:ext cx="0" cy="48255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840672" y="5776643"/>
            <a:ext cx="1390124" cy="341632"/>
          </a:xfrm>
          <a:prstGeom prst="rect">
            <a:avLst/>
          </a:prstGeom>
          <a:noFill/>
        </p:spPr>
        <p:txBody>
          <a:bodyPr wrap="none" rtlCol="0">
            <a:spAutoFit/>
          </a:bodyPr>
          <a:lstStyle/>
          <a:p>
            <a:pPr>
              <a:lnSpc>
                <a:spcPct val="90000"/>
              </a:lnSpc>
            </a:pPr>
            <a:r>
              <a:rPr lang="en-US" dirty="0"/>
              <a:t>Dev Cluster</a:t>
            </a:r>
          </a:p>
        </p:txBody>
      </p:sp>
      <p:sp>
        <p:nvSpPr>
          <p:cNvPr id="44" name="TextBox 43"/>
          <p:cNvSpPr txBox="1"/>
          <p:nvPr/>
        </p:nvSpPr>
        <p:spPr>
          <a:xfrm>
            <a:off x="7018963" y="5776643"/>
            <a:ext cx="1300484" cy="341632"/>
          </a:xfrm>
          <a:prstGeom prst="rect">
            <a:avLst/>
          </a:prstGeom>
          <a:noFill/>
        </p:spPr>
        <p:txBody>
          <a:bodyPr wrap="none" rtlCol="0">
            <a:spAutoFit/>
          </a:bodyPr>
          <a:lstStyle/>
          <a:p>
            <a:pPr>
              <a:lnSpc>
                <a:spcPct val="90000"/>
              </a:lnSpc>
            </a:pPr>
            <a:r>
              <a:rPr lang="en-US" dirty="0"/>
              <a:t>QA Cluster</a:t>
            </a:r>
          </a:p>
        </p:txBody>
      </p:sp>
      <p:sp>
        <p:nvSpPr>
          <p:cNvPr id="45" name="TextBox 44"/>
          <p:cNvSpPr txBox="1"/>
          <p:nvPr/>
        </p:nvSpPr>
        <p:spPr>
          <a:xfrm>
            <a:off x="9173029" y="5776643"/>
            <a:ext cx="1474900" cy="341632"/>
          </a:xfrm>
          <a:prstGeom prst="rect">
            <a:avLst/>
          </a:prstGeom>
          <a:noFill/>
        </p:spPr>
        <p:txBody>
          <a:bodyPr wrap="square" rtlCol="0">
            <a:spAutoFit/>
          </a:bodyPr>
          <a:lstStyle/>
          <a:p>
            <a:pPr>
              <a:lnSpc>
                <a:spcPct val="90000"/>
              </a:lnSpc>
            </a:pPr>
            <a:r>
              <a:rPr lang="en-US"/>
              <a:t>Prod </a:t>
            </a:r>
            <a:r>
              <a:rPr lang="en-US" dirty="0"/>
              <a:t>Cluster</a:t>
            </a:r>
          </a:p>
        </p:txBody>
      </p:sp>
      <p:sp>
        <p:nvSpPr>
          <p:cNvPr id="11" name="Rectangle 10"/>
          <p:cNvSpPr/>
          <p:nvPr/>
        </p:nvSpPr>
        <p:spPr>
          <a:xfrm>
            <a:off x="4044364" y="4020702"/>
            <a:ext cx="7315459" cy="160599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pPr>
            <a:r>
              <a:rPr lang="en-US" dirty="0">
                <a:solidFill>
                  <a:schemeClr val="bg1"/>
                </a:solidFill>
              </a:rPr>
              <a:t>Key points:</a:t>
            </a:r>
          </a:p>
          <a:p>
            <a:pPr marL="285750" indent="-285750">
              <a:lnSpc>
                <a:spcPct val="90000"/>
              </a:lnSpc>
              <a:buFont typeface="Arial" charset="0"/>
              <a:buChar char="•"/>
            </a:pPr>
            <a:r>
              <a:rPr lang="en-US" dirty="0">
                <a:solidFill>
                  <a:schemeClr val="bg1"/>
                </a:solidFill>
              </a:rPr>
              <a:t>Each service has its own repo</a:t>
            </a:r>
          </a:p>
          <a:p>
            <a:pPr marL="285750" indent="-285750">
              <a:lnSpc>
                <a:spcPct val="90000"/>
              </a:lnSpc>
              <a:buFont typeface="Arial" charset="0"/>
              <a:buChar char="•"/>
            </a:pPr>
            <a:r>
              <a:rPr lang="en-US" dirty="0">
                <a:solidFill>
                  <a:schemeClr val="bg1"/>
                </a:solidFill>
              </a:rPr>
              <a:t>Each service has its own CI/CD pipeline</a:t>
            </a:r>
          </a:p>
          <a:p>
            <a:pPr marL="285750" indent="-285750">
              <a:lnSpc>
                <a:spcPct val="90000"/>
              </a:lnSpc>
              <a:buFont typeface="Arial" charset="0"/>
              <a:buChar char="•"/>
            </a:pPr>
            <a:r>
              <a:rPr lang="en-US" dirty="0">
                <a:solidFill>
                  <a:schemeClr val="bg1"/>
                </a:solidFill>
              </a:rPr>
              <a:t>Staged environments can be used but don’t have to (Testing in production)</a:t>
            </a:r>
          </a:p>
        </p:txBody>
      </p:sp>
    </p:spTree>
    <p:extLst>
      <p:ext uri="{BB962C8B-B14F-4D97-AF65-F5344CB8AC3E}">
        <p14:creationId xmlns:p14="http://schemas.microsoft.com/office/powerpoint/2010/main" val="3130806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Datacenter inflection points</a:t>
            </a:r>
          </a:p>
        </p:txBody>
      </p:sp>
      <p:sp>
        <p:nvSpPr>
          <p:cNvPr id="4" name="Rectangle 3"/>
          <p:cNvSpPr/>
          <p:nvPr/>
        </p:nvSpPr>
        <p:spPr bwMode="auto">
          <a:xfrm>
            <a:off x="120825" y="5525840"/>
            <a:ext cx="5826761" cy="7006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745" dirty="0">
                <a:gradFill>
                  <a:gsLst>
                    <a:gs pos="0">
                      <a:srgbClr val="FFFFFF"/>
                    </a:gs>
                    <a:gs pos="100000">
                      <a:srgbClr val="FFFFFF"/>
                    </a:gs>
                  </a:gsLst>
                  <a:lin ang="5400000" scaled="0"/>
                </a:gradFill>
                <a:ea typeface="Segoe UI" pitchFamily="34" charset="0"/>
                <a:cs typeface="Segoe UI" pitchFamily="34" charset="0"/>
              </a:rPr>
              <a:t>Physical Machines</a:t>
            </a:r>
          </a:p>
        </p:txBody>
      </p:sp>
      <p:sp>
        <p:nvSpPr>
          <p:cNvPr id="5" name="Rectangle 4"/>
          <p:cNvSpPr/>
          <p:nvPr/>
        </p:nvSpPr>
        <p:spPr bwMode="auto">
          <a:xfrm>
            <a:off x="120825" y="4530344"/>
            <a:ext cx="6723186" cy="7006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745" dirty="0">
                <a:gradFill>
                  <a:gsLst>
                    <a:gs pos="0">
                      <a:srgbClr val="FFFFFF"/>
                    </a:gs>
                    <a:gs pos="100000">
                      <a:srgbClr val="FFFFFF"/>
                    </a:gs>
                  </a:gsLst>
                  <a:lin ang="5400000" scaled="0"/>
                </a:gradFill>
                <a:ea typeface="Segoe UI" pitchFamily="34" charset="0"/>
                <a:cs typeface="Segoe UI" pitchFamily="34" charset="0"/>
              </a:rPr>
              <a:t>Machine Virtualization</a:t>
            </a:r>
          </a:p>
        </p:txBody>
      </p:sp>
      <p:sp>
        <p:nvSpPr>
          <p:cNvPr id="6" name="Rectangle 5"/>
          <p:cNvSpPr/>
          <p:nvPr/>
        </p:nvSpPr>
        <p:spPr bwMode="auto">
          <a:xfrm>
            <a:off x="120825" y="3534848"/>
            <a:ext cx="7619611" cy="7006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745" dirty="0">
                <a:gradFill>
                  <a:gsLst>
                    <a:gs pos="0">
                      <a:srgbClr val="FFFFFF"/>
                    </a:gs>
                    <a:gs pos="100000">
                      <a:srgbClr val="FFFFFF"/>
                    </a:gs>
                  </a:gsLst>
                  <a:lin ang="5400000" scaled="0"/>
                </a:gradFill>
                <a:ea typeface="Segoe UI" pitchFamily="34" charset="0"/>
                <a:cs typeface="Segoe UI" pitchFamily="34" charset="0"/>
              </a:rPr>
              <a:t>Infrastructure hosting – early cloud</a:t>
            </a:r>
          </a:p>
        </p:txBody>
      </p:sp>
      <p:sp>
        <p:nvSpPr>
          <p:cNvPr id="7" name="Rectangle 6"/>
          <p:cNvSpPr/>
          <p:nvPr/>
        </p:nvSpPr>
        <p:spPr bwMode="auto">
          <a:xfrm>
            <a:off x="125209" y="2539352"/>
            <a:ext cx="8516036" cy="7006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745" dirty="0">
                <a:gradFill>
                  <a:gsLst>
                    <a:gs pos="0">
                      <a:srgbClr val="FFFFFF"/>
                    </a:gs>
                    <a:gs pos="100000">
                      <a:srgbClr val="FFFFFF"/>
                    </a:gs>
                  </a:gsLst>
                  <a:lin ang="5400000" scaled="0"/>
                </a:gradFill>
                <a:ea typeface="Segoe UI" pitchFamily="34" charset="0"/>
                <a:cs typeface="Segoe UI" pitchFamily="34" charset="0"/>
              </a:rPr>
              <a:t>Services – </a:t>
            </a:r>
            <a:r>
              <a:rPr lang="en-US" sz="2745" dirty="0" err="1">
                <a:gradFill>
                  <a:gsLst>
                    <a:gs pos="0">
                      <a:srgbClr val="FFFFFF"/>
                    </a:gs>
                    <a:gs pos="100000">
                      <a:srgbClr val="FFFFFF"/>
                    </a:gs>
                  </a:gsLst>
                  <a:lin ang="5400000" scaled="0"/>
                </a:gradFill>
                <a:ea typeface="Segoe UI" pitchFamily="34" charset="0"/>
                <a:cs typeface="Segoe UI" pitchFamily="34" charset="0"/>
              </a:rPr>
              <a:t>IaaS</a:t>
            </a:r>
            <a:r>
              <a:rPr lang="en-US" sz="2745" dirty="0">
                <a:gradFill>
                  <a:gsLst>
                    <a:gs pos="0">
                      <a:srgbClr val="FFFFFF"/>
                    </a:gs>
                    <a:gs pos="100000">
                      <a:srgbClr val="FFFFFF"/>
                    </a:gs>
                  </a:gsLst>
                  <a:lin ang="5400000" scaled="0"/>
                </a:gradFill>
                <a:ea typeface="Segoe UI" pitchFamily="34" charset="0"/>
                <a:cs typeface="Segoe UI" pitchFamily="34" charset="0"/>
              </a:rPr>
              <a:t>, </a:t>
            </a:r>
            <a:r>
              <a:rPr lang="en-US" sz="2745" dirty="0" err="1">
                <a:gradFill>
                  <a:gsLst>
                    <a:gs pos="0">
                      <a:srgbClr val="FFFFFF"/>
                    </a:gs>
                    <a:gs pos="100000">
                      <a:srgbClr val="FFFFFF"/>
                    </a:gs>
                  </a:gsLst>
                  <a:lin ang="5400000" scaled="0"/>
                </a:gradFill>
                <a:ea typeface="Segoe UI" pitchFamily="34" charset="0"/>
                <a:cs typeface="Segoe UI" pitchFamily="34" charset="0"/>
              </a:rPr>
              <a:t>PaaS</a:t>
            </a:r>
            <a:r>
              <a:rPr lang="en-US" sz="2745" dirty="0">
                <a:gradFill>
                  <a:gsLst>
                    <a:gs pos="0">
                      <a:srgbClr val="FFFFFF"/>
                    </a:gs>
                    <a:gs pos="100000">
                      <a:srgbClr val="FFFFFF"/>
                    </a:gs>
                  </a:gsLst>
                  <a:lin ang="5400000" scaled="0"/>
                </a:gradFill>
                <a:ea typeface="Segoe UI" pitchFamily="34" charset="0"/>
                <a:cs typeface="Segoe UI" pitchFamily="34" charset="0"/>
              </a:rPr>
              <a:t>, SaaS</a:t>
            </a:r>
          </a:p>
        </p:txBody>
      </p:sp>
      <p:sp>
        <p:nvSpPr>
          <p:cNvPr id="8" name="Rectangle 7"/>
          <p:cNvSpPr/>
          <p:nvPr/>
        </p:nvSpPr>
        <p:spPr bwMode="auto">
          <a:xfrm>
            <a:off x="120824" y="1543855"/>
            <a:ext cx="9412461" cy="7006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745" dirty="0">
                <a:gradFill>
                  <a:gsLst>
                    <a:gs pos="0">
                      <a:srgbClr val="FFFFFF"/>
                    </a:gs>
                    <a:gs pos="100000">
                      <a:srgbClr val="FFFFFF"/>
                    </a:gs>
                  </a:gsLst>
                  <a:lin ang="5400000" scaled="0"/>
                </a:gradFill>
                <a:ea typeface="Segoe UI" pitchFamily="34" charset="0"/>
                <a:cs typeface="Segoe UI" pitchFamily="34" charset="0"/>
              </a:rPr>
              <a:t>Containers - DevOps</a:t>
            </a:r>
          </a:p>
        </p:txBody>
      </p:sp>
      <p:pic>
        <p:nvPicPr>
          <p:cNvPr id="10" name="Picture 45"/>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866774" y="3344876"/>
            <a:ext cx="6346570" cy="353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882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 name="Picture 138"/>
          <p:cNvPicPr>
            <a:picLocks noChangeAspect="1"/>
          </p:cNvPicPr>
          <p:nvPr/>
        </p:nvPicPr>
        <p:blipFill>
          <a:blip r:embed="rId3"/>
          <a:stretch>
            <a:fillRect/>
          </a:stretch>
        </p:blipFill>
        <p:spPr>
          <a:xfrm>
            <a:off x="5274277" y="4400127"/>
            <a:ext cx="1829114" cy="2411383"/>
          </a:xfrm>
          <a:prstGeom prst="rect">
            <a:avLst/>
          </a:prstGeom>
        </p:spPr>
      </p:pic>
      <p:sp>
        <p:nvSpPr>
          <p:cNvPr id="20" name="Freeform 19"/>
          <p:cNvSpPr>
            <a:spLocks noChangeAspect="1" noEditPoints="1"/>
          </p:cNvSpPr>
          <p:nvPr/>
        </p:nvSpPr>
        <p:spPr bwMode="auto">
          <a:xfrm>
            <a:off x="1186850" y="2534503"/>
            <a:ext cx="2169481" cy="1795739"/>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sp>
        <p:nvSpPr>
          <p:cNvPr id="2" name="Title 1"/>
          <p:cNvSpPr>
            <a:spLocks noGrp="1"/>
          </p:cNvSpPr>
          <p:nvPr>
            <p:ph type="title"/>
          </p:nvPr>
        </p:nvSpPr>
        <p:spPr>
          <a:xfrm>
            <a:off x="268928" y="307005"/>
            <a:ext cx="11820357" cy="880935"/>
          </a:xfrm>
        </p:spPr>
        <p:txBody>
          <a:bodyPr/>
          <a:lstStyle/>
          <a:p>
            <a:r>
              <a:rPr lang="en-US" spc="0" dirty="0">
                <a:solidFill>
                  <a:schemeClr val="tx1"/>
                </a:solidFill>
              </a:rPr>
              <a:t>Dev/Ops</a:t>
            </a:r>
            <a:r>
              <a:rPr lang="en-US" spc="0">
                <a:solidFill>
                  <a:schemeClr val="tx1"/>
                </a:solidFill>
              </a:rPr>
              <a:t> Process with Containers</a:t>
            </a:r>
            <a:endParaRPr lang="en-US" spc="0" dirty="0">
              <a:solidFill>
                <a:schemeClr val="tx1"/>
              </a:solidFill>
            </a:endParaRPr>
          </a:p>
        </p:txBody>
      </p:sp>
      <p:sp>
        <p:nvSpPr>
          <p:cNvPr id="5" name="Freeform 5"/>
          <p:cNvSpPr>
            <a:spLocks/>
          </p:cNvSpPr>
          <p:nvPr/>
        </p:nvSpPr>
        <p:spPr bwMode="auto">
          <a:xfrm>
            <a:off x="2817552" y="4200303"/>
            <a:ext cx="267524" cy="129939"/>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lumMod val="85000"/>
            </a:schemeClr>
          </a:solidFill>
          <a:ln w="19050">
            <a:solidFill>
              <a:schemeClr val="tx1">
                <a:lumMod val="50000"/>
              </a:schemeClr>
            </a:solidFill>
            <a:round/>
            <a:headEnd/>
            <a:tailEnd/>
          </a:ln>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9" name="Freeform 6"/>
          <p:cNvSpPr>
            <a:spLocks/>
          </p:cNvSpPr>
          <p:nvPr/>
        </p:nvSpPr>
        <p:spPr bwMode="auto">
          <a:xfrm>
            <a:off x="2324546" y="4202214"/>
            <a:ext cx="569442" cy="72613"/>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bg2">
              <a:lumMod val="20000"/>
              <a:lumOff val="80000"/>
            </a:schemeClr>
          </a:solidFill>
          <a:ln w="9525">
            <a:solidFill>
              <a:srgbClr val="000000"/>
            </a:solidFill>
            <a:round/>
            <a:headEnd/>
            <a:tailEnd/>
          </a:ln>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0" name="Oval 7"/>
          <p:cNvSpPr>
            <a:spLocks noChangeArrowheads="1"/>
          </p:cNvSpPr>
          <p:nvPr/>
        </p:nvSpPr>
        <p:spPr bwMode="auto">
          <a:xfrm>
            <a:off x="1363374" y="3993928"/>
            <a:ext cx="594284" cy="126118"/>
          </a:xfrm>
          <a:prstGeom prst="ellipse">
            <a:avLst/>
          </a:prstGeom>
          <a:solidFill>
            <a:schemeClr val="tx1">
              <a:lumMod val="85000"/>
            </a:schemeClr>
          </a:solidFill>
          <a:ln w="19050">
            <a:solidFill>
              <a:schemeClr val="tx1">
                <a:lumMod val="50000"/>
              </a:schemeClr>
            </a:solidFill>
            <a:round/>
            <a:headEnd/>
            <a:tailEnd/>
          </a:ln>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1" name="Freeform 8"/>
          <p:cNvSpPr>
            <a:spLocks/>
          </p:cNvSpPr>
          <p:nvPr/>
        </p:nvSpPr>
        <p:spPr bwMode="auto">
          <a:xfrm>
            <a:off x="929603" y="3059508"/>
            <a:ext cx="1436983" cy="997479"/>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w="19050">
            <a:solidFill>
              <a:schemeClr val="tx1">
                <a:lumMod val="50000"/>
              </a:schemeClr>
            </a:solidFill>
            <a:round/>
            <a:headEnd/>
            <a:tailEnd/>
          </a:ln>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2" name="Rectangle 9"/>
          <p:cNvSpPr>
            <a:spLocks noChangeArrowheads="1"/>
          </p:cNvSpPr>
          <p:nvPr/>
        </p:nvSpPr>
        <p:spPr bwMode="auto">
          <a:xfrm>
            <a:off x="975464" y="3105369"/>
            <a:ext cx="1347171" cy="762441"/>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3" name="Rectangle 10"/>
          <p:cNvSpPr>
            <a:spLocks noChangeArrowheads="1"/>
          </p:cNvSpPr>
          <p:nvPr/>
        </p:nvSpPr>
        <p:spPr bwMode="auto">
          <a:xfrm>
            <a:off x="769089" y="4261451"/>
            <a:ext cx="1780941" cy="66881"/>
          </a:xfrm>
          <a:prstGeom prst="rect">
            <a:avLst/>
          </a:prstGeom>
          <a:solidFill>
            <a:schemeClr val="tx1"/>
          </a:solidFill>
          <a:ln w="19050">
            <a:solidFill>
              <a:schemeClr val="tx1">
                <a:lumMod val="50000"/>
              </a:schemeClr>
            </a:solidFill>
            <a:miter lim="800000"/>
            <a:headEnd/>
            <a:tailEnd/>
          </a:ln>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6" name="Freeform 11"/>
          <p:cNvSpPr>
            <a:spLocks/>
          </p:cNvSpPr>
          <p:nvPr/>
        </p:nvSpPr>
        <p:spPr bwMode="auto">
          <a:xfrm>
            <a:off x="769089" y="4181194"/>
            <a:ext cx="1780941" cy="80257"/>
          </a:xfrm>
          <a:custGeom>
            <a:avLst/>
            <a:gdLst>
              <a:gd name="T0" fmla="*/ 932 w 932"/>
              <a:gd name="T1" fmla="*/ 42 h 42"/>
              <a:gd name="T2" fmla="*/ 0 w 932"/>
              <a:gd name="T3" fmla="*/ 42 h 42"/>
              <a:gd name="T4" fmla="*/ 59 w 932"/>
              <a:gd name="T5" fmla="*/ 0 h 42"/>
              <a:gd name="T6" fmla="*/ 874 w 932"/>
              <a:gd name="T7" fmla="*/ 0 h 42"/>
              <a:gd name="T8" fmla="*/ 932 w 932"/>
              <a:gd name="T9" fmla="*/ 42 h 42"/>
            </a:gdLst>
            <a:ahLst/>
            <a:cxnLst>
              <a:cxn ang="0">
                <a:pos x="T0" y="T1"/>
              </a:cxn>
              <a:cxn ang="0">
                <a:pos x="T2" y="T3"/>
              </a:cxn>
              <a:cxn ang="0">
                <a:pos x="T4" y="T5"/>
              </a:cxn>
              <a:cxn ang="0">
                <a:pos x="T6" y="T7"/>
              </a:cxn>
              <a:cxn ang="0">
                <a:pos x="T8" y="T9"/>
              </a:cxn>
            </a:cxnLst>
            <a:rect l="0" t="0" r="r" b="b"/>
            <a:pathLst>
              <a:path w="932" h="42">
                <a:moveTo>
                  <a:pt x="932" y="42"/>
                </a:moveTo>
                <a:lnTo>
                  <a:pt x="0" y="42"/>
                </a:lnTo>
                <a:lnTo>
                  <a:pt x="59" y="0"/>
                </a:lnTo>
                <a:lnTo>
                  <a:pt x="874" y="0"/>
                </a:lnTo>
                <a:lnTo>
                  <a:pt x="932" y="42"/>
                </a:lnTo>
                <a:close/>
              </a:path>
            </a:pathLst>
          </a:custGeom>
          <a:solidFill>
            <a:schemeClr val="tx1">
              <a:lumMod val="85000"/>
            </a:schemeClr>
          </a:solidFill>
          <a:ln w="19050">
            <a:solidFill>
              <a:schemeClr val="tx1">
                <a:lumMod val="50000"/>
              </a:schemeClr>
            </a:solidFill>
            <a:round/>
            <a:headEnd/>
            <a:tailEnd/>
          </a:ln>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826" name="TextBox 825"/>
          <p:cNvSpPr txBox="1"/>
          <p:nvPr/>
        </p:nvSpPr>
        <p:spPr>
          <a:xfrm>
            <a:off x="752382" y="4332142"/>
            <a:ext cx="2790166" cy="1158629"/>
          </a:xfrm>
          <a:prstGeom prst="rect">
            <a:avLst/>
          </a:prstGeom>
          <a:noFill/>
        </p:spPr>
        <p:txBody>
          <a:bodyPr wrap="square" lIns="179285" tIns="143428" rIns="179285" bIns="143428" rtlCol="0">
            <a:spAutoFit/>
          </a:bodyPr>
          <a:lstStyle/>
          <a:p>
            <a:pPr algn="ctr">
              <a:lnSpc>
                <a:spcPct val="90000"/>
              </a:lnSpc>
              <a:spcAft>
                <a:spcPts val="588"/>
              </a:spcAft>
            </a:pPr>
            <a:r>
              <a:rPr lang="en-US" sz="1568" b="1" dirty="0">
                <a:solidFill>
                  <a:srgbClr val="FFFFFF"/>
                </a:solidFill>
              </a:rPr>
              <a:t>Developers</a:t>
            </a:r>
            <a:r>
              <a:rPr lang="en-US" sz="1568" dirty="0">
                <a:solidFill>
                  <a:srgbClr val="FFFFFF"/>
                </a:solidFill>
              </a:rPr>
              <a:t> </a:t>
            </a:r>
            <a:r>
              <a:rPr lang="en-US" sz="1568" dirty="0">
                <a:gradFill>
                  <a:gsLst>
                    <a:gs pos="2917">
                      <a:srgbClr val="FFFFFF"/>
                    </a:gs>
                    <a:gs pos="30000">
                      <a:srgbClr val="FFFFFF"/>
                    </a:gs>
                  </a:gsLst>
                  <a:lin ang="5400000" scaled="0"/>
                </a:gradFill>
              </a:rPr>
              <a:t>build and test apps in containers, using development environment</a:t>
            </a:r>
            <a:br>
              <a:rPr lang="en-US" sz="1568" dirty="0">
                <a:gradFill>
                  <a:gsLst>
                    <a:gs pos="2917">
                      <a:srgbClr val="FFFFFF"/>
                    </a:gs>
                    <a:gs pos="30000">
                      <a:srgbClr val="FFFFFF"/>
                    </a:gs>
                  </a:gsLst>
                  <a:lin ang="5400000" scaled="0"/>
                </a:gradFill>
              </a:rPr>
            </a:br>
            <a:r>
              <a:rPr lang="en-US" sz="1568" dirty="0">
                <a:gradFill>
                  <a:gsLst>
                    <a:gs pos="2917">
                      <a:srgbClr val="FFFFFF"/>
                    </a:gs>
                    <a:gs pos="30000">
                      <a:srgbClr val="FFFFFF"/>
                    </a:gs>
                  </a:gsLst>
                  <a:lin ang="5400000" scaled="0"/>
                </a:gradFill>
              </a:rPr>
              <a:t>i.e. Visual Studio</a:t>
            </a:r>
          </a:p>
        </p:txBody>
      </p:sp>
      <p:sp>
        <p:nvSpPr>
          <p:cNvPr id="565" name="Rectangle 564"/>
          <p:cNvSpPr/>
          <p:nvPr/>
        </p:nvSpPr>
        <p:spPr>
          <a:xfrm>
            <a:off x="8757233" y="4729258"/>
            <a:ext cx="2419850" cy="959489"/>
          </a:xfrm>
          <a:prstGeom prst="rect">
            <a:avLst/>
          </a:prstGeom>
        </p:spPr>
        <p:txBody>
          <a:bodyPr wrap="square">
            <a:spAutoFit/>
          </a:bodyPr>
          <a:lstStyle/>
          <a:p>
            <a:pPr algn="ctr">
              <a:lnSpc>
                <a:spcPct val="90000"/>
              </a:lnSpc>
              <a:spcAft>
                <a:spcPts val="588"/>
              </a:spcAft>
            </a:pPr>
            <a:r>
              <a:rPr lang="en-US" sz="1568" b="1" dirty="0">
                <a:solidFill>
                  <a:srgbClr val="FFFFFF"/>
                </a:solidFill>
              </a:rPr>
              <a:t>Operations</a:t>
            </a:r>
            <a:r>
              <a:rPr lang="en-US" sz="1568" dirty="0">
                <a:solidFill>
                  <a:srgbClr val="FFFFFF"/>
                </a:solidFill>
              </a:rPr>
              <a:t> automates deployment and monitors deployed apps from central repository</a:t>
            </a:r>
          </a:p>
        </p:txBody>
      </p:sp>
      <p:grpSp>
        <p:nvGrpSpPr>
          <p:cNvPr id="27" name="Group 26"/>
          <p:cNvGrpSpPr/>
          <p:nvPr/>
        </p:nvGrpSpPr>
        <p:grpSpPr>
          <a:xfrm>
            <a:off x="3542548" y="4864362"/>
            <a:ext cx="1283517" cy="472337"/>
            <a:chOff x="3613583" y="4961406"/>
            <a:chExt cx="1841662" cy="481808"/>
          </a:xfrm>
          <a:solidFill>
            <a:schemeClr val="tx1"/>
          </a:solidFill>
        </p:grpSpPr>
        <p:cxnSp>
          <p:nvCxnSpPr>
            <p:cNvPr id="415" name="Straight Arrow Connector 414"/>
            <p:cNvCxnSpPr/>
            <p:nvPr/>
          </p:nvCxnSpPr>
          <p:spPr>
            <a:xfrm>
              <a:off x="3613583" y="4961406"/>
              <a:ext cx="1841662" cy="481808"/>
            </a:xfrm>
            <a:prstGeom prst="straightConnector1">
              <a:avLst/>
            </a:prstGeom>
            <a:grpFill/>
            <a:ln w="28575">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16" name="Oval 68"/>
            <p:cNvSpPr>
              <a:spLocks noChangeArrowheads="1"/>
            </p:cNvSpPr>
            <p:nvPr/>
          </p:nvSpPr>
          <p:spPr bwMode="auto">
            <a:xfrm>
              <a:off x="4423417" y="5091580"/>
              <a:ext cx="221242" cy="221153"/>
            </a:xfrm>
            <a:prstGeom prst="rect">
              <a:avLst/>
            </a:prstGeom>
            <a:grpFill/>
            <a:ln w="9525">
              <a:solidFill>
                <a:schemeClr val="tx1"/>
              </a:solidFill>
              <a:round/>
              <a:headEnd/>
              <a:tailEnd/>
            </a:ln>
          </p:spPr>
          <p:txBody>
            <a:bodyPr wrap="none" lIns="91408" tIns="45704" rIns="91408" bIns="45704" anchor="ctr"/>
            <a:lstStyle/>
            <a:p>
              <a:pPr algn="ctr"/>
              <a:r>
                <a:rPr lang="en-US" sz="1371" b="1" dirty="0">
                  <a:gradFill>
                    <a:gsLst>
                      <a:gs pos="66972">
                        <a:srgbClr val="000000"/>
                      </a:gs>
                      <a:gs pos="43000">
                        <a:srgbClr val="000000"/>
                      </a:gs>
                    </a:gsLst>
                    <a:lin ang="5400000" scaled="0"/>
                  </a:gradFill>
                </a:rPr>
                <a:t>1</a:t>
              </a:r>
            </a:p>
          </p:txBody>
        </p:sp>
      </p:grpSp>
      <p:grpSp>
        <p:nvGrpSpPr>
          <p:cNvPr id="29" name="Group 28"/>
          <p:cNvGrpSpPr/>
          <p:nvPr/>
        </p:nvGrpSpPr>
        <p:grpSpPr>
          <a:xfrm>
            <a:off x="7143855" y="4814931"/>
            <a:ext cx="1545045" cy="561346"/>
            <a:chOff x="6945550" y="4910984"/>
            <a:chExt cx="1917580" cy="572602"/>
          </a:xfrm>
          <a:solidFill>
            <a:schemeClr val="tx1"/>
          </a:solidFill>
        </p:grpSpPr>
        <p:cxnSp>
          <p:nvCxnSpPr>
            <p:cNvPr id="417" name="Straight Arrow Connector 416"/>
            <p:cNvCxnSpPr/>
            <p:nvPr/>
          </p:nvCxnSpPr>
          <p:spPr>
            <a:xfrm flipH="1">
              <a:off x="6945550" y="4910984"/>
              <a:ext cx="1917580" cy="572602"/>
            </a:xfrm>
            <a:prstGeom prst="straightConnector1">
              <a:avLst/>
            </a:prstGeom>
            <a:grpFill/>
            <a:ln w="28575">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18" name="Oval 68"/>
            <p:cNvSpPr>
              <a:spLocks noChangeArrowheads="1"/>
            </p:cNvSpPr>
            <p:nvPr/>
          </p:nvSpPr>
          <p:spPr bwMode="auto">
            <a:xfrm>
              <a:off x="7848663" y="5056352"/>
              <a:ext cx="221242" cy="221153"/>
            </a:xfrm>
            <a:prstGeom prst="rect">
              <a:avLst/>
            </a:prstGeom>
            <a:grpFill/>
            <a:ln w="9525">
              <a:solidFill>
                <a:schemeClr val="tx1"/>
              </a:solidFill>
              <a:round/>
              <a:headEnd/>
              <a:tailEnd/>
            </a:ln>
          </p:spPr>
          <p:txBody>
            <a:bodyPr wrap="none" lIns="91408" tIns="45704" rIns="91408" bIns="45704" anchor="ctr"/>
            <a:lstStyle/>
            <a:p>
              <a:pPr algn="ctr"/>
              <a:r>
                <a:rPr lang="en-US" sz="1371" b="1" dirty="0">
                  <a:gradFill>
                    <a:gsLst>
                      <a:gs pos="66972">
                        <a:srgbClr val="000000"/>
                      </a:gs>
                      <a:gs pos="43000">
                        <a:srgbClr val="000000"/>
                      </a:gs>
                    </a:gsLst>
                    <a:lin ang="5400000" scaled="0"/>
                  </a:gradFill>
                </a:rPr>
                <a:t>2</a:t>
              </a:r>
            </a:p>
          </p:txBody>
        </p:sp>
      </p:grpSp>
      <p:grpSp>
        <p:nvGrpSpPr>
          <p:cNvPr id="31" name="Group 30"/>
          <p:cNvGrpSpPr/>
          <p:nvPr/>
        </p:nvGrpSpPr>
        <p:grpSpPr>
          <a:xfrm>
            <a:off x="7368289" y="2594900"/>
            <a:ext cx="1137222" cy="281485"/>
            <a:chOff x="7516038" y="2646436"/>
            <a:chExt cx="1160026" cy="287129"/>
          </a:xfrm>
          <a:solidFill>
            <a:schemeClr val="tx1"/>
          </a:solidFill>
        </p:grpSpPr>
        <p:cxnSp>
          <p:nvCxnSpPr>
            <p:cNvPr id="422" name="Straight Arrow Connector 421"/>
            <p:cNvCxnSpPr/>
            <p:nvPr/>
          </p:nvCxnSpPr>
          <p:spPr>
            <a:xfrm flipH="1" flipV="1">
              <a:off x="7516038" y="2646436"/>
              <a:ext cx="1160026" cy="287129"/>
            </a:xfrm>
            <a:prstGeom prst="straightConnector1">
              <a:avLst/>
            </a:prstGeom>
            <a:grpFill/>
            <a:ln w="28575">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21" name="Oval 68"/>
            <p:cNvSpPr>
              <a:spLocks noChangeArrowheads="1"/>
            </p:cNvSpPr>
            <p:nvPr/>
          </p:nvSpPr>
          <p:spPr bwMode="auto">
            <a:xfrm>
              <a:off x="7987061" y="2700308"/>
              <a:ext cx="221242" cy="221153"/>
            </a:xfrm>
            <a:prstGeom prst="rect">
              <a:avLst/>
            </a:prstGeom>
            <a:grpFill/>
            <a:ln w="9525">
              <a:solidFill>
                <a:schemeClr val="tx1"/>
              </a:solidFill>
              <a:round/>
              <a:headEnd/>
              <a:tailEnd/>
            </a:ln>
          </p:spPr>
          <p:txBody>
            <a:bodyPr wrap="none" lIns="91408" tIns="45704" rIns="91408" bIns="45704" anchor="ctr"/>
            <a:lstStyle/>
            <a:p>
              <a:pPr algn="ctr"/>
              <a:r>
                <a:rPr lang="en-US" sz="1371" b="1" dirty="0">
                  <a:gradFill>
                    <a:gsLst>
                      <a:gs pos="66972">
                        <a:srgbClr val="000000"/>
                      </a:gs>
                      <a:gs pos="43000">
                        <a:srgbClr val="000000"/>
                      </a:gs>
                    </a:gsLst>
                    <a:lin ang="5400000" scaled="0"/>
                  </a:gradFill>
                </a:rPr>
                <a:t>2</a:t>
              </a:r>
            </a:p>
          </p:txBody>
        </p:sp>
      </p:grpSp>
      <p:grpSp>
        <p:nvGrpSpPr>
          <p:cNvPr id="492" name="Group 491"/>
          <p:cNvGrpSpPr/>
          <p:nvPr/>
        </p:nvGrpSpPr>
        <p:grpSpPr>
          <a:xfrm>
            <a:off x="3547776" y="3442446"/>
            <a:ext cx="4845689" cy="216806"/>
            <a:chOff x="6969700" y="5010124"/>
            <a:chExt cx="4942855" cy="221153"/>
          </a:xfrm>
          <a:solidFill>
            <a:schemeClr val="tx1"/>
          </a:solidFill>
        </p:grpSpPr>
        <p:cxnSp>
          <p:nvCxnSpPr>
            <p:cNvPr id="493" name="Straight Arrow Connector 492"/>
            <p:cNvCxnSpPr/>
            <p:nvPr/>
          </p:nvCxnSpPr>
          <p:spPr>
            <a:xfrm flipH="1">
              <a:off x="6969700" y="5127220"/>
              <a:ext cx="4942855" cy="3933"/>
            </a:xfrm>
            <a:prstGeom prst="straightConnector1">
              <a:avLst/>
            </a:prstGeom>
            <a:grpFill/>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94" name="Oval 68"/>
            <p:cNvSpPr>
              <a:spLocks noChangeArrowheads="1"/>
            </p:cNvSpPr>
            <p:nvPr/>
          </p:nvSpPr>
          <p:spPr bwMode="auto">
            <a:xfrm>
              <a:off x="9476907" y="5010124"/>
              <a:ext cx="221242" cy="221153"/>
            </a:xfrm>
            <a:prstGeom prst="rect">
              <a:avLst/>
            </a:prstGeom>
            <a:grpFill/>
            <a:ln w="9525">
              <a:solidFill>
                <a:schemeClr val="tx1"/>
              </a:solidFill>
              <a:round/>
              <a:headEnd/>
              <a:tailEnd/>
            </a:ln>
          </p:spPr>
          <p:txBody>
            <a:bodyPr wrap="none" lIns="91408" tIns="45704" rIns="91408" bIns="45704" anchor="ctr"/>
            <a:lstStyle/>
            <a:p>
              <a:pPr algn="ctr"/>
              <a:r>
                <a:rPr lang="en-US" sz="1371" b="1" dirty="0">
                  <a:gradFill>
                    <a:gsLst>
                      <a:gs pos="66972">
                        <a:srgbClr val="000000"/>
                      </a:gs>
                      <a:gs pos="43000">
                        <a:srgbClr val="000000"/>
                      </a:gs>
                    </a:gsLst>
                    <a:lin ang="5400000" scaled="0"/>
                  </a:gradFill>
                </a:rPr>
                <a:t>3</a:t>
              </a:r>
            </a:p>
          </p:txBody>
        </p:sp>
      </p:grpSp>
      <p:sp>
        <p:nvSpPr>
          <p:cNvPr id="496" name="Rectangle 495"/>
          <p:cNvSpPr/>
          <p:nvPr/>
        </p:nvSpPr>
        <p:spPr>
          <a:xfrm>
            <a:off x="4170708" y="3695180"/>
            <a:ext cx="3940933" cy="525004"/>
          </a:xfrm>
          <a:prstGeom prst="rect">
            <a:avLst/>
          </a:prstGeom>
        </p:spPr>
        <p:txBody>
          <a:bodyPr wrap="square">
            <a:spAutoFit/>
          </a:bodyPr>
          <a:lstStyle/>
          <a:p>
            <a:pPr>
              <a:lnSpc>
                <a:spcPct val="90000"/>
              </a:lnSpc>
              <a:spcAft>
                <a:spcPts val="588"/>
              </a:spcAft>
            </a:pPr>
            <a:r>
              <a:rPr lang="en-US" sz="1568" b="1" dirty="0">
                <a:solidFill>
                  <a:srgbClr val="FFFFFF"/>
                </a:solidFill>
              </a:rPr>
              <a:t>Operations</a:t>
            </a:r>
            <a:r>
              <a:rPr lang="en-US" sz="1568" dirty="0">
                <a:solidFill>
                  <a:srgbClr val="FFFFFF"/>
                </a:solidFill>
              </a:rPr>
              <a:t> collaborates with </a:t>
            </a:r>
            <a:r>
              <a:rPr lang="en-US" sz="1568" b="1" dirty="0">
                <a:solidFill>
                  <a:srgbClr val="FFFFFF"/>
                </a:solidFill>
              </a:rPr>
              <a:t>developers</a:t>
            </a:r>
            <a:r>
              <a:rPr lang="en-US" sz="1568" dirty="0">
                <a:solidFill>
                  <a:srgbClr val="FFFFFF"/>
                </a:solidFill>
              </a:rPr>
              <a:t> to provide app metrics and insights</a:t>
            </a:r>
          </a:p>
        </p:txBody>
      </p:sp>
      <p:grpSp>
        <p:nvGrpSpPr>
          <p:cNvPr id="497" name="Group 496"/>
          <p:cNvGrpSpPr/>
          <p:nvPr/>
        </p:nvGrpSpPr>
        <p:grpSpPr>
          <a:xfrm rot="17911915">
            <a:off x="596632" y="2813833"/>
            <a:ext cx="802671" cy="601509"/>
            <a:chOff x="5690188" y="2800883"/>
            <a:chExt cx="799207" cy="731153"/>
          </a:xfrm>
          <a:solidFill>
            <a:schemeClr val="tx1"/>
          </a:solidFill>
        </p:grpSpPr>
        <p:sp>
          <p:nvSpPr>
            <p:cNvPr id="498" name="Block Arc 497"/>
            <p:cNvSpPr/>
            <p:nvPr/>
          </p:nvSpPr>
          <p:spPr bwMode="auto">
            <a:xfrm rot="7725774">
              <a:off x="5747914" y="2790556"/>
              <a:ext cx="731153" cy="751808"/>
            </a:xfrm>
            <a:prstGeom prst="blockArc">
              <a:avLst>
                <a:gd name="adj1" fmla="val 4105831"/>
                <a:gd name="adj2" fmla="val 16706539"/>
                <a:gd name="adj3" fmla="val 1167"/>
              </a:avLst>
            </a:prstGeom>
            <a:grp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895736" fontAlgn="base">
                <a:lnSpc>
                  <a:spcPct val="90000"/>
                </a:lnSpc>
                <a:spcBef>
                  <a:spcPct val="0"/>
                </a:spcBef>
                <a:spcAft>
                  <a:spcPct val="0"/>
                </a:spcAft>
              </a:pPr>
              <a:endParaRPr lang="en-US" sz="1960" spc="-49" dirty="0">
                <a:gradFill>
                  <a:gsLst>
                    <a:gs pos="1250">
                      <a:srgbClr val="000000"/>
                    </a:gs>
                    <a:gs pos="10417">
                      <a:srgbClr val="000000"/>
                    </a:gs>
                  </a:gsLst>
                  <a:lin ang="5400000" scaled="0"/>
                </a:gradFill>
              </a:endParaRPr>
            </a:p>
          </p:txBody>
        </p:sp>
        <p:sp>
          <p:nvSpPr>
            <p:cNvPr id="499" name="Isosceles Triangle 498"/>
            <p:cNvSpPr/>
            <p:nvPr/>
          </p:nvSpPr>
          <p:spPr bwMode="auto">
            <a:xfrm rot="700520" flipV="1">
              <a:off x="5690188" y="3003791"/>
              <a:ext cx="149095" cy="136402"/>
            </a:xfrm>
            <a:prstGeom prst="triangle">
              <a:avLst/>
            </a:prstGeom>
            <a:grp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895736" fontAlgn="base">
                <a:lnSpc>
                  <a:spcPct val="90000"/>
                </a:lnSpc>
                <a:spcBef>
                  <a:spcPct val="0"/>
                </a:spcBef>
                <a:spcAft>
                  <a:spcPct val="0"/>
                </a:spcAft>
              </a:pPr>
              <a:endParaRPr lang="en-US" sz="1960" spc="-49" dirty="0">
                <a:gradFill>
                  <a:gsLst>
                    <a:gs pos="1250">
                      <a:srgbClr val="000000"/>
                    </a:gs>
                    <a:gs pos="10417">
                      <a:srgbClr val="000000"/>
                    </a:gs>
                  </a:gsLst>
                  <a:lin ang="5400000" scaled="0"/>
                </a:gradFill>
              </a:endParaRPr>
            </a:p>
          </p:txBody>
        </p:sp>
      </p:grpSp>
      <p:sp>
        <p:nvSpPr>
          <p:cNvPr id="500" name="Rectangle 499"/>
          <p:cNvSpPr/>
          <p:nvPr/>
        </p:nvSpPr>
        <p:spPr>
          <a:xfrm>
            <a:off x="499781" y="2020303"/>
            <a:ext cx="2924568" cy="743858"/>
          </a:xfrm>
          <a:prstGeom prst="rect">
            <a:avLst/>
          </a:prstGeom>
        </p:spPr>
        <p:txBody>
          <a:bodyPr wrap="square">
            <a:spAutoFit/>
          </a:bodyPr>
          <a:lstStyle/>
          <a:p>
            <a:pPr>
              <a:lnSpc>
                <a:spcPct val="90000"/>
              </a:lnSpc>
              <a:spcAft>
                <a:spcPts val="588"/>
              </a:spcAft>
            </a:pPr>
            <a:r>
              <a:rPr lang="en-US" sz="1568" b="1" dirty="0">
                <a:solidFill>
                  <a:srgbClr val="FFFFFF"/>
                </a:solidFill>
              </a:rPr>
              <a:t>Developers </a:t>
            </a:r>
            <a:r>
              <a:rPr lang="en-US" sz="1568" dirty="0">
                <a:solidFill>
                  <a:srgbClr val="FFFFFF"/>
                </a:solidFill>
              </a:rPr>
              <a:t>update, iterate, and deploy updated containers</a:t>
            </a:r>
          </a:p>
        </p:txBody>
      </p:sp>
      <p:pic>
        <p:nvPicPr>
          <p:cNvPr id="62" name="Picture 6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0799" y="1413541"/>
            <a:ext cx="3743362" cy="1993567"/>
          </a:xfrm>
          <a:prstGeom prst="rect">
            <a:avLst/>
          </a:prstGeom>
        </p:spPr>
      </p:pic>
      <p:pic>
        <p:nvPicPr>
          <p:cNvPr id="73" name="Picture 72"/>
          <p:cNvPicPr>
            <a:picLocks noChangeAspect="1"/>
          </p:cNvPicPr>
          <p:nvPr/>
        </p:nvPicPr>
        <p:blipFill>
          <a:blip r:embed="rId5"/>
          <a:stretch>
            <a:fillRect/>
          </a:stretch>
        </p:blipFill>
        <p:spPr>
          <a:xfrm>
            <a:off x="1010915" y="3110676"/>
            <a:ext cx="643185" cy="367534"/>
          </a:xfrm>
          <a:prstGeom prst="rect">
            <a:avLst/>
          </a:prstGeom>
        </p:spPr>
      </p:pic>
      <p:pic>
        <p:nvPicPr>
          <p:cNvPr id="77" name="Picture 76"/>
          <p:cNvPicPr>
            <a:picLocks noChangeAspect="1"/>
          </p:cNvPicPr>
          <p:nvPr/>
        </p:nvPicPr>
        <p:blipFill>
          <a:blip r:embed="rId5"/>
          <a:stretch>
            <a:fillRect/>
          </a:stretch>
        </p:blipFill>
        <p:spPr>
          <a:xfrm>
            <a:off x="4914418" y="2472148"/>
            <a:ext cx="643185" cy="367534"/>
          </a:xfrm>
          <a:prstGeom prst="rect">
            <a:avLst/>
          </a:prstGeom>
        </p:spPr>
      </p:pic>
      <p:pic>
        <p:nvPicPr>
          <p:cNvPr id="76" name="Picture 75"/>
          <p:cNvPicPr>
            <a:picLocks noChangeAspect="1"/>
          </p:cNvPicPr>
          <p:nvPr/>
        </p:nvPicPr>
        <p:blipFill>
          <a:blip r:embed="rId5"/>
          <a:stretch>
            <a:fillRect/>
          </a:stretch>
        </p:blipFill>
        <p:spPr>
          <a:xfrm>
            <a:off x="5720329" y="2465471"/>
            <a:ext cx="643185" cy="367534"/>
          </a:xfrm>
          <a:prstGeom prst="rect">
            <a:avLst/>
          </a:prstGeom>
        </p:spPr>
      </p:pic>
      <p:pic>
        <p:nvPicPr>
          <p:cNvPr id="75" name="Picture 74"/>
          <p:cNvPicPr>
            <a:picLocks noChangeAspect="1"/>
          </p:cNvPicPr>
          <p:nvPr/>
        </p:nvPicPr>
        <p:blipFill>
          <a:blip r:embed="rId5"/>
          <a:stretch>
            <a:fillRect/>
          </a:stretch>
        </p:blipFill>
        <p:spPr>
          <a:xfrm>
            <a:off x="6491885" y="2469768"/>
            <a:ext cx="643185" cy="367534"/>
          </a:xfrm>
          <a:prstGeom prst="rect">
            <a:avLst/>
          </a:prstGeom>
        </p:spPr>
      </p:pic>
      <p:pic>
        <p:nvPicPr>
          <p:cNvPr id="15" name="Picture 14"/>
          <p:cNvPicPr>
            <a:picLocks noChangeAspect="1"/>
          </p:cNvPicPr>
          <p:nvPr/>
        </p:nvPicPr>
        <p:blipFill>
          <a:blip r:embed="rId6"/>
          <a:stretch>
            <a:fillRect/>
          </a:stretch>
        </p:blipFill>
        <p:spPr>
          <a:xfrm>
            <a:off x="1010915" y="3110676"/>
            <a:ext cx="643185" cy="367534"/>
          </a:xfrm>
          <a:prstGeom prst="rect">
            <a:avLst/>
          </a:prstGeom>
        </p:spPr>
      </p:pic>
      <p:pic>
        <p:nvPicPr>
          <p:cNvPr id="61" name="Picture 6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23537" y="2966124"/>
            <a:ext cx="1687241" cy="1458111"/>
          </a:xfrm>
          <a:prstGeom prst="rect">
            <a:avLst/>
          </a:prstGeom>
        </p:spPr>
      </p:pic>
      <p:pic>
        <p:nvPicPr>
          <p:cNvPr id="14" name="Picture 13"/>
          <p:cNvPicPr>
            <a:picLocks noChangeAspect="1"/>
          </p:cNvPicPr>
          <p:nvPr/>
        </p:nvPicPr>
        <p:blipFill>
          <a:blip r:embed="rId8"/>
          <a:stretch>
            <a:fillRect/>
          </a:stretch>
        </p:blipFill>
        <p:spPr>
          <a:xfrm>
            <a:off x="1646980" y="3465712"/>
            <a:ext cx="643185" cy="367534"/>
          </a:xfrm>
          <a:prstGeom prst="rect">
            <a:avLst/>
          </a:prstGeom>
        </p:spPr>
      </p:pic>
      <p:pic>
        <p:nvPicPr>
          <p:cNvPr id="80" name="Picture 79"/>
          <p:cNvPicPr>
            <a:picLocks noChangeAspect="1"/>
          </p:cNvPicPr>
          <p:nvPr/>
        </p:nvPicPr>
        <p:blipFill>
          <a:blip r:embed="rId8"/>
          <a:stretch>
            <a:fillRect/>
          </a:stretch>
        </p:blipFill>
        <p:spPr>
          <a:xfrm>
            <a:off x="6500670" y="2909909"/>
            <a:ext cx="643185" cy="367534"/>
          </a:xfrm>
          <a:prstGeom prst="rect">
            <a:avLst/>
          </a:prstGeom>
        </p:spPr>
      </p:pic>
      <p:pic>
        <p:nvPicPr>
          <p:cNvPr id="81" name="Picture 80"/>
          <p:cNvPicPr>
            <a:picLocks noChangeAspect="1"/>
          </p:cNvPicPr>
          <p:nvPr/>
        </p:nvPicPr>
        <p:blipFill>
          <a:blip r:embed="rId8"/>
          <a:stretch>
            <a:fillRect/>
          </a:stretch>
        </p:blipFill>
        <p:spPr>
          <a:xfrm>
            <a:off x="5713904" y="2911888"/>
            <a:ext cx="643185" cy="367534"/>
          </a:xfrm>
          <a:prstGeom prst="rect">
            <a:avLst/>
          </a:prstGeom>
        </p:spPr>
      </p:pic>
      <p:pic>
        <p:nvPicPr>
          <p:cNvPr id="82" name="Picture 81"/>
          <p:cNvPicPr>
            <a:picLocks noChangeAspect="1"/>
          </p:cNvPicPr>
          <p:nvPr/>
        </p:nvPicPr>
        <p:blipFill>
          <a:blip r:embed="rId8"/>
          <a:stretch>
            <a:fillRect/>
          </a:stretch>
        </p:blipFill>
        <p:spPr>
          <a:xfrm>
            <a:off x="4910350" y="2923596"/>
            <a:ext cx="643185" cy="367534"/>
          </a:xfrm>
          <a:prstGeom prst="rect">
            <a:avLst/>
          </a:prstGeom>
        </p:spPr>
      </p:pic>
      <p:pic>
        <p:nvPicPr>
          <p:cNvPr id="72" name="Picture 71"/>
          <p:cNvPicPr>
            <a:picLocks noChangeAspect="1"/>
          </p:cNvPicPr>
          <p:nvPr/>
        </p:nvPicPr>
        <p:blipFill>
          <a:blip r:embed="rId6"/>
          <a:stretch>
            <a:fillRect/>
          </a:stretch>
        </p:blipFill>
        <p:spPr>
          <a:xfrm>
            <a:off x="4914418" y="2472148"/>
            <a:ext cx="643185" cy="367534"/>
          </a:xfrm>
          <a:prstGeom prst="rect">
            <a:avLst/>
          </a:prstGeom>
        </p:spPr>
      </p:pic>
      <p:pic>
        <p:nvPicPr>
          <p:cNvPr id="71" name="Picture 70"/>
          <p:cNvPicPr>
            <a:picLocks noChangeAspect="1"/>
          </p:cNvPicPr>
          <p:nvPr/>
        </p:nvPicPr>
        <p:blipFill>
          <a:blip r:embed="rId6"/>
          <a:stretch>
            <a:fillRect/>
          </a:stretch>
        </p:blipFill>
        <p:spPr>
          <a:xfrm>
            <a:off x="5720329" y="2465471"/>
            <a:ext cx="643185" cy="367534"/>
          </a:xfrm>
          <a:prstGeom prst="rect">
            <a:avLst/>
          </a:prstGeom>
        </p:spPr>
      </p:pic>
      <p:pic>
        <p:nvPicPr>
          <p:cNvPr id="70" name="Picture 69"/>
          <p:cNvPicPr>
            <a:picLocks noChangeAspect="1"/>
          </p:cNvPicPr>
          <p:nvPr/>
        </p:nvPicPr>
        <p:blipFill>
          <a:blip r:embed="rId6"/>
          <a:stretch>
            <a:fillRect/>
          </a:stretch>
        </p:blipFill>
        <p:spPr>
          <a:xfrm>
            <a:off x="6491885" y="2469768"/>
            <a:ext cx="643185" cy="367534"/>
          </a:xfrm>
          <a:prstGeom prst="rect">
            <a:avLst/>
          </a:prstGeom>
        </p:spPr>
      </p:pic>
      <p:grpSp>
        <p:nvGrpSpPr>
          <p:cNvPr id="121" name="Group 120"/>
          <p:cNvGrpSpPr/>
          <p:nvPr/>
        </p:nvGrpSpPr>
        <p:grpSpPr bwMode="black">
          <a:xfrm>
            <a:off x="5089998" y="2520276"/>
            <a:ext cx="277399" cy="283717"/>
            <a:chOff x="307975" y="1987550"/>
            <a:chExt cx="1377950" cy="1409701"/>
          </a:xfrm>
          <a:solidFill>
            <a:srgbClr val="FFFFFF"/>
          </a:solidFill>
        </p:grpSpPr>
        <p:sp>
          <p:nvSpPr>
            <p:cNvPr id="122" name="Freeform 118"/>
            <p:cNvSpPr>
              <a:spLocks/>
            </p:cNvSpPr>
            <p:nvPr/>
          </p:nvSpPr>
          <p:spPr bwMode="black">
            <a:xfrm>
              <a:off x="538163" y="2516188"/>
              <a:ext cx="917575" cy="881063"/>
            </a:xfrm>
            <a:custGeom>
              <a:avLst/>
              <a:gdLst>
                <a:gd name="T0" fmla="*/ 237 w 245"/>
                <a:gd name="T1" fmla="*/ 0 h 235"/>
                <a:gd name="T2" fmla="*/ 218 w 245"/>
                <a:gd name="T3" fmla="*/ 10 h 235"/>
                <a:gd name="T4" fmla="*/ 131 w 245"/>
                <a:gd name="T5" fmla="*/ 30 h 235"/>
                <a:gd name="T6" fmla="*/ 131 w 245"/>
                <a:gd name="T7" fmla="*/ 201 h 235"/>
                <a:gd name="T8" fmla="*/ 115 w 245"/>
                <a:gd name="T9" fmla="*/ 201 h 235"/>
                <a:gd name="T10" fmla="*/ 115 w 245"/>
                <a:gd name="T11" fmla="*/ 30 h 235"/>
                <a:gd name="T12" fmla="*/ 27 w 245"/>
                <a:gd name="T13" fmla="*/ 10 h 235"/>
                <a:gd name="T14" fmla="*/ 9 w 245"/>
                <a:gd name="T15" fmla="*/ 0 h 235"/>
                <a:gd name="T16" fmla="*/ 0 w 245"/>
                <a:gd name="T17" fmla="*/ 67 h 235"/>
                <a:gd name="T18" fmla="*/ 123 w 245"/>
                <a:gd name="T19" fmla="*/ 235 h 235"/>
                <a:gd name="T20" fmla="*/ 245 w 245"/>
                <a:gd name="T21" fmla="*/ 67 h 235"/>
                <a:gd name="T22" fmla="*/ 237 w 245"/>
                <a:gd name="T23"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235">
                  <a:moveTo>
                    <a:pt x="237" y="0"/>
                  </a:moveTo>
                  <a:cubicBezTo>
                    <a:pt x="232" y="3"/>
                    <a:pt x="226" y="7"/>
                    <a:pt x="218" y="10"/>
                  </a:cubicBezTo>
                  <a:cubicBezTo>
                    <a:pt x="198" y="20"/>
                    <a:pt x="169" y="29"/>
                    <a:pt x="131" y="30"/>
                  </a:cubicBezTo>
                  <a:cubicBezTo>
                    <a:pt x="131" y="201"/>
                    <a:pt x="131" y="201"/>
                    <a:pt x="131" y="201"/>
                  </a:cubicBezTo>
                  <a:cubicBezTo>
                    <a:pt x="115" y="201"/>
                    <a:pt x="115" y="201"/>
                    <a:pt x="115" y="201"/>
                  </a:cubicBezTo>
                  <a:cubicBezTo>
                    <a:pt x="115" y="30"/>
                    <a:pt x="115" y="30"/>
                    <a:pt x="115" y="30"/>
                  </a:cubicBezTo>
                  <a:cubicBezTo>
                    <a:pt x="76" y="29"/>
                    <a:pt x="47" y="20"/>
                    <a:pt x="27" y="10"/>
                  </a:cubicBezTo>
                  <a:cubicBezTo>
                    <a:pt x="19" y="7"/>
                    <a:pt x="13" y="3"/>
                    <a:pt x="9" y="0"/>
                  </a:cubicBezTo>
                  <a:cubicBezTo>
                    <a:pt x="3" y="20"/>
                    <a:pt x="0" y="43"/>
                    <a:pt x="0" y="67"/>
                  </a:cubicBezTo>
                  <a:cubicBezTo>
                    <a:pt x="0" y="149"/>
                    <a:pt x="61" y="235"/>
                    <a:pt x="123" y="235"/>
                  </a:cubicBezTo>
                  <a:cubicBezTo>
                    <a:pt x="184" y="235"/>
                    <a:pt x="245" y="149"/>
                    <a:pt x="245" y="67"/>
                  </a:cubicBezTo>
                  <a:cubicBezTo>
                    <a:pt x="245" y="43"/>
                    <a:pt x="242" y="20"/>
                    <a:pt x="2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23" name="Freeform 119"/>
            <p:cNvSpPr>
              <a:spLocks/>
            </p:cNvSpPr>
            <p:nvPr/>
          </p:nvSpPr>
          <p:spPr bwMode="black">
            <a:xfrm>
              <a:off x="579438" y="2478088"/>
              <a:ext cx="3175"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1"/>
                    <a:pt x="0" y="2"/>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24" name="Freeform 120"/>
            <p:cNvSpPr>
              <a:spLocks/>
            </p:cNvSpPr>
            <p:nvPr/>
          </p:nvSpPr>
          <p:spPr bwMode="black">
            <a:xfrm>
              <a:off x="571500" y="2486025"/>
              <a:ext cx="7938" cy="30163"/>
            </a:xfrm>
            <a:custGeom>
              <a:avLst/>
              <a:gdLst>
                <a:gd name="T0" fmla="*/ 2 w 2"/>
                <a:gd name="T1" fmla="*/ 0 h 8"/>
                <a:gd name="T2" fmla="*/ 0 w 2"/>
                <a:gd name="T3" fmla="*/ 8 h 8"/>
                <a:gd name="T4" fmla="*/ 2 w 2"/>
                <a:gd name="T5" fmla="*/ 0 h 8"/>
              </a:gdLst>
              <a:ahLst/>
              <a:cxnLst>
                <a:cxn ang="0">
                  <a:pos x="T0" y="T1"/>
                </a:cxn>
                <a:cxn ang="0">
                  <a:pos x="T2" y="T3"/>
                </a:cxn>
                <a:cxn ang="0">
                  <a:pos x="T4" y="T5"/>
                </a:cxn>
              </a:cxnLst>
              <a:rect l="0" t="0" r="r" b="b"/>
              <a:pathLst>
                <a:path w="2" h="8">
                  <a:moveTo>
                    <a:pt x="2" y="0"/>
                  </a:moveTo>
                  <a:cubicBezTo>
                    <a:pt x="1" y="3"/>
                    <a:pt x="0" y="5"/>
                    <a:pt x="0" y="8"/>
                  </a:cubicBezTo>
                  <a:cubicBezTo>
                    <a:pt x="0" y="5"/>
                    <a:pt x="1" y="3"/>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25" name="Freeform 121"/>
            <p:cNvSpPr>
              <a:spLocks/>
            </p:cNvSpPr>
            <p:nvPr/>
          </p:nvSpPr>
          <p:spPr bwMode="black">
            <a:xfrm>
              <a:off x="1414463" y="2486025"/>
              <a:ext cx="12700" cy="30163"/>
            </a:xfrm>
            <a:custGeom>
              <a:avLst/>
              <a:gdLst>
                <a:gd name="T0" fmla="*/ 0 w 3"/>
                <a:gd name="T1" fmla="*/ 0 h 8"/>
                <a:gd name="T2" fmla="*/ 3 w 3"/>
                <a:gd name="T3" fmla="*/ 8 h 8"/>
                <a:gd name="T4" fmla="*/ 0 w 3"/>
                <a:gd name="T5" fmla="*/ 0 h 8"/>
              </a:gdLst>
              <a:ahLst/>
              <a:cxnLst>
                <a:cxn ang="0">
                  <a:pos x="T0" y="T1"/>
                </a:cxn>
                <a:cxn ang="0">
                  <a:pos x="T2" y="T3"/>
                </a:cxn>
                <a:cxn ang="0">
                  <a:pos x="T4" y="T5"/>
                </a:cxn>
              </a:cxnLst>
              <a:rect l="0" t="0" r="r" b="b"/>
              <a:pathLst>
                <a:path w="3" h="8">
                  <a:moveTo>
                    <a:pt x="0" y="0"/>
                  </a:moveTo>
                  <a:cubicBezTo>
                    <a:pt x="1" y="3"/>
                    <a:pt x="2" y="5"/>
                    <a:pt x="3" y="8"/>
                  </a:cubicBezTo>
                  <a:cubicBezTo>
                    <a:pt x="2" y="5"/>
                    <a:pt x="1"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26" name="Freeform 122"/>
            <p:cNvSpPr>
              <a:spLocks/>
            </p:cNvSpPr>
            <p:nvPr/>
          </p:nvSpPr>
          <p:spPr bwMode="black">
            <a:xfrm>
              <a:off x="582613" y="2459038"/>
              <a:ext cx="7938" cy="19050"/>
            </a:xfrm>
            <a:custGeom>
              <a:avLst/>
              <a:gdLst>
                <a:gd name="T0" fmla="*/ 0 w 2"/>
                <a:gd name="T1" fmla="*/ 5 h 5"/>
                <a:gd name="T2" fmla="*/ 2 w 2"/>
                <a:gd name="T3" fmla="*/ 0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cubicBezTo>
                    <a:pt x="1" y="4"/>
                    <a:pt x="1" y="2"/>
                    <a:pt x="2" y="0"/>
                  </a:cubicBezTo>
                  <a:cubicBezTo>
                    <a:pt x="2" y="0"/>
                    <a:pt x="2" y="0"/>
                    <a:pt x="2" y="0"/>
                  </a:cubicBezTo>
                  <a:cubicBezTo>
                    <a:pt x="1" y="2"/>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27" name="Freeform 123"/>
            <p:cNvSpPr>
              <a:spLocks/>
            </p:cNvSpPr>
            <p:nvPr/>
          </p:nvSpPr>
          <p:spPr bwMode="black">
            <a:xfrm>
              <a:off x="1411288" y="2478088"/>
              <a:ext cx="3175" cy="7938"/>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1"/>
                    <a:pt x="1" y="2"/>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28" name="Freeform 124"/>
            <p:cNvSpPr>
              <a:spLocks noEditPoints="1"/>
            </p:cNvSpPr>
            <p:nvPr/>
          </p:nvSpPr>
          <p:spPr bwMode="black">
            <a:xfrm>
              <a:off x="590550" y="2224088"/>
              <a:ext cx="812800" cy="344488"/>
            </a:xfrm>
            <a:custGeom>
              <a:avLst/>
              <a:gdLst>
                <a:gd name="T0" fmla="*/ 109 w 217"/>
                <a:gd name="T1" fmla="*/ 0 h 92"/>
                <a:gd name="T2" fmla="*/ 0 w 217"/>
                <a:gd name="T3" fmla="*/ 63 h 92"/>
                <a:gd name="T4" fmla="*/ 19 w 217"/>
                <a:gd name="T5" fmla="*/ 74 h 92"/>
                <a:gd name="T6" fmla="*/ 109 w 217"/>
                <a:gd name="T7" fmla="*/ 92 h 92"/>
                <a:gd name="T8" fmla="*/ 196 w 217"/>
                <a:gd name="T9" fmla="*/ 74 h 92"/>
                <a:gd name="T10" fmla="*/ 217 w 217"/>
                <a:gd name="T11" fmla="*/ 63 h 92"/>
                <a:gd name="T12" fmla="*/ 109 w 217"/>
                <a:gd name="T13" fmla="*/ 0 h 92"/>
                <a:gd name="T14" fmla="*/ 45 w 217"/>
                <a:gd name="T15" fmla="*/ 47 h 92"/>
                <a:gd name="T16" fmla="*/ 31 w 217"/>
                <a:gd name="T17" fmla="*/ 33 h 92"/>
                <a:gd name="T18" fmla="*/ 45 w 217"/>
                <a:gd name="T19" fmla="*/ 20 h 92"/>
                <a:gd name="T20" fmla="*/ 59 w 217"/>
                <a:gd name="T21" fmla="*/ 33 h 92"/>
                <a:gd name="T22" fmla="*/ 45 w 217"/>
                <a:gd name="T23" fmla="*/ 47 h 92"/>
                <a:gd name="T24" fmla="*/ 172 w 217"/>
                <a:gd name="T25" fmla="*/ 47 h 92"/>
                <a:gd name="T26" fmla="*/ 158 w 217"/>
                <a:gd name="T27" fmla="*/ 33 h 92"/>
                <a:gd name="T28" fmla="*/ 172 w 217"/>
                <a:gd name="T29" fmla="*/ 20 h 92"/>
                <a:gd name="T30" fmla="*/ 186 w 217"/>
                <a:gd name="T31" fmla="*/ 33 h 92"/>
                <a:gd name="T32" fmla="*/ 172 w 217"/>
                <a:gd name="T33" fmla="*/ 4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7" h="92">
                  <a:moveTo>
                    <a:pt x="109" y="0"/>
                  </a:moveTo>
                  <a:cubicBezTo>
                    <a:pt x="49" y="0"/>
                    <a:pt x="16" y="25"/>
                    <a:pt x="0" y="63"/>
                  </a:cubicBezTo>
                  <a:cubicBezTo>
                    <a:pt x="5" y="66"/>
                    <a:pt x="11" y="70"/>
                    <a:pt x="19" y="74"/>
                  </a:cubicBezTo>
                  <a:cubicBezTo>
                    <a:pt x="39" y="83"/>
                    <a:pt x="68" y="92"/>
                    <a:pt x="109" y="92"/>
                  </a:cubicBezTo>
                  <a:cubicBezTo>
                    <a:pt x="148" y="92"/>
                    <a:pt x="177" y="83"/>
                    <a:pt x="196" y="74"/>
                  </a:cubicBezTo>
                  <a:cubicBezTo>
                    <a:pt x="205" y="70"/>
                    <a:pt x="212" y="66"/>
                    <a:pt x="217" y="63"/>
                  </a:cubicBezTo>
                  <a:cubicBezTo>
                    <a:pt x="201" y="25"/>
                    <a:pt x="168" y="0"/>
                    <a:pt x="109" y="0"/>
                  </a:cubicBezTo>
                  <a:close/>
                  <a:moveTo>
                    <a:pt x="45" y="47"/>
                  </a:moveTo>
                  <a:cubicBezTo>
                    <a:pt x="37" y="47"/>
                    <a:pt x="31" y="41"/>
                    <a:pt x="31" y="33"/>
                  </a:cubicBezTo>
                  <a:cubicBezTo>
                    <a:pt x="31" y="26"/>
                    <a:pt x="37" y="20"/>
                    <a:pt x="45" y="20"/>
                  </a:cubicBezTo>
                  <a:cubicBezTo>
                    <a:pt x="53" y="20"/>
                    <a:pt x="59" y="26"/>
                    <a:pt x="59" y="33"/>
                  </a:cubicBezTo>
                  <a:cubicBezTo>
                    <a:pt x="59" y="41"/>
                    <a:pt x="53" y="47"/>
                    <a:pt x="45" y="47"/>
                  </a:cubicBezTo>
                  <a:close/>
                  <a:moveTo>
                    <a:pt x="172" y="47"/>
                  </a:moveTo>
                  <a:cubicBezTo>
                    <a:pt x="164" y="47"/>
                    <a:pt x="158" y="41"/>
                    <a:pt x="158" y="33"/>
                  </a:cubicBezTo>
                  <a:cubicBezTo>
                    <a:pt x="158" y="26"/>
                    <a:pt x="164" y="20"/>
                    <a:pt x="172" y="20"/>
                  </a:cubicBezTo>
                  <a:cubicBezTo>
                    <a:pt x="180" y="20"/>
                    <a:pt x="186" y="26"/>
                    <a:pt x="186" y="33"/>
                  </a:cubicBezTo>
                  <a:cubicBezTo>
                    <a:pt x="186" y="41"/>
                    <a:pt x="180" y="47"/>
                    <a:pt x="17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29" name="Freeform 125"/>
            <p:cNvSpPr>
              <a:spLocks/>
            </p:cNvSpPr>
            <p:nvPr/>
          </p:nvSpPr>
          <p:spPr bwMode="black">
            <a:xfrm>
              <a:off x="1403350" y="2459038"/>
              <a:ext cx="7938" cy="19050"/>
            </a:xfrm>
            <a:custGeom>
              <a:avLst/>
              <a:gdLst>
                <a:gd name="T0" fmla="*/ 0 w 2"/>
                <a:gd name="T1" fmla="*/ 0 h 5"/>
                <a:gd name="T2" fmla="*/ 0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cubicBezTo>
                    <a:pt x="0" y="0"/>
                    <a:pt x="0" y="0"/>
                    <a:pt x="0" y="0"/>
                  </a:cubicBezTo>
                  <a:cubicBezTo>
                    <a:pt x="1" y="2"/>
                    <a:pt x="1" y="3"/>
                    <a:pt x="2" y="5"/>
                  </a:cubicBezTo>
                  <a:cubicBezTo>
                    <a:pt x="2" y="3"/>
                    <a:pt x="1"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30" name="Freeform 126"/>
            <p:cNvSpPr>
              <a:spLocks/>
            </p:cNvSpPr>
            <p:nvPr/>
          </p:nvSpPr>
          <p:spPr bwMode="black">
            <a:xfrm>
              <a:off x="750888" y="2006600"/>
              <a:ext cx="492125" cy="269875"/>
            </a:xfrm>
            <a:custGeom>
              <a:avLst/>
              <a:gdLst>
                <a:gd name="T0" fmla="*/ 2 w 131"/>
                <a:gd name="T1" fmla="*/ 11 h 72"/>
                <a:gd name="T2" fmla="*/ 61 w 131"/>
                <a:gd name="T3" fmla="*/ 70 h 72"/>
                <a:gd name="T4" fmla="*/ 66 w 131"/>
                <a:gd name="T5" fmla="*/ 72 h 72"/>
                <a:gd name="T6" fmla="*/ 70 w 131"/>
                <a:gd name="T7" fmla="*/ 70 h 72"/>
                <a:gd name="T8" fmla="*/ 129 w 131"/>
                <a:gd name="T9" fmla="*/ 11 h 72"/>
                <a:gd name="T10" fmla="*/ 129 w 131"/>
                <a:gd name="T11" fmla="*/ 2 h 72"/>
                <a:gd name="T12" fmla="*/ 121 w 131"/>
                <a:gd name="T13" fmla="*/ 2 h 72"/>
                <a:gd name="T14" fmla="*/ 66 w 131"/>
                <a:gd name="T15" fmla="*/ 57 h 72"/>
                <a:gd name="T16" fmla="*/ 10 w 131"/>
                <a:gd name="T17" fmla="*/ 2 h 72"/>
                <a:gd name="T18" fmla="*/ 2 w 131"/>
                <a:gd name="T19" fmla="*/ 2 h 72"/>
                <a:gd name="T20" fmla="*/ 2 w 131"/>
                <a:gd name="T21" fmla="*/ 1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72">
                  <a:moveTo>
                    <a:pt x="2" y="11"/>
                  </a:moveTo>
                  <a:cubicBezTo>
                    <a:pt x="61" y="70"/>
                    <a:pt x="61" y="70"/>
                    <a:pt x="61" y="70"/>
                  </a:cubicBezTo>
                  <a:cubicBezTo>
                    <a:pt x="62" y="71"/>
                    <a:pt x="64" y="72"/>
                    <a:pt x="66" y="72"/>
                  </a:cubicBezTo>
                  <a:cubicBezTo>
                    <a:pt x="67" y="72"/>
                    <a:pt x="69" y="71"/>
                    <a:pt x="70" y="70"/>
                  </a:cubicBezTo>
                  <a:cubicBezTo>
                    <a:pt x="129" y="11"/>
                    <a:pt x="129" y="11"/>
                    <a:pt x="129" y="11"/>
                  </a:cubicBezTo>
                  <a:cubicBezTo>
                    <a:pt x="131" y="8"/>
                    <a:pt x="131" y="5"/>
                    <a:pt x="129" y="2"/>
                  </a:cubicBezTo>
                  <a:cubicBezTo>
                    <a:pt x="127" y="0"/>
                    <a:pt x="123" y="0"/>
                    <a:pt x="121" y="2"/>
                  </a:cubicBezTo>
                  <a:cubicBezTo>
                    <a:pt x="66" y="57"/>
                    <a:pt x="66" y="57"/>
                    <a:pt x="66" y="57"/>
                  </a:cubicBezTo>
                  <a:cubicBezTo>
                    <a:pt x="10" y="2"/>
                    <a:pt x="10" y="2"/>
                    <a:pt x="10" y="2"/>
                  </a:cubicBezTo>
                  <a:cubicBezTo>
                    <a:pt x="8" y="0"/>
                    <a:pt x="4" y="0"/>
                    <a:pt x="2" y="2"/>
                  </a:cubicBezTo>
                  <a:cubicBezTo>
                    <a:pt x="0" y="5"/>
                    <a:pt x="0" y="8"/>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31" name="Oval 127"/>
            <p:cNvSpPr>
              <a:spLocks noChangeArrowheads="1"/>
            </p:cNvSpPr>
            <p:nvPr/>
          </p:nvSpPr>
          <p:spPr bwMode="black">
            <a:xfrm>
              <a:off x="731838"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32" name="Oval 128"/>
            <p:cNvSpPr>
              <a:spLocks noChangeArrowheads="1"/>
            </p:cNvSpPr>
            <p:nvPr/>
          </p:nvSpPr>
          <p:spPr bwMode="black">
            <a:xfrm>
              <a:off x="1174750"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33" name="Freeform 129"/>
            <p:cNvSpPr>
              <a:spLocks/>
            </p:cNvSpPr>
            <p:nvPr/>
          </p:nvSpPr>
          <p:spPr bwMode="black">
            <a:xfrm>
              <a:off x="342900" y="2549525"/>
              <a:ext cx="404813" cy="206375"/>
            </a:xfrm>
            <a:custGeom>
              <a:avLst/>
              <a:gdLst>
                <a:gd name="T0" fmla="*/ 101 w 108"/>
                <a:gd name="T1" fmla="*/ 34 h 55"/>
                <a:gd name="T2" fmla="*/ 14 w 108"/>
                <a:gd name="T3" fmla="*/ 2 h 55"/>
                <a:gd name="T4" fmla="*/ 1 w 108"/>
                <a:gd name="T5" fmla="*/ 8 h 55"/>
                <a:gd name="T6" fmla="*/ 7 w 108"/>
                <a:gd name="T7" fmla="*/ 21 h 55"/>
                <a:gd name="T8" fmla="*/ 94 w 108"/>
                <a:gd name="T9" fmla="*/ 53 h 55"/>
                <a:gd name="T10" fmla="*/ 107 w 108"/>
                <a:gd name="T11" fmla="*/ 47 h 55"/>
                <a:gd name="T12" fmla="*/ 101 w 108"/>
                <a:gd name="T13" fmla="*/ 34 h 55"/>
              </a:gdLst>
              <a:ahLst/>
              <a:cxnLst>
                <a:cxn ang="0">
                  <a:pos x="T0" y="T1"/>
                </a:cxn>
                <a:cxn ang="0">
                  <a:pos x="T2" y="T3"/>
                </a:cxn>
                <a:cxn ang="0">
                  <a:pos x="T4" y="T5"/>
                </a:cxn>
                <a:cxn ang="0">
                  <a:pos x="T6" y="T7"/>
                </a:cxn>
                <a:cxn ang="0">
                  <a:pos x="T8" y="T9"/>
                </a:cxn>
                <a:cxn ang="0">
                  <a:pos x="T10" y="T11"/>
                </a:cxn>
                <a:cxn ang="0">
                  <a:pos x="T12" y="T13"/>
                </a:cxn>
              </a:cxnLst>
              <a:rect l="0" t="0" r="r" b="b"/>
              <a:pathLst>
                <a:path w="108" h="55">
                  <a:moveTo>
                    <a:pt x="101" y="34"/>
                  </a:moveTo>
                  <a:cubicBezTo>
                    <a:pt x="14" y="2"/>
                    <a:pt x="14" y="2"/>
                    <a:pt x="14" y="2"/>
                  </a:cubicBezTo>
                  <a:cubicBezTo>
                    <a:pt x="9" y="0"/>
                    <a:pt x="3" y="3"/>
                    <a:pt x="1" y="8"/>
                  </a:cubicBezTo>
                  <a:cubicBezTo>
                    <a:pt x="0" y="13"/>
                    <a:pt x="2" y="19"/>
                    <a:pt x="7" y="21"/>
                  </a:cubicBezTo>
                  <a:cubicBezTo>
                    <a:pt x="94" y="53"/>
                    <a:pt x="94" y="53"/>
                    <a:pt x="94" y="53"/>
                  </a:cubicBezTo>
                  <a:cubicBezTo>
                    <a:pt x="99" y="55"/>
                    <a:pt x="105" y="52"/>
                    <a:pt x="107" y="47"/>
                  </a:cubicBezTo>
                  <a:cubicBezTo>
                    <a:pt x="108" y="42"/>
                    <a:pt x="106" y="36"/>
                    <a:pt x="10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34" name="Freeform 130"/>
            <p:cNvSpPr>
              <a:spLocks/>
            </p:cNvSpPr>
            <p:nvPr/>
          </p:nvSpPr>
          <p:spPr bwMode="black">
            <a:xfrm>
              <a:off x="390525" y="3063875"/>
              <a:ext cx="409575" cy="201613"/>
            </a:xfrm>
            <a:custGeom>
              <a:avLst/>
              <a:gdLst>
                <a:gd name="T0" fmla="*/ 95 w 109"/>
                <a:gd name="T1" fmla="*/ 2 h 54"/>
                <a:gd name="T2" fmla="*/ 8 w 109"/>
                <a:gd name="T3" fmla="*/ 34 h 54"/>
                <a:gd name="T4" fmla="*/ 2 w 109"/>
                <a:gd name="T5" fmla="*/ 47 h 54"/>
                <a:gd name="T6" fmla="*/ 15 w 109"/>
                <a:gd name="T7" fmla="*/ 53 h 54"/>
                <a:gd name="T8" fmla="*/ 102 w 109"/>
                <a:gd name="T9" fmla="*/ 20 h 54"/>
                <a:gd name="T10" fmla="*/ 107 w 109"/>
                <a:gd name="T11" fmla="*/ 8 h 54"/>
                <a:gd name="T12" fmla="*/ 95 w 109"/>
                <a:gd name="T13" fmla="*/ 2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95" y="2"/>
                  </a:moveTo>
                  <a:cubicBezTo>
                    <a:pt x="8" y="34"/>
                    <a:pt x="8" y="34"/>
                    <a:pt x="8" y="34"/>
                  </a:cubicBezTo>
                  <a:cubicBezTo>
                    <a:pt x="3" y="36"/>
                    <a:pt x="0" y="41"/>
                    <a:pt x="2" y="47"/>
                  </a:cubicBezTo>
                  <a:cubicBezTo>
                    <a:pt x="4" y="52"/>
                    <a:pt x="10" y="54"/>
                    <a:pt x="15" y="53"/>
                  </a:cubicBezTo>
                  <a:cubicBezTo>
                    <a:pt x="102" y="20"/>
                    <a:pt x="102" y="20"/>
                    <a:pt x="102" y="20"/>
                  </a:cubicBezTo>
                  <a:cubicBezTo>
                    <a:pt x="107" y="19"/>
                    <a:pt x="109" y="13"/>
                    <a:pt x="107" y="8"/>
                  </a:cubicBezTo>
                  <a:cubicBezTo>
                    <a:pt x="106" y="2"/>
                    <a:pt x="100" y="0"/>
                    <a:pt x="9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35" name="Freeform 131"/>
            <p:cNvSpPr>
              <a:spLocks/>
            </p:cNvSpPr>
            <p:nvPr/>
          </p:nvSpPr>
          <p:spPr bwMode="black">
            <a:xfrm>
              <a:off x="307975" y="2882900"/>
              <a:ext cx="428625" cy="76200"/>
            </a:xfrm>
            <a:custGeom>
              <a:avLst/>
              <a:gdLst>
                <a:gd name="T0" fmla="*/ 104 w 114"/>
                <a:gd name="T1" fmla="*/ 0 h 20"/>
                <a:gd name="T2" fmla="*/ 10 w 114"/>
                <a:gd name="T3" fmla="*/ 0 h 20"/>
                <a:gd name="T4" fmla="*/ 0 w 114"/>
                <a:gd name="T5" fmla="*/ 10 h 20"/>
                <a:gd name="T6" fmla="*/ 10 w 114"/>
                <a:gd name="T7" fmla="*/ 20 h 20"/>
                <a:gd name="T8" fmla="*/ 104 w 114"/>
                <a:gd name="T9" fmla="*/ 20 h 20"/>
                <a:gd name="T10" fmla="*/ 114 w 114"/>
                <a:gd name="T11" fmla="*/ 10 h 20"/>
                <a:gd name="T12" fmla="*/ 104 w 114"/>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4" y="0"/>
                  </a:moveTo>
                  <a:cubicBezTo>
                    <a:pt x="10" y="0"/>
                    <a:pt x="10" y="0"/>
                    <a:pt x="10" y="0"/>
                  </a:cubicBezTo>
                  <a:cubicBezTo>
                    <a:pt x="5" y="0"/>
                    <a:pt x="0" y="4"/>
                    <a:pt x="0" y="10"/>
                  </a:cubicBezTo>
                  <a:cubicBezTo>
                    <a:pt x="0" y="15"/>
                    <a:pt x="5" y="20"/>
                    <a:pt x="10" y="20"/>
                  </a:cubicBezTo>
                  <a:cubicBezTo>
                    <a:pt x="104" y="20"/>
                    <a:pt x="104" y="20"/>
                    <a:pt x="104" y="20"/>
                  </a:cubicBezTo>
                  <a:cubicBezTo>
                    <a:pt x="110" y="20"/>
                    <a:pt x="114" y="15"/>
                    <a:pt x="114" y="10"/>
                  </a:cubicBezTo>
                  <a:cubicBezTo>
                    <a:pt x="114" y="4"/>
                    <a:pt x="110" y="0"/>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36" name="Freeform 132"/>
            <p:cNvSpPr>
              <a:spLocks/>
            </p:cNvSpPr>
            <p:nvPr/>
          </p:nvSpPr>
          <p:spPr bwMode="black">
            <a:xfrm>
              <a:off x="1246188" y="2549525"/>
              <a:ext cx="409575" cy="206375"/>
            </a:xfrm>
            <a:custGeom>
              <a:avLst/>
              <a:gdLst>
                <a:gd name="T0" fmla="*/ 14 w 109"/>
                <a:gd name="T1" fmla="*/ 53 h 55"/>
                <a:gd name="T2" fmla="*/ 101 w 109"/>
                <a:gd name="T3" fmla="*/ 21 h 55"/>
                <a:gd name="T4" fmla="*/ 107 w 109"/>
                <a:gd name="T5" fmla="*/ 8 h 55"/>
                <a:gd name="T6" fmla="*/ 94 w 109"/>
                <a:gd name="T7" fmla="*/ 2 h 55"/>
                <a:gd name="T8" fmla="*/ 7 w 109"/>
                <a:gd name="T9" fmla="*/ 34 h 55"/>
                <a:gd name="T10" fmla="*/ 2 w 109"/>
                <a:gd name="T11" fmla="*/ 47 h 55"/>
                <a:gd name="T12" fmla="*/ 14 w 109"/>
                <a:gd name="T13" fmla="*/ 53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4" y="53"/>
                  </a:moveTo>
                  <a:cubicBezTo>
                    <a:pt x="101" y="21"/>
                    <a:pt x="101" y="21"/>
                    <a:pt x="101" y="21"/>
                  </a:cubicBezTo>
                  <a:cubicBezTo>
                    <a:pt x="106" y="19"/>
                    <a:pt x="109" y="13"/>
                    <a:pt x="107" y="8"/>
                  </a:cubicBezTo>
                  <a:cubicBezTo>
                    <a:pt x="105" y="3"/>
                    <a:pt x="99" y="0"/>
                    <a:pt x="94" y="2"/>
                  </a:cubicBezTo>
                  <a:cubicBezTo>
                    <a:pt x="7" y="34"/>
                    <a:pt x="7" y="34"/>
                    <a:pt x="7" y="34"/>
                  </a:cubicBezTo>
                  <a:cubicBezTo>
                    <a:pt x="2" y="36"/>
                    <a:pt x="0" y="42"/>
                    <a:pt x="2" y="47"/>
                  </a:cubicBezTo>
                  <a:cubicBezTo>
                    <a:pt x="3" y="52"/>
                    <a:pt x="9" y="55"/>
                    <a:pt x="1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37" name="Freeform 133"/>
            <p:cNvSpPr>
              <a:spLocks/>
            </p:cNvSpPr>
            <p:nvPr/>
          </p:nvSpPr>
          <p:spPr bwMode="black">
            <a:xfrm>
              <a:off x="1193800" y="3063875"/>
              <a:ext cx="409575" cy="201613"/>
            </a:xfrm>
            <a:custGeom>
              <a:avLst/>
              <a:gdLst>
                <a:gd name="T0" fmla="*/ 8 w 109"/>
                <a:gd name="T1" fmla="*/ 20 h 54"/>
                <a:gd name="T2" fmla="*/ 94 w 109"/>
                <a:gd name="T3" fmla="*/ 53 h 54"/>
                <a:gd name="T4" fmla="*/ 107 w 109"/>
                <a:gd name="T5" fmla="*/ 47 h 54"/>
                <a:gd name="T6" fmla="*/ 101 w 109"/>
                <a:gd name="T7" fmla="*/ 34 h 54"/>
                <a:gd name="T8" fmla="*/ 14 w 109"/>
                <a:gd name="T9" fmla="*/ 2 h 54"/>
                <a:gd name="T10" fmla="*/ 2 w 109"/>
                <a:gd name="T11" fmla="*/ 8 h 54"/>
                <a:gd name="T12" fmla="*/ 8 w 109"/>
                <a:gd name="T13" fmla="*/ 20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8" y="20"/>
                  </a:moveTo>
                  <a:cubicBezTo>
                    <a:pt x="94" y="53"/>
                    <a:pt x="94" y="53"/>
                    <a:pt x="94" y="53"/>
                  </a:cubicBezTo>
                  <a:cubicBezTo>
                    <a:pt x="99" y="54"/>
                    <a:pt x="105" y="52"/>
                    <a:pt x="107" y="47"/>
                  </a:cubicBezTo>
                  <a:cubicBezTo>
                    <a:pt x="109" y="41"/>
                    <a:pt x="106" y="36"/>
                    <a:pt x="101" y="34"/>
                  </a:cubicBezTo>
                  <a:cubicBezTo>
                    <a:pt x="14" y="2"/>
                    <a:pt x="14" y="2"/>
                    <a:pt x="14" y="2"/>
                  </a:cubicBezTo>
                  <a:cubicBezTo>
                    <a:pt x="9" y="0"/>
                    <a:pt x="4" y="2"/>
                    <a:pt x="2" y="8"/>
                  </a:cubicBezTo>
                  <a:cubicBezTo>
                    <a:pt x="0" y="13"/>
                    <a:pt x="2" y="19"/>
                    <a:pt x="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38" name="Freeform 134"/>
            <p:cNvSpPr>
              <a:spLocks/>
            </p:cNvSpPr>
            <p:nvPr/>
          </p:nvSpPr>
          <p:spPr bwMode="black">
            <a:xfrm>
              <a:off x="1257300" y="2882900"/>
              <a:ext cx="428625" cy="76200"/>
            </a:xfrm>
            <a:custGeom>
              <a:avLst/>
              <a:gdLst>
                <a:gd name="T0" fmla="*/ 10 w 114"/>
                <a:gd name="T1" fmla="*/ 20 h 20"/>
                <a:gd name="T2" fmla="*/ 104 w 114"/>
                <a:gd name="T3" fmla="*/ 20 h 20"/>
                <a:gd name="T4" fmla="*/ 114 w 114"/>
                <a:gd name="T5" fmla="*/ 10 h 20"/>
                <a:gd name="T6" fmla="*/ 104 w 114"/>
                <a:gd name="T7" fmla="*/ 0 h 20"/>
                <a:gd name="T8" fmla="*/ 10 w 114"/>
                <a:gd name="T9" fmla="*/ 0 h 20"/>
                <a:gd name="T10" fmla="*/ 0 w 114"/>
                <a:gd name="T11" fmla="*/ 10 h 20"/>
                <a:gd name="T12" fmla="*/ 10 w 11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 y="20"/>
                  </a:moveTo>
                  <a:cubicBezTo>
                    <a:pt x="104" y="20"/>
                    <a:pt x="104" y="20"/>
                    <a:pt x="104" y="20"/>
                  </a:cubicBezTo>
                  <a:cubicBezTo>
                    <a:pt x="109" y="20"/>
                    <a:pt x="114" y="15"/>
                    <a:pt x="114" y="10"/>
                  </a:cubicBezTo>
                  <a:cubicBezTo>
                    <a:pt x="114" y="4"/>
                    <a:pt x="109" y="0"/>
                    <a:pt x="104" y="0"/>
                  </a:cubicBezTo>
                  <a:cubicBezTo>
                    <a:pt x="10" y="0"/>
                    <a:pt x="10" y="0"/>
                    <a:pt x="10" y="0"/>
                  </a:cubicBezTo>
                  <a:cubicBezTo>
                    <a:pt x="4" y="0"/>
                    <a:pt x="0" y="4"/>
                    <a:pt x="0" y="10"/>
                  </a:cubicBezTo>
                  <a:cubicBezTo>
                    <a:pt x="0" y="15"/>
                    <a:pt x="4"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grpSp>
      <p:grpSp>
        <p:nvGrpSpPr>
          <p:cNvPr id="103" name="Group 102"/>
          <p:cNvGrpSpPr/>
          <p:nvPr/>
        </p:nvGrpSpPr>
        <p:grpSpPr bwMode="black">
          <a:xfrm>
            <a:off x="5918054" y="2494851"/>
            <a:ext cx="277399" cy="283717"/>
            <a:chOff x="307975" y="1987550"/>
            <a:chExt cx="1377950" cy="1409701"/>
          </a:xfrm>
          <a:solidFill>
            <a:srgbClr val="FFFFFF"/>
          </a:solidFill>
        </p:grpSpPr>
        <p:sp>
          <p:nvSpPr>
            <p:cNvPr id="104" name="Freeform 118"/>
            <p:cNvSpPr>
              <a:spLocks/>
            </p:cNvSpPr>
            <p:nvPr/>
          </p:nvSpPr>
          <p:spPr bwMode="black">
            <a:xfrm>
              <a:off x="538163" y="2516188"/>
              <a:ext cx="917575" cy="881063"/>
            </a:xfrm>
            <a:custGeom>
              <a:avLst/>
              <a:gdLst>
                <a:gd name="T0" fmla="*/ 237 w 245"/>
                <a:gd name="T1" fmla="*/ 0 h 235"/>
                <a:gd name="T2" fmla="*/ 218 w 245"/>
                <a:gd name="T3" fmla="*/ 10 h 235"/>
                <a:gd name="T4" fmla="*/ 131 w 245"/>
                <a:gd name="T5" fmla="*/ 30 h 235"/>
                <a:gd name="T6" fmla="*/ 131 w 245"/>
                <a:gd name="T7" fmla="*/ 201 h 235"/>
                <a:gd name="T8" fmla="*/ 115 w 245"/>
                <a:gd name="T9" fmla="*/ 201 h 235"/>
                <a:gd name="T10" fmla="*/ 115 w 245"/>
                <a:gd name="T11" fmla="*/ 30 h 235"/>
                <a:gd name="T12" fmla="*/ 27 w 245"/>
                <a:gd name="T13" fmla="*/ 10 h 235"/>
                <a:gd name="T14" fmla="*/ 9 w 245"/>
                <a:gd name="T15" fmla="*/ 0 h 235"/>
                <a:gd name="T16" fmla="*/ 0 w 245"/>
                <a:gd name="T17" fmla="*/ 67 h 235"/>
                <a:gd name="T18" fmla="*/ 123 w 245"/>
                <a:gd name="T19" fmla="*/ 235 h 235"/>
                <a:gd name="T20" fmla="*/ 245 w 245"/>
                <a:gd name="T21" fmla="*/ 67 h 235"/>
                <a:gd name="T22" fmla="*/ 237 w 245"/>
                <a:gd name="T23"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235">
                  <a:moveTo>
                    <a:pt x="237" y="0"/>
                  </a:moveTo>
                  <a:cubicBezTo>
                    <a:pt x="232" y="3"/>
                    <a:pt x="226" y="7"/>
                    <a:pt x="218" y="10"/>
                  </a:cubicBezTo>
                  <a:cubicBezTo>
                    <a:pt x="198" y="20"/>
                    <a:pt x="169" y="29"/>
                    <a:pt x="131" y="30"/>
                  </a:cubicBezTo>
                  <a:cubicBezTo>
                    <a:pt x="131" y="201"/>
                    <a:pt x="131" y="201"/>
                    <a:pt x="131" y="201"/>
                  </a:cubicBezTo>
                  <a:cubicBezTo>
                    <a:pt x="115" y="201"/>
                    <a:pt x="115" y="201"/>
                    <a:pt x="115" y="201"/>
                  </a:cubicBezTo>
                  <a:cubicBezTo>
                    <a:pt x="115" y="30"/>
                    <a:pt x="115" y="30"/>
                    <a:pt x="115" y="30"/>
                  </a:cubicBezTo>
                  <a:cubicBezTo>
                    <a:pt x="76" y="29"/>
                    <a:pt x="47" y="20"/>
                    <a:pt x="27" y="10"/>
                  </a:cubicBezTo>
                  <a:cubicBezTo>
                    <a:pt x="19" y="7"/>
                    <a:pt x="13" y="3"/>
                    <a:pt x="9" y="0"/>
                  </a:cubicBezTo>
                  <a:cubicBezTo>
                    <a:pt x="3" y="20"/>
                    <a:pt x="0" y="43"/>
                    <a:pt x="0" y="67"/>
                  </a:cubicBezTo>
                  <a:cubicBezTo>
                    <a:pt x="0" y="149"/>
                    <a:pt x="61" y="235"/>
                    <a:pt x="123" y="235"/>
                  </a:cubicBezTo>
                  <a:cubicBezTo>
                    <a:pt x="184" y="235"/>
                    <a:pt x="245" y="149"/>
                    <a:pt x="245" y="67"/>
                  </a:cubicBezTo>
                  <a:cubicBezTo>
                    <a:pt x="245" y="43"/>
                    <a:pt x="242" y="20"/>
                    <a:pt x="2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05" name="Freeform 119"/>
            <p:cNvSpPr>
              <a:spLocks/>
            </p:cNvSpPr>
            <p:nvPr/>
          </p:nvSpPr>
          <p:spPr bwMode="black">
            <a:xfrm>
              <a:off x="579438" y="2478088"/>
              <a:ext cx="3175"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1"/>
                    <a:pt x="0" y="2"/>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06" name="Freeform 120"/>
            <p:cNvSpPr>
              <a:spLocks/>
            </p:cNvSpPr>
            <p:nvPr/>
          </p:nvSpPr>
          <p:spPr bwMode="black">
            <a:xfrm>
              <a:off x="571500" y="2486025"/>
              <a:ext cx="7938" cy="30163"/>
            </a:xfrm>
            <a:custGeom>
              <a:avLst/>
              <a:gdLst>
                <a:gd name="T0" fmla="*/ 2 w 2"/>
                <a:gd name="T1" fmla="*/ 0 h 8"/>
                <a:gd name="T2" fmla="*/ 0 w 2"/>
                <a:gd name="T3" fmla="*/ 8 h 8"/>
                <a:gd name="T4" fmla="*/ 2 w 2"/>
                <a:gd name="T5" fmla="*/ 0 h 8"/>
              </a:gdLst>
              <a:ahLst/>
              <a:cxnLst>
                <a:cxn ang="0">
                  <a:pos x="T0" y="T1"/>
                </a:cxn>
                <a:cxn ang="0">
                  <a:pos x="T2" y="T3"/>
                </a:cxn>
                <a:cxn ang="0">
                  <a:pos x="T4" y="T5"/>
                </a:cxn>
              </a:cxnLst>
              <a:rect l="0" t="0" r="r" b="b"/>
              <a:pathLst>
                <a:path w="2" h="8">
                  <a:moveTo>
                    <a:pt x="2" y="0"/>
                  </a:moveTo>
                  <a:cubicBezTo>
                    <a:pt x="1" y="3"/>
                    <a:pt x="0" y="5"/>
                    <a:pt x="0" y="8"/>
                  </a:cubicBezTo>
                  <a:cubicBezTo>
                    <a:pt x="0" y="5"/>
                    <a:pt x="1" y="3"/>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07" name="Freeform 121"/>
            <p:cNvSpPr>
              <a:spLocks/>
            </p:cNvSpPr>
            <p:nvPr/>
          </p:nvSpPr>
          <p:spPr bwMode="black">
            <a:xfrm>
              <a:off x="1414463" y="2486025"/>
              <a:ext cx="12700" cy="30163"/>
            </a:xfrm>
            <a:custGeom>
              <a:avLst/>
              <a:gdLst>
                <a:gd name="T0" fmla="*/ 0 w 3"/>
                <a:gd name="T1" fmla="*/ 0 h 8"/>
                <a:gd name="T2" fmla="*/ 3 w 3"/>
                <a:gd name="T3" fmla="*/ 8 h 8"/>
                <a:gd name="T4" fmla="*/ 0 w 3"/>
                <a:gd name="T5" fmla="*/ 0 h 8"/>
              </a:gdLst>
              <a:ahLst/>
              <a:cxnLst>
                <a:cxn ang="0">
                  <a:pos x="T0" y="T1"/>
                </a:cxn>
                <a:cxn ang="0">
                  <a:pos x="T2" y="T3"/>
                </a:cxn>
                <a:cxn ang="0">
                  <a:pos x="T4" y="T5"/>
                </a:cxn>
              </a:cxnLst>
              <a:rect l="0" t="0" r="r" b="b"/>
              <a:pathLst>
                <a:path w="3" h="8">
                  <a:moveTo>
                    <a:pt x="0" y="0"/>
                  </a:moveTo>
                  <a:cubicBezTo>
                    <a:pt x="1" y="3"/>
                    <a:pt x="2" y="5"/>
                    <a:pt x="3" y="8"/>
                  </a:cubicBezTo>
                  <a:cubicBezTo>
                    <a:pt x="2" y="5"/>
                    <a:pt x="1"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08" name="Freeform 122"/>
            <p:cNvSpPr>
              <a:spLocks/>
            </p:cNvSpPr>
            <p:nvPr/>
          </p:nvSpPr>
          <p:spPr bwMode="black">
            <a:xfrm>
              <a:off x="582613" y="2459038"/>
              <a:ext cx="7938" cy="19050"/>
            </a:xfrm>
            <a:custGeom>
              <a:avLst/>
              <a:gdLst>
                <a:gd name="T0" fmla="*/ 0 w 2"/>
                <a:gd name="T1" fmla="*/ 5 h 5"/>
                <a:gd name="T2" fmla="*/ 2 w 2"/>
                <a:gd name="T3" fmla="*/ 0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cubicBezTo>
                    <a:pt x="1" y="4"/>
                    <a:pt x="1" y="2"/>
                    <a:pt x="2" y="0"/>
                  </a:cubicBezTo>
                  <a:cubicBezTo>
                    <a:pt x="2" y="0"/>
                    <a:pt x="2" y="0"/>
                    <a:pt x="2" y="0"/>
                  </a:cubicBezTo>
                  <a:cubicBezTo>
                    <a:pt x="1" y="2"/>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09" name="Freeform 123"/>
            <p:cNvSpPr>
              <a:spLocks/>
            </p:cNvSpPr>
            <p:nvPr/>
          </p:nvSpPr>
          <p:spPr bwMode="black">
            <a:xfrm>
              <a:off x="1411288" y="2478088"/>
              <a:ext cx="3175" cy="7938"/>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1"/>
                    <a:pt x="1" y="2"/>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10" name="Freeform 124"/>
            <p:cNvSpPr>
              <a:spLocks noEditPoints="1"/>
            </p:cNvSpPr>
            <p:nvPr/>
          </p:nvSpPr>
          <p:spPr bwMode="black">
            <a:xfrm>
              <a:off x="590550" y="2224088"/>
              <a:ext cx="812800" cy="344488"/>
            </a:xfrm>
            <a:custGeom>
              <a:avLst/>
              <a:gdLst>
                <a:gd name="T0" fmla="*/ 109 w 217"/>
                <a:gd name="T1" fmla="*/ 0 h 92"/>
                <a:gd name="T2" fmla="*/ 0 w 217"/>
                <a:gd name="T3" fmla="*/ 63 h 92"/>
                <a:gd name="T4" fmla="*/ 19 w 217"/>
                <a:gd name="T5" fmla="*/ 74 h 92"/>
                <a:gd name="T6" fmla="*/ 109 w 217"/>
                <a:gd name="T7" fmla="*/ 92 h 92"/>
                <a:gd name="T8" fmla="*/ 196 w 217"/>
                <a:gd name="T9" fmla="*/ 74 h 92"/>
                <a:gd name="T10" fmla="*/ 217 w 217"/>
                <a:gd name="T11" fmla="*/ 63 h 92"/>
                <a:gd name="T12" fmla="*/ 109 w 217"/>
                <a:gd name="T13" fmla="*/ 0 h 92"/>
                <a:gd name="T14" fmla="*/ 45 w 217"/>
                <a:gd name="T15" fmla="*/ 47 h 92"/>
                <a:gd name="T16" fmla="*/ 31 w 217"/>
                <a:gd name="T17" fmla="*/ 33 h 92"/>
                <a:gd name="T18" fmla="*/ 45 w 217"/>
                <a:gd name="T19" fmla="*/ 20 h 92"/>
                <a:gd name="T20" fmla="*/ 59 w 217"/>
                <a:gd name="T21" fmla="*/ 33 h 92"/>
                <a:gd name="T22" fmla="*/ 45 w 217"/>
                <a:gd name="T23" fmla="*/ 47 h 92"/>
                <a:gd name="T24" fmla="*/ 172 w 217"/>
                <a:gd name="T25" fmla="*/ 47 h 92"/>
                <a:gd name="T26" fmla="*/ 158 w 217"/>
                <a:gd name="T27" fmla="*/ 33 h 92"/>
                <a:gd name="T28" fmla="*/ 172 w 217"/>
                <a:gd name="T29" fmla="*/ 20 h 92"/>
                <a:gd name="T30" fmla="*/ 186 w 217"/>
                <a:gd name="T31" fmla="*/ 33 h 92"/>
                <a:gd name="T32" fmla="*/ 172 w 217"/>
                <a:gd name="T33" fmla="*/ 4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7" h="92">
                  <a:moveTo>
                    <a:pt x="109" y="0"/>
                  </a:moveTo>
                  <a:cubicBezTo>
                    <a:pt x="49" y="0"/>
                    <a:pt x="16" y="25"/>
                    <a:pt x="0" y="63"/>
                  </a:cubicBezTo>
                  <a:cubicBezTo>
                    <a:pt x="5" y="66"/>
                    <a:pt x="11" y="70"/>
                    <a:pt x="19" y="74"/>
                  </a:cubicBezTo>
                  <a:cubicBezTo>
                    <a:pt x="39" y="83"/>
                    <a:pt x="68" y="92"/>
                    <a:pt x="109" y="92"/>
                  </a:cubicBezTo>
                  <a:cubicBezTo>
                    <a:pt x="148" y="92"/>
                    <a:pt x="177" y="83"/>
                    <a:pt x="196" y="74"/>
                  </a:cubicBezTo>
                  <a:cubicBezTo>
                    <a:pt x="205" y="70"/>
                    <a:pt x="212" y="66"/>
                    <a:pt x="217" y="63"/>
                  </a:cubicBezTo>
                  <a:cubicBezTo>
                    <a:pt x="201" y="25"/>
                    <a:pt x="168" y="0"/>
                    <a:pt x="109" y="0"/>
                  </a:cubicBezTo>
                  <a:close/>
                  <a:moveTo>
                    <a:pt x="45" y="47"/>
                  </a:moveTo>
                  <a:cubicBezTo>
                    <a:pt x="37" y="47"/>
                    <a:pt x="31" y="41"/>
                    <a:pt x="31" y="33"/>
                  </a:cubicBezTo>
                  <a:cubicBezTo>
                    <a:pt x="31" y="26"/>
                    <a:pt x="37" y="20"/>
                    <a:pt x="45" y="20"/>
                  </a:cubicBezTo>
                  <a:cubicBezTo>
                    <a:pt x="53" y="20"/>
                    <a:pt x="59" y="26"/>
                    <a:pt x="59" y="33"/>
                  </a:cubicBezTo>
                  <a:cubicBezTo>
                    <a:pt x="59" y="41"/>
                    <a:pt x="53" y="47"/>
                    <a:pt x="45" y="47"/>
                  </a:cubicBezTo>
                  <a:close/>
                  <a:moveTo>
                    <a:pt x="172" y="47"/>
                  </a:moveTo>
                  <a:cubicBezTo>
                    <a:pt x="164" y="47"/>
                    <a:pt x="158" y="41"/>
                    <a:pt x="158" y="33"/>
                  </a:cubicBezTo>
                  <a:cubicBezTo>
                    <a:pt x="158" y="26"/>
                    <a:pt x="164" y="20"/>
                    <a:pt x="172" y="20"/>
                  </a:cubicBezTo>
                  <a:cubicBezTo>
                    <a:pt x="180" y="20"/>
                    <a:pt x="186" y="26"/>
                    <a:pt x="186" y="33"/>
                  </a:cubicBezTo>
                  <a:cubicBezTo>
                    <a:pt x="186" y="41"/>
                    <a:pt x="180" y="47"/>
                    <a:pt x="17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11" name="Freeform 125"/>
            <p:cNvSpPr>
              <a:spLocks/>
            </p:cNvSpPr>
            <p:nvPr/>
          </p:nvSpPr>
          <p:spPr bwMode="black">
            <a:xfrm>
              <a:off x="1403350" y="2459038"/>
              <a:ext cx="7938" cy="19050"/>
            </a:xfrm>
            <a:custGeom>
              <a:avLst/>
              <a:gdLst>
                <a:gd name="T0" fmla="*/ 0 w 2"/>
                <a:gd name="T1" fmla="*/ 0 h 5"/>
                <a:gd name="T2" fmla="*/ 0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cubicBezTo>
                    <a:pt x="0" y="0"/>
                    <a:pt x="0" y="0"/>
                    <a:pt x="0" y="0"/>
                  </a:cubicBezTo>
                  <a:cubicBezTo>
                    <a:pt x="1" y="2"/>
                    <a:pt x="1" y="3"/>
                    <a:pt x="2" y="5"/>
                  </a:cubicBezTo>
                  <a:cubicBezTo>
                    <a:pt x="2" y="3"/>
                    <a:pt x="1"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12" name="Freeform 126"/>
            <p:cNvSpPr>
              <a:spLocks/>
            </p:cNvSpPr>
            <p:nvPr/>
          </p:nvSpPr>
          <p:spPr bwMode="black">
            <a:xfrm>
              <a:off x="750888" y="2006600"/>
              <a:ext cx="492125" cy="269875"/>
            </a:xfrm>
            <a:custGeom>
              <a:avLst/>
              <a:gdLst>
                <a:gd name="T0" fmla="*/ 2 w 131"/>
                <a:gd name="T1" fmla="*/ 11 h 72"/>
                <a:gd name="T2" fmla="*/ 61 w 131"/>
                <a:gd name="T3" fmla="*/ 70 h 72"/>
                <a:gd name="T4" fmla="*/ 66 w 131"/>
                <a:gd name="T5" fmla="*/ 72 h 72"/>
                <a:gd name="T6" fmla="*/ 70 w 131"/>
                <a:gd name="T7" fmla="*/ 70 h 72"/>
                <a:gd name="T8" fmla="*/ 129 w 131"/>
                <a:gd name="T9" fmla="*/ 11 h 72"/>
                <a:gd name="T10" fmla="*/ 129 w 131"/>
                <a:gd name="T11" fmla="*/ 2 h 72"/>
                <a:gd name="T12" fmla="*/ 121 w 131"/>
                <a:gd name="T13" fmla="*/ 2 h 72"/>
                <a:gd name="T14" fmla="*/ 66 w 131"/>
                <a:gd name="T15" fmla="*/ 57 h 72"/>
                <a:gd name="T16" fmla="*/ 10 w 131"/>
                <a:gd name="T17" fmla="*/ 2 h 72"/>
                <a:gd name="T18" fmla="*/ 2 w 131"/>
                <a:gd name="T19" fmla="*/ 2 h 72"/>
                <a:gd name="T20" fmla="*/ 2 w 131"/>
                <a:gd name="T21" fmla="*/ 1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72">
                  <a:moveTo>
                    <a:pt x="2" y="11"/>
                  </a:moveTo>
                  <a:cubicBezTo>
                    <a:pt x="61" y="70"/>
                    <a:pt x="61" y="70"/>
                    <a:pt x="61" y="70"/>
                  </a:cubicBezTo>
                  <a:cubicBezTo>
                    <a:pt x="62" y="71"/>
                    <a:pt x="64" y="72"/>
                    <a:pt x="66" y="72"/>
                  </a:cubicBezTo>
                  <a:cubicBezTo>
                    <a:pt x="67" y="72"/>
                    <a:pt x="69" y="71"/>
                    <a:pt x="70" y="70"/>
                  </a:cubicBezTo>
                  <a:cubicBezTo>
                    <a:pt x="129" y="11"/>
                    <a:pt x="129" y="11"/>
                    <a:pt x="129" y="11"/>
                  </a:cubicBezTo>
                  <a:cubicBezTo>
                    <a:pt x="131" y="8"/>
                    <a:pt x="131" y="5"/>
                    <a:pt x="129" y="2"/>
                  </a:cubicBezTo>
                  <a:cubicBezTo>
                    <a:pt x="127" y="0"/>
                    <a:pt x="123" y="0"/>
                    <a:pt x="121" y="2"/>
                  </a:cubicBezTo>
                  <a:cubicBezTo>
                    <a:pt x="66" y="57"/>
                    <a:pt x="66" y="57"/>
                    <a:pt x="66" y="57"/>
                  </a:cubicBezTo>
                  <a:cubicBezTo>
                    <a:pt x="10" y="2"/>
                    <a:pt x="10" y="2"/>
                    <a:pt x="10" y="2"/>
                  </a:cubicBezTo>
                  <a:cubicBezTo>
                    <a:pt x="8" y="0"/>
                    <a:pt x="4" y="0"/>
                    <a:pt x="2" y="2"/>
                  </a:cubicBezTo>
                  <a:cubicBezTo>
                    <a:pt x="0" y="5"/>
                    <a:pt x="0" y="8"/>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13" name="Oval 127"/>
            <p:cNvSpPr>
              <a:spLocks noChangeArrowheads="1"/>
            </p:cNvSpPr>
            <p:nvPr/>
          </p:nvSpPr>
          <p:spPr bwMode="black">
            <a:xfrm>
              <a:off x="731838"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14" name="Oval 128"/>
            <p:cNvSpPr>
              <a:spLocks noChangeArrowheads="1"/>
            </p:cNvSpPr>
            <p:nvPr/>
          </p:nvSpPr>
          <p:spPr bwMode="black">
            <a:xfrm>
              <a:off x="1174750"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15" name="Freeform 129"/>
            <p:cNvSpPr>
              <a:spLocks/>
            </p:cNvSpPr>
            <p:nvPr/>
          </p:nvSpPr>
          <p:spPr bwMode="black">
            <a:xfrm>
              <a:off x="342900" y="2549525"/>
              <a:ext cx="404813" cy="206375"/>
            </a:xfrm>
            <a:custGeom>
              <a:avLst/>
              <a:gdLst>
                <a:gd name="T0" fmla="*/ 101 w 108"/>
                <a:gd name="T1" fmla="*/ 34 h 55"/>
                <a:gd name="T2" fmla="*/ 14 w 108"/>
                <a:gd name="T3" fmla="*/ 2 h 55"/>
                <a:gd name="T4" fmla="*/ 1 w 108"/>
                <a:gd name="T5" fmla="*/ 8 h 55"/>
                <a:gd name="T6" fmla="*/ 7 w 108"/>
                <a:gd name="T7" fmla="*/ 21 h 55"/>
                <a:gd name="T8" fmla="*/ 94 w 108"/>
                <a:gd name="T9" fmla="*/ 53 h 55"/>
                <a:gd name="T10" fmla="*/ 107 w 108"/>
                <a:gd name="T11" fmla="*/ 47 h 55"/>
                <a:gd name="T12" fmla="*/ 101 w 108"/>
                <a:gd name="T13" fmla="*/ 34 h 55"/>
              </a:gdLst>
              <a:ahLst/>
              <a:cxnLst>
                <a:cxn ang="0">
                  <a:pos x="T0" y="T1"/>
                </a:cxn>
                <a:cxn ang="0">
                  <a:pos x="T2" y="T3"/>
                </a:cxn>
                <a:cxn ang="0">
                  <a:pos x="T4" y="T5"/>
                </a:cxn>
                <a:cxn ang="0">
                  <a:pos x="T6" y="T7"/>
                </a:cxn>
                <a:cxn ang="0">
                  <a:pos x="T8" y="T9"/>
                </a:cxn>
                <a:cxn ang="0">
                  <a:pos x="T10" y="T11"/>
                </a:cxn>
                <a:cxn ang="0">
                  <a:pos x="T12" y="T13"/>
                </a:cxn>
              </a:cxnLst>
              <a:rect l="0" t="0" r="r" b="b"/>
              <a:pathLst>
                <a:path w="108" h="55">
                  <a:moveTo>
                    <a:pt x="101" y="34"/>
                  </a:moveTo>
                  <a:cubicBezTo>
                    <a:pt x="14" y="2"/>
                    <a:pt x="14" y="2"/>
                    <a:pt x="14" y="2"/>
                  </a:cubicBezTo>
                  <a:cubicBezTo>
                    <a:pt x="9" y="0"/>
                    <a:pt x="3" y="3"/>
                    <a:pt x="1" y="8"/>
                  </a:cubicBezTo>
                  <a:cubicBezTo>
                    <a:pt x="0" y="13"/>
                    <a:pt x="2" y="19"/>
                    <a:pt x="7" y="21"/>
                  </a:cubicBezTo>
                  <a:cubicBezTo>
                    <a:pt x="94" y="53"/>
                    <a:pt x="94" y="53"/>
                    <a:pt x="94" y="53"/>
                  </a:cubicBezTo>
                  <a:cubicBezTo>
                    <a:pt x="99" y="55"/>
                    <a:pt x="105" y="52"/>
                    <a:pt x="107" y="47"/>
                  </a:cubicBezTo>
                  <a:cubicBezTo>
                    <a:pt x="108" y="42"/>
                    <a:pt x="106" y="36"/>
                    <a:pt x="10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16" name="Freeform 130"/>
            <p:cNvSpPr>
              <a:spLocks/>
            </p:cNvSpPr>
            <p:nvPr/>
          </p:nvSpPr>
          <p:spPr bwMode="black">
            <a:xfrm>
              <a:off x="390525" y="3063875"/>
              <a:ext cx="409575" cy="201613"/>
            </a:xfrm>
            <a:custGeom>
              <a:avLst/>
              <a:gdLst>
                <a:gd name="T0" fmla="*/ 95 w 109"/>
                <a:gd name="T1" fmla="*/ 2 h 54"/>
                <a:gd name="T2" fmla="*/ 8 w 109"/>
                <a:gd name="T3" fmla="*/ 34 h 54"/>
                <a:gd name="T4" fmla="*/ 2 w 109"/>
                <a:gd name="T5" fmla="*/ 47 h 54"/>
                <a:gd name="T6" fmla="*/ 15 w 109"/>
                <a:gd name="T7" fmla="*/ 53 h 54"/>
                <a:gd name="T8" fmla="*/ 102 w 109"/>
                <a:gd name="T9" fmla="*/ 20 h 54"/>
                <a:gd name="T10" fmla="*/ 107 w 109"/>
                <a:gd name="T11" fmla="*/ 8 h 54"/>
                <a:gd name="T12" fmla="*/ 95 w 109"/>
                <a:gd name="T13" fmla="*/ 2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95" y="2"/>
                  </a:moveTo>
                  <a:cubicBezTo>
                    <a:pt x="8" y="34"/>
                    <a:pt x="8" y="34"/>
                    <a:pt x="8" y="34"/>
                  </a:cubicBezTo>
                  <a:cubicBezTo>
                    <a:pt x="3" y="36"/>
                    <a:pt x="0" y="41"/>
                    <a:pt x="2" y="47"/>
                  </a:cubicBezTo>
                  <a:cubicBezTo>
                    <a:pt x="4" y="52"/>
                    <a:pt x="10" y="54"/>
                    <a:pt x="15" y="53"/>
                  </a:cubicBezTo>
                  <a:cubicBezTo>
                    <a:pt x="102" y="20"/>
                    <a:pt x="102" y="20"/>
                    <a:pt x="102" y="20"/>
                  </a:cubicBezTo>
                  <a:cubicBezTo>
                    <a:pt x="107" y="19"/>
                    <a:pt x="109" y="13"/>
                    <a:pt x="107" y="8"/>
                  </a:cubicBezTo>
                  <a:cubicBezTo>
                    <a:pt x="106" y="2"/>
                    <a:pt x="100" y="0"/>
                    <a:pt x="9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17" name="Freeform 131"/>
            <p:cNvSpPr>
              <a:spLocks/>
            </p:cNvSpPr>
            <p:nvPr/>
          </p:nvSpPr>
          <p:spPr bwMode="black">
            <a:xfrm>
              <a:off x="307975" y="2882900"/>
              <a:ext cx="428625" cy="76200"/>
            </a:xfrm>
            <a:custGeom>
              <a:avLst/>
              <a:gdLst>
                <a:gd name="T0" fmla="*/ 104 w 114"/>
                <a:gd name="T1" fmla="*/ 0 h 20"/>
                <a:gd name="T2" fmla="*/ 10 w 114"/>
                <a:gd name="T3" fmla="*/ 0 h 20"/>
                <a:gd name="T4" fmla="*/ 0 w 114"/>
                <a:gd name="T5" fmla="*/ 10 h 20"/>
                <a:gd name="T6" fmla="*/ 10 w 114"/>
                <a:gd name="T7" fmla="*/ 20 h 20"/>
                <a:gd name="T8" fmla="*/ 104 w 114"/>
                <a:gd name="T9" fmla="*/ 20 h 20"/>
                <a:gd name="T10" fmla="*/ 114 w 114"/>
                <a:gd name="T11" fmla="*/ 10 h 20"/>
                <a:gd name="T12" fmla="*/ 104 w 114"/>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4" y="0"/>
                  </a:moveTo>
                  <a:cubicBezTo>
                    <a:pt x="10" y="0"/>
                    <a:pt x="10" y="0"/>
                    <a:pt x="10" y="0"/>
                  </a:cubicBezTo>
                  <a:cubicBezTo>
                    <a:pt x="5" y="0"/>
                    <a:pt x="0" y="4"/>
                    <a:pt x="0" y="10"/>
                  </a:cubicBezTo>
                  <a:cubicBezTo>
                    <a:pt x="0" y="15"/>
                    <a:pt x="5" y="20"/>
                    <a:pt x="10" y="20"/>
                  </a:cubicBezTo>
                  <a:cubicBezTo>
                    <a:pt x="104" y="20"/>
                    <a:pt x="104" y="20"/>
                    <a:pt x="104" y="20"/>
                  </a:cubicBezTo>
                  <a:cubicBezTo>
                    <a:pt x="110" y="20"/>
                    <a:pt x="114" y="15"/>
                    <a:pt x="114" y="10"/>
                  </a:cubicBezTo>
                  <a:cubicBezTo>
                    <a:pt x="114" y="4"/>
                    <a:pt x="110" y="0"/>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18" name="Freeform 132"/>
            <p:cNvSpPr>
              <a:spLocks/>
            </p:cNvSpPr>
            <p:nvPr/>
          </p:nvSpPr>
          <p:spPr bwMode="black">
            <a:xfrm>
              <a:off x="1246188" y="2549525"/>
              <a:ext cx="409575" cy="206375"/>
            </a:xfrm>
            <a:custGeom>
              <a:avLst/>
              <a:gdLst>
                <a:gd name="T0" fmla="*/ 14 w 109"/>
                <a:gd name="T1" fmla="*/ 53 h 55"/>
                <a:gd name="T2" fmla="*/ 101 w 109"/>
                <a:gd name="T3" fmla="*/ 21 h 55"/>
                <a:gd name="T4" fmla="*/ 107 w 109"/>
                <a:gd name="T5" fmla="*/ 8 h 55"/>
                <a:gd name="T6" fmla="*/ 94 w 109"/>
                <a:gd name="T7" fmla="*/ 2 h 55"/>
                <a:gd name="T8" fmla="*/ 7 w 109"/>
                <a:gd name="T9" fmla="*/ 34 h 55"/>
                <a:gd name="T10" fmla="*/ 2 w 109"/>
                <a:gd name="T11" fmla="*/ 47 h 55"/>
                <a:gd name="T12" fmla="*/ 14 w 109"/>
                <a:gd name="T13" fmla="*/ 53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4" y="53"/>
                  </a:moveTo>
                  <a:cubicBezTo>
                    <a:pt x="101" y="21"/>
                    <a:pt x="101" y="21"/>
                    <a:pt x="101" y="21"/>
                  </a:cubicBezTo>
                  <a:cubicBezTo>
                    <a:pt x="106" y="19"/>
                    <a:pt x="109" y="13"/>
                    <a:pt x="107" y="8"/>
                  </a:cubicBezTo>
                  <a:cubicBezTo>
                    <a:pt x="105" y="3"/>
                    <a:pt x="99" y="0"/>
                    <a:pt x="94" y="2"/>
                  </a:cubicBezTo>
                  <a:cubicBezTo>
                    <a:pt x="7" y="34"/>
                    <a:pt x="7" y="34"/>
                    <a:pt x="7" y="34"/>
                  </a:cubicBezTo>
                  <a:cubicBezTo>
                    <a:pt x="2" y="36"/>
                    <a:pt x="0" y="42"/>
                    <a:pt x="2" y="47"/>
                  </a:cubicBezTo>
                  <a:cubicBezTo>
                    <a:pt x="3" y="52"/>
                    <a:pt x="9" y="55"/>
                    <a:pt x="1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19" name="Freeform 133"/>
            <p:cNvSpPr>
              <a:spLocks/>
            </p:cNvSpPr>
            <p:nvPr/>
          </p:nvSpPr>
          <p:spPr bwMode="black">
            <a:xfrm>
              <a:off x="1193800" y="3063875"/>
              <a:ext cx="409575" cy="201613"/>
            </a:xfrm>
            <a:custGeom>
              <a:avLst/>
              <a:gdLst>
                <a:gd name="T0" fmla="*/ 8 w 109"/>
                <a:gd name="T1" fmla="*/ 20 h 54"/>
                <a:gd name="T2" fmla="*/ 94 w 109"/>
                <a:gd name="T3" fmla="*/ 53 h 54"/>
                <a:gd name="T4" fmla="*/ 107 w 109"/>
                <a:gd name="T5" fmla="*/ 47 h 54"/>
                <a:gd name="T6" fmla="*/ 101 w 109"/>
                <a:gd name="T7" fmla="*/ 34 h 54"/>
                <a:gd name="T8" fmla="*/ 14 w 109"/>
                <a:gd name="T9" fmla="*/ 2 h 54"/>
                <a:gd name="T10" fmla="*/ 2 w 109"/>
                <a:gd name="T11" fmla="*/ 8 h 54"/>
                <a:gd name="T12" fmla="*/ 8 w 109"/>
                <a:gd name="T13" fmla="*/ 20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8" y="20"/>
                  </a:moveTo>
                  <a:cubicBezTo>
                    <a:pt x="94" y="53"/>
                    <a:pt x="94" y="53"/>
                    <a:pt x="94" y="53"/>
                  </a:cubicBezTo>
                  <a:cubicBezTo>
                    <a:pt x="99" y="54"/>
                    <a:pt x="105" y="52"/>
                    <a:pt x="107" y="47"/>
                  </a:cubicBezTo>
                  <a:cubicBezTo>
                    <a:pt x="109" y="41"/>
                    <a:pt x="106" y="36"/>
                    <a:pt x="101" y="34"/>
                  </a:cubicBezTo>
                  <a:cubicBezTo>
                    <a:pt x="14" y="2"/>
                    <a:pt x="14" y="2"/>
                    <a:pt x="14" y="2"/>
                  </a:cubicBezTo>
                  <a:cubicBezTo>
                    <a:pt x="9" y="0"/>
                    <a:pt x="4" y="2"/>
                    <a:pt x="2" y="8"/>
                  </a:cubicBezTo>
                  <a:cubicBezTo>
                    <a:pt x="0" y="13"/>
                    <a:pt x="2" y="19"/>
                    <a:pt x="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20" name="Freeform 134"/>
            <p:cNvSpPr>
              <a:spLocks/>
            </p:cNvSpPr>
            <p:nvPr/>
          </p:nvSpPr>
          <p:spPr bwMode="black">
            <a:xfrm>
              <a:off x="1257300" y="2882900"/>
              <a:ext cx="428625" cy="76200"/>
            </a:xfrm>
            <a:custGeom>
              <a:avLst/>
              <a:gdLst>
                <a:gd name="T0" fmla="*/ 10 w 114"/>
                <a:gd name="T1" fmla="*/ 20 h 20"/>
                <a:gd name="T2" fmla="*/ 104 w 114"/>
                <a:gd name="T3" fmla="*/ 20 h 20"/>
                <a:gd name="T4" fmla="*/ 114 w 114"/>
                <a:gd name="T5" fmla="*/ 10 h 20"/>
                <a:gd name="T6" fmla="*/ 104 w 114"/>
                <a:gd name="T7" fmla="*/ 0 h 20"/>
                <a:gd name="T8" fmla="*/ 10 w 114"/>
                <a:gd name="T9" fmla="*/ 0 h 20"/>
                <a:gd name="T10" fmla="*/ 0 w 114"/>
                <a:gd name="T11" fmla="*/ 10 h 20"/>
                <a:gd name="T12" fmla="*/ 10 w 11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 y="20"/>
                  </a:moveTo>
                  <a:cubicBezTo>
                    <a:pt x="104" y="20"/>
                    <a:pt x="104" y="20"/>
                    <a:pt x="104" y="20"/>
                  </a:cubicBezTo>
                  <a:cubicBezTo>
                    <a:pt x="109" y="20"/>
                    <a:pt x="114" y="15"/>
                    <a:pt x="114" y="10"/>
                  </a:cubicBezTo>
                  <a:cubicBezTo>
                    <a:pt x="114" y="4"/>
                    <a:pt x="109" y="0"/>
                    <a:pt x="104" y="0"/>
                  </a:cubicBezTo>
                  <a:cubicBezTo>
                    <a:pt x="10" y="0"/>
                    <a:pt x="10" y="0"/>
                    <a:pt x="10" y="0"/>
                  </a:cubicBezTo>
                  <a:cubicBezTo>
                    <a:pt x="4" y="0"/>
                    <a:pt x="0" y="4"/>
                    <a:pt x="0" y="10"/>
                  </a:cubicBezTo>
                  <a:cubicBezTo>
                    <a:pt x="0" y="15"/>
                    <a:pt x="4"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grpSp>
      <p:grpSp>
        <p:nvGrpSpPr>
          <p:cNvPr id="85" name="Group 84"/>
          <p:cNvGrpSpPr/>
          <p:nvPr/>
        </p:nvGrpSpPr>
        <p:grpSpPr bwMode="black">
          <a:xfrm>
            <a:off x="6681222" y="2505854"/>
            <a:ext cx="277399" cy="283717"/>
            <a:chOff x="307975" y="1987550"/>
            <a:chExt cx="1377950" cy="1409701"/>
          </a:xfrm>
          <a:solidFill>
            <a:srgbClr val="FFFFFF"/>
          </a:solidFill>
        </p:grpSpPr>
        <p:sp>
          <p:nvSpPr>
            <p:cNvPr id="86" name="Freeform 118"/>
            <p:cNvSpPr>
              <a:spLocks/>
            </p:cNvSpPr>
            <p:nvPr/>
          </p:nvSpPr>
          <p:spPr bwMode="black">
            <a:xfrm>
              <a:off x="538163" y="2516188"/>
              <a:ext cx="917575" cy="881063"/>
            </a:xfrm>
            <a:custGeom>
              <a:avLst/>
              <a:gdLst>
                <a:gd name="T0" fmla="*/ 237 w 245"/>
                <a:gd name="T1" fmla="*/ 0 h 235"/>
                <a:gd name="T2" fmla="*/ 218 w 245"/>
                <a:gd name="T3" fmla="*/ 10 h 235"/>
                <a:gd name="T4" fmla="*/ 131 w 245"/>
                <a:gd name="T5" fmla="*/ 30 h 235"/>
                <a:gd name="T6" fmla="*/ 131 w 245"/>
                <a:gd name="T7" fmla="*/ 201 h 235"/>
                <a:gd name="T8" fmla="*/ 115 w 245"/>
                <a:gd name="T9" fmla="*/ 201 h 235"/>
                <a:gd name="T10" fmla="*/ 115 w 245"/>
                <a:gd name="T11" fmla="*/ 30 h 235"/>
                <a:gd name="T12" fmla="*/ 27 w 245"/>
                <a:gd name="T13" fmla="*/ 10 h 235"/>
                <a:gd name="T14" fmla="*/ 9 w 245"/>
                <a:gd name="T15" fmla="*/ 0 h 235"/>
                <a:gd name="T16" fmla="*/ 0 w 245"/>
                <a:gd name="T17" fmla="*/ 67 h 235"/>
                <a:gd name="T18" fmla="*/ 123 w 245"/>
                <a:gd name="T19" fmla="*/ 235 h 235"/>
                <a:gd name="T20" fmla="*/ 245 w 245"/>
                <a:gd name="T21" fmla="*/ 67 h 235"/>
                <a:gd name="T22" fmla="*/ 237 w 245"/>
                <a:gd name="T23"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235">
                  <a:moveTo>
                    <a:pt x="237" y="0"/>
                  </a:moveTo>
                  <a:cubicBezTo>
                    <a:pt x="232" y="3"/>
                    <a:pt x="226" y="7"/>
                    <a:pt x="218" y="10"/>
                  </a:cubicBezTo>
                  <a:cubicBezTo>
                    <a:pt x="198" y="20"/>
                    <a:pt x="169" y="29"/>
                    <a:pt x="131" y="30"/>
                  </a:cubicBezTo>
                  <a:cubicBezTo>
                    <a:pt x="131" y="201"/>
                    <a:pt x="131" y="201"/>
                    <a:pt x="131" y="201"/>
                  </a:cubicBezTo>
                  <a:cubicBezTo>
                    <a:pt x="115" y="201"/>
                    <a:pt x="115" y="201"/>
                    <a:pt x="115" y="201"/>
                  </a:cubicBezTo>
                  <a:cubicBezTo>
                    <a:pt x="115" y="30"/>
                    <a:pt x="115" y="30"/>
                    <a:pt x="115" y="30"/>
                  </a:cubicBezTo>
                  <a:cubicBezTo>
                    <a:pt x="76" y="29"/>
                    <a:pt x="47" y="20"/>
                    <a:pt x="27" y="10"/>
                  </a:cubicBezTo>
                  <a:cubicBezTo>
                    <a:pt x="19" y="7"/>
                    <a:pt x="13" y="3"/>
                    <a:pt x="9" y="0"/>
                  </a:cubicBezTo>
                  <a:cubicBezTo>
                    <a:pt x="3" y="20"/>
                    <a:pt x="0" y="43"/>
                    <a:pt x="0" y="67"/>
                  </a:cubicBezTo>
                  <a:cubicBezTo>
                    <a:pt x="0" y="149"/>
                    <a:pt x="61" y="235"/>
                    <a:pt x="123" y="235"/>
                  </a:cubicBezTo>
                  <a:cubicBezTo>
                    <a:pt x="184" y="235"/>
                    <a:pt x="245" y="149"/>
                    <a:pt x="245" y="67"/>
                  </a:cubicBezTo>
                  <a:cubicBezTo>
                    <a:pt x="245" y="43"/>
                    <a:pt x="242" y="20"/>
                    <a:pt x="2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87" name="Freeform 119"/>
            <p:cNvSpPr>
              <a:spLocks/>
            </p:cNvSpPr>
            <p:nvPr/>
          </p:nvSpPr>
          <p:spPr bwMode="black">
            <a:xfrm>
              <a:off x="579438" y="2478088"/>
              <a:ext cx="3175"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1"/>
                    <a:pt x="0" y="2"/>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88" name="Freeform 120"/>
            <p:cNvSpPr>
              <a:spLocks/>
            </p:cNvSpPr>
            <p:nvPr/>
          </p:nvSpPr>
          <p:spPr bwMode="black">
            <a:xfrm>
              <a:off x="571500" y="2486025"/>
              <a:ext cx="7938" cy="30163"/>
            </a:xfrm>
            <a:custGeom>
              <a:avLst/>
              <a:gdLst>
                <a:gd name="T0" fmla="*/ 2 w 2"/>
                <a:gd name="T1" fmla="*/ 0 h 8"/>
                <a:gd name="T2" fmla="*/ 0 w 2"/>
                <a:gd name="T3" fmla="*/ 8 h 8"/>
                <a:gd name="T4" fmla="*/ 2 w 2"/>
                <a:gd name="T5" fmla="*/ 0 h 8"/>
              </a:gdLst>
              <a:ahLst/>
              <a:cxnLst>
                <a:cxn ang="0">
                  <a:pos x="T0" y="T1"/>
                </a:cxn>
                <a:cxn ang="0">
                  <a:pos x="T2" y="T3"/>
                </a:cxn>
                <a:cxn ang="0">
                  <a:pos x="T4" y="T5"/>
                </a:cxn>
              </a:cxnLst>
              <a:rect l="0" t="0" r="r" b="b"/>
              <a:pathLst>
                <a:path w="2" h="8">
                  <a:moveTo>
                    <a:pt x="2" y="0"/>
                  </a:moveTo>
                  <a:cubicBezTo>
                    <a:pt x="1" y="3"/>
                    <a:pt x="0" y="5"/>
                    <a:pt x="0" y="8"/>
                  </a:cubicBezTo>
                  <a:cubicBezTo>
                    <a:pt x="0" y="5"/>
                    <a:pt x="1" y="3"/>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89" name="Freeform 121"/>
            <p:cNvSpPr>
              <a:spLocks/>
            </p:cNvSpPr>
            <p:nvPr/>
          </p:nvSpPr>
          <p:spPr bwMode="black">
            <a:xfrm>
              <a:off x="1414463" y="2486025"/>
              <a:ext cx="12700" cy="30163"/>
            </a:xfrm>
            <a:custGeom>
              <a:avLst/>
              <a:gdLst>
                <a:gd name="T0" fmla="*/ 0 w 3"/>
                <a:gd name="T1" fmla="*/ 0 h 8"/>
                <a:gd name="T2" fmla="*/ 3 w 3"/>
                <a:gd name="T3" fmla="*/ 8 h 8"/>
                <a:gd name="T4" fmla="*/ 0 w 3"/>
                <a:gd name="T5" fmla="*/ 0 h 8"/>
              </a:gdLst>
              <a:ahLst/>
              <a:cxnLst>
                <a:cxn ang="0">
                  <a:pos x="T0" y="T1"/>
                </a:cxn>
                <a:cxn ang="0">
                  <a:pos x="T2" y="T3"/>
                </a:cxn>
                <a:cxn ang="0">
                  <a:pos x="T4" y="T5"/>
                </a:cxn>
              </a:cxnLst>
              <a:rect l="0" t="0" r="r" b="b"/>
              <a:pathLst>
                <a:path w="3" h="8">
                  <a:moveTo>
                    <a:pt x="0" y="0"/>
                  </a:moveTo>
                  <a:cubicBezTo>
                    <a:pt x="1" y="3"/>
                    <a:pt x="2" y="5"/>
                    <a:pt x="3" y="8"/>
                  </a:cubicBezTo>
                  <a:cubicBezTo>
                    <a:pt x="2" y="5"/>
                    <a:pt x="1"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90" name="Freeform 122"/>
            <p:cNvSpPr>
              <a:spLocks/>
            </p:cNvSpPr>
            <p:nvPr/>
          </p:nvSpPr>
          <p:spPr bwMode="black">
            <a:xfrm>
              <a:off x="582613" y="2459038"/>
              <a:ext cx="7938" cy="19050"/>
            </a:xfrm>
            <a:custGeom>
              <a:avLst/>
              <a:gdLst>
                <a:gd name="T0" fmla="*/ 0 w 2"/>
                <a:gd name="T1" fmla="*/ 5 h 5"/>
                <a:gd name="T2" fmla="*/ 2 w 2"/>
                <a:gd name="T3" fmla="*/ 0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cubicBezTo>
                    <a:pt x="1" y="4"/>
                    <a:pt x="1" y="2"/>
                    <a:pt x="2" y="0"/>
                  </a:cubicBezTo>
                  <a:cubicBezTo>
                    <a:pt x="2" y="0"/>
                    <a:pt x="2" y="0"/>
                    <a:pt x="2" y="0"/>
                  </a:cubicBezTo>
                  <a:cubicBezTo>
                    <a:pt x="1" y="2"/>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91" name="Freeform 123"/>
            <p:cNvSpPr>
              <a:spLocks/>
            </p:cNvSpPr>
            <p:nvPr/>
          </p:nvSpPr>
          <p:spPr bwMode="black">
            <a:xfrm>
              <a:off x="1411288" y="2478088"/>
              <a:ext cx="3175" cy="7938"/>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1"/>
                    <a:pt x="1" y="2"/>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92" name="Freeform 124"/>
            <p:cNvSpPr>
              <a:spLocks noEditPoints="1"/>
            </p:cNvSpPr>
            <p:nvPr/>
          </p:nvSpPr>
          <p:spPr bwMode="black">
            <a:xfrm>
              <a:off x="590550" y="2224088"/>
              <a:ext cx="812800" cy="344488"/>
            </a:xfrm>
            <a:custGeom>
              <a:avLst/>
              <a:gdLst>
                <a:gd name="T0" fmla="*/ 109 w 217"/>
                <a:gd name="T1" fmla="*/ 0 h 92"/>
                <a:gd name="T2" fmla="*/ 0 w 217"/>
                <a:gd name="T3" fmla="*/ 63 h 92"/>
                <a:gd name="T4" fmla="*/ 19 w 217"/>
                <a:gd name="T5" fmla="*/ 74 h 92"/>
                <a:gd name="T6" fmla="*/ 109 w 217"/>
                <a:gd name="T7" fmla="*/ 92 h 92"/>
                <a:gd name="T8" fmla="*/ 196 w 217"/>
                <a:gd name="T9" fmla="*/ 74 h 92"/>
                <a:gd name="T10" fmla="*/ 217 w 217"/>
                <a:gd name="T11" fmla="*/ 63 h 92"/>
                <a:gd name="T12" fmla="*/ 109 w 217"/>
                <a:gd name="T13" fmla="*/ 0 h 92"/>
                <a:gd name="T14" fmla="*/ 45 w 217"/>
                <a:gd name="T15" fmla="*/ 47 h 92"/>
                <a:gd name="T16" fmla="*/ 31 w 217"/>
                <a:gd name="T17" fmla="*/ 33 h 92"/>
                <a:gd name="T18" fmla="*/ 45 w 217"/>
                <a:gd name="T19" fmla="*/ 20 h 92"/>
                <a:gd name="T20" fmla="*/ 59 w 217"/>
                <a:gd name="T21" fmla="*/ 33 h 92"/>
                <a:gd name="T22" fmla="*/ 45 w 217"/>
                <a:gd name="T23" fmla="*/ 47 h 92"/>
                <a:gd name="T24" fmla="*/ 172 w 217"/>
                <a:gd name="T25" fmla="*/ 47 h 92"/>
                <a:gd name="T26" fmla="*/ 158 w 217"/>
                <a:gd name="T27" fmla="*/ 33 h 92"/>
                <a:gd name="T28" fmla="*/ 172 w 217"/>
                <a:gd name="T29" fmla="*/ 20 h 92"/>
                <a:gd name="T30" fmla="*/ 186 w 217"/>
                <a:gd name="T31" fmla="*/ 33 h 92"/>
                <a:gd name="T32" fmla="*/ 172 w 217"/>
                <a:gd name="T33" fmla="*/ 4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7" h="92">
                  <a:moveTo>
                    <a:pt x="109" y="0"/>
                  </a:moveTo>
                  <a:cubicBezTo>
                    <a:pt x="49" y="0"/>
                    <a:pt x="16" y="25"/>
                    <a:pt x="0" y="63"/>
                  </a:cubicBezTo>
                  <a:cubicBezTo>
                    <a:pt x="5" y="66"/>
                    <a:pt x="11" y="70"/>
                    <a:pt x="19" y="74"/>
                  </a:cubicBezTo>
                  <a:cubicBezTo>
                    <a:pt x="39" y="83"/>
                    <a:pt x="68" y="92"/>
                    <a:pt x="109" y="92"/>
                  </a:cubicBezTo>
                  <a:cubicBezTo>
                    <a:pt x="148" y="92"/>
                    <a:pt x="177" y="83"/>
                    <a:pt x="196" y="74"/>
                  </a:cubicBezTo>
                  <a:cubicBezTo>
                    <a:pt x="205" y="70"/>
                    <a:pt x="212" y="66"/>
                    <a:pt x="217" y="63"/>
                  </a:cubicBezTo>
                  <a:cubicBezTo>
                    <a:pt x="201" y="25"/>
                    <a:pt x="168" y="0"/>
                    <a:pt x="109" y="0"/>
                  </a:cubicBezTo>
                  <a:close/>
                  <a:moveTo>
                    <a:pt x="45" y="47"/>
                  </a:moveTo>
                  <a:cubicBezTo>
                    <a:pt x="37" y="47"/>
                    <a:pt x="31" y="41"/>
                    <a:pt x="31" y="33"/>
                  </a:cubicBezTo>
                  <a:cubicBezTo>
                    <a:pt x="31" y="26"/>
                    <a:pt x="37" y="20"/>
                    <a:pt x="45" y="20"/>
                  </a:cubicBezTo>
                  <a:cubicBezTo>
                    <a:pt x="53" y="20"/>
                    <a:pt x="59" y="26"/>
                    <a:pt x="59" y="33"/>
                  </a:cubicBezTo>
                  <a:cubicBezTo>
                    <a:pt x="59" y="41"/>
                    <a:pt x="53" y="47"/>
                    <a:pt x="45" y="47"/>
                  </a:cubicBezTo>
                  <a:close/>
                  <a:moveTo>
                    <a:pt x="172" y="47"/>
                  </a:moveTo>
                  <a:cubicBezTo>
                    <a:pt x="164" y="47"/>
                    <a:pt x="158" y="41"/>
                    <a:pt x="158" y="33"/>
                  </a:cubicBezTo>
                  <a:cubicBezTo>
                    <a:pt x="158" y="26"/>
                    <a:pt x="164" y="20"/>
                    <a:pt x="172" y="20"/>
                  </a:cubicBezTo>
                  <a:cubicBezTo>
                    <a:pt x="180" y="20"/>
                    <a:pt x="186" y="26"/>
                    <a:pt x="186" y="33"/>
                  </a:cubicBezTo>
                  <a:cubicBezTo>
                    <a:pt x="186" y="41"/>
                    <a:pt x="180" y="47"/>
                    <a:pt x="17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93" name="Freeform 125"/>
            <p:cNvSpPr>
              <a:spLocks/>
            </p:cNvSpPr>
            <p:nvPr/>
          </p:nvSpPr>
          <p:spPr bwMode="black">
            <a:xfrm>
              <a:off x="1403350" y="2459038"/>
              <a:ext cx="7938" cy="19050"/>
            </a:xfrm>
            <a:custGeom>
              <a:avLst/>
              <a:gdLst>
                <a:gd name="T0" fmla="*/ 0 w 2"/>
                <a:gd name="T1" fmla="*/ 0 h 5"/>
                <a:gd name="T2" fmla="*/ 0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cubicBezTo>
                    <a:pt x="0" y="0"/>
                    <a:pt x="0" y="0"/>
                    <a:pt x="0" y="0"/>
                  </a:cubicBezTo>
                  <a:cubicBezTo>
                    <a:pt x="1" y="2"/>
                    <a:pt x="1" y="3"/>
                    <a:pt x="2" y="5"/>
                  </a:cubicBezTo>
                  <a:cubicBezTo>
                    <a:pt x="2" y="3"/>
                    <a:pt x="1"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94" name="Freeform 126"/>
            <p:cNvSpPr>
              <a:spLocks/>
            </p:cNvSpPr>
            <p:nvPr/>
          </p:nvSpPr>
          <p:spPr bwMode="black">
            <a:xfrm>
              <a:off x="750888" y="2006600"/>
              <a:ext cx="492125" cy="269875"/>
            </a:xfrm>
            <a:custGeom>
              <a:avLst/>
              <a:gdLst>
                <a:gd name="T0" fmla="*/ 2 w 131"/>
                <a:gd name="T1" fmla="*/ 11 h 72"/>
                <a:gd name="T2" fmla="*/ 61 w 131"/>
                <a:gd name="T3" fmla="*/ 70 h 72"/>
                <a:gd name="T4" fmla="*/ 66 w 131"/>
                <a:gd name="T5" fmla="*/ 72 h 72"/>
                <a:gd name="T6" fmla="*/ 70 w 131"/>
                <a:gd name="T7" fmla="*/ 70 h 72"/>
                <a:gd name="T8" fmla="*/ 129 w 131"/>
                <a:gd name="T9" fmla="*/ 11 h 72"/>
                <a:gd name="T10" fmla="*/ 129 w 131"/>
                <a:gd name="T11" fmla="*/ 2 h 72"/>
                <a:gd name="T12" fmla="*/ 121 w 131"/>
                <a:gd name="T13" fmla="*/ 2 h 72"/>
                <a:gd name="T14" fmla="*/ 66 w 131"/>
                <a:gd name="T15" fmla="*/ 57 h 72"/>
                <a:gd name="T16" fmla="*/ 10 w 131"/>
                <a:gd name="T17" fmla="*/ 2 h 72"/>
                <a:gd name="T18" fmla="*/ 2 w 131"/>
                <a:gd name="T19" fmla="*/ 2 h 72"/>
                <a:gd name="T20" fmla="*/ 2 w 131"/>
                <a:gd name="T21" fmla="*/ 1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72">
                  <a:moveTo>
                    <a:pt x="2" y="11"/>
                  </a:moveTo>
                  <a:cubicBezTo>
                    <a:pt x="61" y="70"/>
                    <a:pt x="61" y="70"/>
                    <a:pt x="61" y="70"/>
                  </a:cubicBezTo>
                  <a:cubicBezTo>
                    <a:pt x="62" y="71"/>
                    <a:pt x="64" y="72"/>
                    <a:pt x="66" y="72"/>
                  </a:cubicBezTo>
                  <a:cubicBezTo>
                    <a:pt x="67" y="72"/>
                    <a:pt x="69" y="71"/>
                    <a:pt x="70" y="70"/>
                  </a:cubicBezTo>
                  <a:cubicBezTo>
                    <a:pt x="129" y="11"/>
                    <a:pt x="129" y="11"/>
                    <a:pt x="129" y="11"/>
                  </a:cubicBezTo>
                  <a:cubicBezTo>
                    <a:pt x="131" y="8"/>
                    <a:pt x="131" y="5"/>
                    <a:pt x="129" y="2"/>
                  </a:cubicBezTo>
                  <a:cubicBezTo>
                    <a:pt x="127" y="0"/>
                    <a:pt x="123" y="0"/>
                    <a:pt x="121" y="2"/>
                  </a:cubicBezTo>
                  <a:cubicBezTo>
                    <a:pt x="66" y="57"/>
                    <a:pt x="66" y="57"/>
                    <a:pt x="66" y="57"/>
                  </a:cubicBezTo>
                  <a:cubicBezTo>
                    <a:pt x="10" y="2"/>
                    <a:pt x="10" y="2"/>
                    <a:pt x="10" y="2"/>
                  </a:cubicBezTo>
                  <a:cubicBezTo>
                    <a:pt x="8" y="0"/>
                    <a:pt x="4" y="0"/>
                    <a:pt x="2" y="2"/>
                  </a:cubicBezTo>
                  <a:cubicBezTo>
                    <a:pt x="0" y="5"/>
                    <a:pt x="0" y="8"/>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95" name="Oval 127"/>
            <p:cNvSpPr>
              <a:spLocks noChangeArrowheads="1"/>
            </p:cNvSpPr>
            <p:nvPr/>
          </p:nvSpPr>
          <p:spPr bwMode="black">
            <a:xfrm>
              <a:off x="731838"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96" name="Oval 128"/>
            <p:cNvSpPr>
              <a:spLocks noChangeArrowheads="1"/>
            </p:cNvSpPr>
            <p:nvPr/>
          </p:nvSpPr>
          <p:spPr bwMode="black">
            <a:xfrm>
              <a:off x="1174750"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97" name="Freeform 129"/>
            <p:cNvSpPr>
              <a:spLocks/>
            </p:cNvSpPr>
            <p:nvPr/>
          </p:nvSpPr>
          <p:spPr bwMode="black">
            <a:xfrm>
              <a:off x="342900" y="2549525"/>
              <a:ext cx="404813" cy="206375"/>
            </a:xfrm>
            <a:custGeom>
              <a:avLst/>
              <a:gdLst>
                <a:gd name="T0" fmla="*/ 101 w 108"/>
                <a:gd name="T1" fmla="*/ 34 h 55"/>
                <a:gd name="T2" fmla="*/ 14 w 108"/>
                <a:gd name="T3" fmla="*/ 2 h 55"/>
                <a:gd name="T4" fmla="*/ 1 w 108"/>
                <a:gd name="T5" fmla="*/ 8 h 55"/>
                <a:gd name="T6" fmla="*/ 7 w 108"/>
                <a:gd name="T7" fmla="*/ 21 h 55"/>
                <a:gd name="T8" fmla="*/ 94 w 108"/>
                <a:gd name="T9" fmla="*/ 53 h 55"/>
                <a:gd name="T10" fmla="*/ 107 w 108"/>
                <a:gd name="T11" fmla="*/ 47 h 55"/>
                <a:gd name="T12" fmla="*/ 101 w 108"/>
                <a:gd name="T13" fmla="*/ 34 h 55"/>
              </a:gdLst>
              <a:ahLst/>
              <a:cxnLst>
                <a:cxn ang="0">
                  <a:pos x="T0" y="T1"/>
                </a:cxn>
                <a:cxn ang="0">
                  <a:pos x="T2" y="T3"/>
                </a:cxn>
                <a:cxn ang="0">
                  <a:pos x="T4" y="T5"/>
                </a:cxn>
                <a:cxn ang="0">
                  <a:pos x="T6" y="T7"/>
                </a:cxn>
                <a:cxn ang="0">
                  <a:pos x="T8" y="T9"/>
                </a:cxn>
                <a:cxn ang="0">
                  <a:pos x="T10" y="T11"/>
                </a:cxn>
                <a:cxn ang="0">
                  <a:pos x="T12" y="T13"/>
                </a:cxn>
              </a:cxnLst>
              <a:rect l="0" t="0" r="r" b="b"/>
              <a:pathLst>
                <a:path w="108" h="55">
                  <a:moveTo>
                    <a:pt x="101" y="34"/>
                  </a:moveTo>
                  <a:cubicBezTo>
                    <a:pt x="14" y="2"/>
                    <a:pt x="14" y="2"/>
                    <a:pt x="14" y="2"/>
                  </a:cubicBezTo>
                  <a:cubicBezTo>
                    <a:pt x="9" y="0"/>
                    <a:pt x="3" y="3"/>
                    <a:pt x="1" y="8"/>
                  </a:cubicBezTo>
                  <a:cubicBezTo>
                    <a:pt x="0" y="13"/>
                    <a:pt x="2" y="19"/>
                    <a:pt x="7" y="21"/>
                  </a:cubicBezTo>
                  <a:cubicBezTo>
                    <a:pt x="94" y="53"/>
                    <a:pt x="94" y="53"/>
                    <a:pt x="94" y="53"/>
                  </a:cubicBezTo>
                  <a:cubicBezTo>
                    <a:pt x="99" y="55"/>
                    <a:pt x="105" y="52"/>
                    <a:pt x="107" y="47"/>
                  </a:cubicBezTo>
                  <a:cubicBezTo>
                    <a:pt x="108" y="42"/>
                    <a:pt x="106" y="36"/>
                    <a:pt x="10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98" name="Freeform 130"/>
            <p:cNvSpPr>
              <a:spLocks/>
            </p:cNvSpPr>
            <p:nvPr/>
          </p:nvSpPr>
          <p:spPr bwMode="black">
            <a:xfrm>
              <a:off x="390525" y="3063875"/>
              <a:ext cx="409575" cy="201613"/>
            </a:xfrm>
            <a:custGeom>
              <a:avLst/>
              <a:gdLst>
                <a:gd name="T0" fmla="*/ 95 w 109"/>
                <a:gd name="T1" fmla="*/ 2 h 54"/>
                <a:gd name="T2" fmla="*/ 8 w 109"/>
                <a:gd name="T3" fmla="*/ 34 h 54"/>
                <a:gd name="T4" fmla="*/ 2 w 109"/>
                <a:gd name="T5" fmla="*/ 47 h 54"/>
                <a:gd name="T6" fmla="*/ 15 w 109"/>
                <a:gd name="T7" fmla="*/ 53 h 54"/>
                <a:gd name="T8" fmla="*/ 102 w 109"/>
                <a:gd name="T9" fmla="*/ 20 h 54"/>
                <a:gd name="T10" fmla="*/ 107 w 109"/>
                <a:gd name="T11" fmla="*/ 8 h 54"/>
                <a:gd name="T12" fmla="*/ 95 w 109"/>
                <a:gd name="T13" fmla="*/ 2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95" y="2"/>
                  </a:moveTo>
                  <a:cubicBezTo>
                    <a:pt x="8" y="34"/>
                    <a:pt x="8" y="34"/>
                    <a:pt x="8" y="34"/>
                  </a:cubicBezTo>
                  <a:cubicBezTo>
                    <a:pt x="3" y="36"/>
                    <a:pt x="0" y="41"/>
                    <a:pt x="2" y="47"/>
                  </a:cubicBezTo>
                  <a:cubicBezTo>
                    <a:pt x="4" y="52"/>
                    <a:pt x="10" y="54"/>
                    <a:pt x="15" y="53"/>
                  </a:cubicBezTo>
                  <a:cubicBezTo>
                    <a:pt x="102" y="20"/>
                    <a:pt x="102" y="20"/>
                    <a:pt x="102" y="20"/>
                  </a:cubicBezTo>
                  <a:cubicBezTo>
                    <a:pt x="107" y="19"/>
                    <a:pt x="109" y="13"/>
                    <a:pt x="107" y="8"/>
                  </a:cubicBezTo>
                  <a:cubicBezTo>
                    <a:pt x="106" y="2"/>
                    <a:pt x="100" y="0"/>
                    <a:pt x="9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99" name="Freeform 131"/>
            <p:cNvSpPr>
              <a:spLocks/>
            </p:cNvSpPr>
            <p:nvPr/>
          </p:nvSpPr>
          <p:spPr bwMode="black">
            <a:xfrm>
              <a:off x="307975" y="2882900"/>
              <a:ext cx="428625" cy="76200"/>
            </a:xfrm>
            <a:custGeom>
              <a:avLst/>
              <a:gdLst>
                <a:gd name="T0" fmla="*/ 104 w 114"/>
                <a:gd name="T1" fmla="*/ 0 h 20"/>
                <a:gd name="T2" fmla="*/ 10 w 114"/>
                <a:gd name="T3" fmla="*/ 0 h 20"/>
                <a:gd name="T4" fmla="*/ 0 w 114"/>
                <a:gd name="T5" fmla="*/ 10 h 20"/>
                <a:gd name="T6" fmla="*/ 10 w 114"/>
                <a:gd name="T7" fmla="*/ 20 h 20"/>
                <a:gd name="T8" fmla="*/ 104 w 114"/>
                <a:gd name="T9" fmla="*/ 20 h 20"/>
                <a:gd name="T10" fmla="*/ 114 w 114"/>
                <a:gd name="T11" fmla="*/ 10 h 20"/>
                <a:gd name="T12" fmla="*/ 104 w 114"/>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4" y="0"/>
                  </a:moveTo>
                  <a:cubicBezTo>
                    <a:pt x="10" y="0"/>
                    <a:pt x="10" y="0"/>
                    <a:pt x="10" y="0"/>
                  </a:cubicBezTo>
                  <a:cubicBezTo>
                    <a:pt x="5" y="0"/>
                    <a:pt x="0" y="4"/>
                    <a:pt x="0" y="10"/>
                  </a:cubicBezTo>
                  <a:cubicBezTo>
                    <a:pt x="0" y="15"/>
                    <a:pt x="5" y="20"/>
                    <a:pt x="10" y="20"/>
                  </a:cubicBezTo>
                  <a:cubicBezTo>
                    <a:pt x="104" y="20"/>
                    <a:pt x="104" y="20"/>
                    <a:pt x="104" y="20"/>
                  </a:cubicBezTo>
                  <a:cubicBezTo>
                    <a:pt x="110" y="20"/>
                    <a:pt x="114" y="15"/>
                    <a:pt x="114" y="10"/>
                  </a:cubicBezTo>
                  <a:cubicBezTo>
                    <a:pt x="114" y="4"/>
                    <a:pt x="110" y="0"/>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00" name="Freeform 132"/>
            <p:cNvSpPr>
              <a:spLocks/>
            </p:cNvSpPr>
            <p:nvPr/>
          </p:nvSpPr>
          <p:spPr bwMode="black">
            <a:xfrm>
              <a:off x="1246188" y="2549525"/>
              <a:ext cx="409575" cy="206375"/>
            </a:xfrm>
            <a:custGeom>
              <a:avLst/>
              <a:gdLst>
                <a:gd name="T0" fmla="*/ 14 w 109"/>
                <a:gd name="T1" fmla="*/ 53 h 55"/>
                <a:gd name="T2" fmla="*/ 101 w 109"/>
                <a:gd name="T3" fmla="*/ 21 h 55"/>
                <a:gd name="T4" fmla="*/ 107 w 109"/>
                <a:gd name="T5" fmla="*/ 8 h 55"/>
                <a:gd name="T6" fmla="*/ 94 w 109"/>
                <a:gd name="T7" fmla="*/ 2 h 55"/>
                <a:gd name="T8" fmla="*/ 7 w 109"/>
                <a:gd name="T9" fmla="*/ 34 h 55"/>
                <a:gd name="T10" fmla="*/ 2 w 109"/>
                <a:gd name="T11" fmla="*/ 47 h 55"/>
                <a:gd name="T12" fmla="*/ 14 w 109"/>
                <a:gd name="T13" fmla="*/ 53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4" y="53"/>
                  </a:moveTo>
                  <a:cubicBezTo>
                    <a:pt x="101" y="21"/>
                    <a:pt x="101" y="21"/>
                    <a:pt x="101" y="21"/>
                  </a:cubicBezTo>
                  <a:cubicBezTo>
                    <a:pt x="106" y="19"/>
                    <a:pt x="109" y="13"/>
                    <a:pt x="107" y="8"/>
                  </a:cubicBezTo>
                  <a:cubicBezTo>
                    <a:pt x="105" y="3"/>
                    <a:pt x="99" y="0"/>
                    <a:pt x="94" y="2"/>
                  </a:cubicBezTo>
                  <a:cubicBezTo>
                    <a:pt x="7" y="34"/>
                    <a:pt x="7" y="34"/>
                    <a:pt x="7" y="34"/>
                  </a:cubicBezTo>
                  <a:cubicBezTo>
                    <a:pt x="2" y="36"/>
                    <a:pt x="0" y="42"/>
                    <a:pt x="2" y="47"/>
                  </a:cubicBezTo>
                  <a:cubicBezTo>
                    <a:pt x="3" y="52"/>
                    <a:pt x="9" y="55"/>
                    <a:pt x="1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01" name="Freeform 133"/>
            <p:cNvSpPr>
              <a:spLocks/>
            </p:cNvSpPr>
            <p:nvPr/>
          </p:nvSpPr>
          <p:spPr bwMode="black">
            <a:xfrm>
              <a:off x="1193800" y="3063875"/>
              <a:ext cx="409575" cy="201613"/>
            </a:xfrm>
            <a:custGeom>
              <a:avLst/>
              <a:gdLst>
                <a:gd name="T0" fmla="*/ 8 w 109"/>
                <a:gd name="T1" fmla="*/ 20 h 54"/>
                <a:gd name="T2" fmla="*/ 94 w 109"/>
                <a:gd name="T3" fmla="*/ 53 h 54"/>
                <a:gd name="T4" fmla="*/ 107 w 109"/>
                <a:gd name="T5" fmla="*/ 47 h 54"/>
                <a:gd name="T6" fmla="*/ 101 w 109"/>
                <a:gd name="T7" fmla="*/ 34 h 54"/>
                <a:gd name="T8" fmla="*/ 14 w 109"/>
                <a:gd name="T9" fmla="*/ 2 h 54"/>
                <a:gd name="T10" fmla="*/ 2 w 109"/>
                <a:gd name="T11" fmla="*/ 8 h 54"/>
                <a:gd name="T12" fmla="*/ 8 w 109"/>
                <a:gd name="T13" fmla="*/ 20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8" y="20"/>
                  </a:moveTo>
                  <a:cubicBezTo>
                    <a:pt x="94" y="53"/>
                    <a:pt x="94" y="53"/>
                    <a:pt x="94" y="53"/>
                  </a:cubicBezTo>
                  <a:cubicBezTo>
                    <a:pt x="99" y="54"/>
                    <a:pt x="105" y="52"/>
                    <a:pt x="107" y="47"/>
                  </a:cubicBezTo>
                  <a:cubicBezTo>
                    <a:pt x="109" y="41"/>
                    <a:pt x="106" y="36"/>
                    <a:pt x="101" y="34"/>
                  </a:cubicBezTo>
                  <a:cubicBezTo>
                    <a:pt x="14" y="2"/>
                    <a:pt x="14" y="2"/>
                    <a:pt x="14" y="2"/>
                  </a:cubicBezTo>
                  <a:cubicBezTo>
                    <a:pt x="9" y="0"/>
                    <a:pt x="4" y="2"/>
                    <a:pt x="2" y="8"/>
                  </a:cubicBezTo>
                  <a:cubicBezTo>
                    <a:pt x="0" y="13"/>
                    <a:pt x="2" y="19"/>
                    <a:pt x="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02" name="Freeform 134"/>
            <p:cNvSpPr>
              <a:spLocks/>
            </p:cNvSpPr>
            <p:nvPr/>
          </p:nvSpPr>
          <p:spPr bwMode="black">
            <a:xfrm>
              <a:off x="1257300" y="2882900"/>
              <a:ext cx="428625" cy="76200"/>
            </a:xfrm>
            <a:custGeom>
              <a:avLst/>
              <a:gdLst>
                <a:gd name="T0" fmla="*/ 10 w 114"/>
                <a:gd name="T1" fmla="*/ 20 h 20"/>
                <a:gd name="T2" fmla="*/ 104 w 114"/>
                <a:gd name="T3" fmla="*/ 20 h 20"/>
                <a:gd name="T4" fmla="*/ 114 w 114"/>
                <a:gd name="T5" fmla="*/ 10 h 20"/>
                <a:gd name="T6" fmla="*/ 104 w 114"/>
                <a:gd name="T7" fmla="*/ 0 h 20"/>
                <a:gd name="T8" fmla="*/ 10 w 114"/>
                <a:gd name="T9" fmla="*/ 0 h 20"/>
                <a:gd name="T10" fmla="*/ 0 w 114"/>
                <a:gd name="T11" fmla="*/ 10 h 20"/>
                <a:gd name="T12" fmla="*/ 10 w 11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 y="20"/>
                  </a:moveTo>
                  <a:cubicBezTo>
                    <a:pt x="104" y="20"/>
                    <a:pt x="104" y="20"/>
                    <a:pt x="104" y="20"/>
                  </a:cubicBezTo>
                  <a:cubicBezTo>
                    <a:pt x="109" y="20"/>
                    <a:pt x="114" y="15"/>
                    <a:pt x="114" y="10"/>
                  </a:cubicBezTo>
                  <a:cubicBezTo>
                    <a:pt x="114" y="4"/>
                    <a:pt x="109" y="0"/>
                    <a:pt x="104" y="0"/>
                  </a:cubicBezTo>
                  <a:cubicBezTo>
                    <a:pt x="10" y="0"/>
                    <a:pt x="10" y="0"/>
                    <a:pt x="10" y="0"/>
                  </a:cubicBezTo>
                  <a:cubicBezTo>
                    <a:pt x="4" y="0"/>
                    <a:pt x="0" y="4"/>
                    <a:pt x="0" y="10"/>
                  </a:cubicBezTo>
                  <a:cubicBezTo>
                    <a:pt x="0" y="15"/>
                    <a:pt x="4"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grpSp>
      <p:pic>
        <p:nvPicPr>
          <p:cNvPr id="7" name="Picture 6"/>
          <p:cNvPicPr>
            <a:picLocks noChangeAspect="1"/>
          </p:cNvPicPr>
          <p:nvPr/>
        </p:nvPicPr>
        <p:blipFill>
          <a:blip r:embed="rId5"/>
          <a:stretch>
            <a:fillRect/>
          </a:stretch>
        </p:blipFill>
        <p:spPr>
          <a:xfrm>
            <a:off x="4914418" y="2472148"/>
            <a:ext cx="643185" cy="367534"/>
          </a:xfrm>
          <a:prstGeom prst="rect">
            <a:avLst/>
          </a:prstGeom>
        </p:spPr>
      </p:pic>
      <p:pic>
        <p:nvPicPr>
          <p:cNvPr id="83" name="Picture 82"/>
          <p:cNvPicPr>
            <a:picLocks noChangeAspect="1"/>
          </p:cNvPicPr>
          <p:nvPr/>
        </p:nvPicPr>
        <p:blipFill>
          <a:blip r:embed="rId5"/>
          <a:stretch>
            <a:fillRect/>
          </a:stretch>
        </p:blipFill>
        <p:spPr>
          <a:xfrm>
            <a:off x="5720329" y="2465471"/>
            <a:ext cx="643185" cy="367534"/>
          </a:xfrm>
          <a:prstGeom prst="rect">
            <a:avLst/>
          </a:prstGeom>
        </p:spPr>
      </p:pic>
      <p:pic>
        <p:nvPicPr>
          <p:cNvPr id="84" name="Picture 83"/>
          <p:cNvPicPr>
            <a:picLocks noChangeAspect="1"/>
          </p:cNvPicPr>
          <p:nvPr/>
        </p:nvPicPr>
        <p:blipFill>
          <a:blip r:embed="rId5"/>
          <a:stretch>
            <a:fillRect/>
          </a:stretch>
        </p:blipFill>
        <p:spPr>
          <a:xfrm>
            <a:off x="6491885" y="2469768"/>
            <a:ext cx="643185" cy="367534"/>
          </a:xfrm>
          <a:prstGeom prst="rect">
            <a:avLst/>
          </a:prstGeom>
        </p:spPr>
      </p:pic>
      <p:sp>
        <p:nvSpPr>
          <p:cNvPr id="471" name="Rounded Rectangle 470"/>
          <p:cNvSpPr/>
          <p:nvPr/>
        </p:nvSpPr>
        <p:spPr bwMode="auto">
          <a:xfrm>
            <a:off x="4826065" y="4923041"/>
            <a:ext cx="1149488" cy="1841998"/>
          </a:xfrm>
          <a:prstGeom prst="roundRect">
            <a:avLst/>
          </a:prstGeom>
          <a:solidFill>
            <a:schemeClr val="lt1">
              <a:alpha val="95000"/>
            </a:schemeClr>
          </a:solidFill>
          <a:ln w="3810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0" rIns="179285" bIns="89642" numCol="1" spcCol="0" rtlCol="0" fromWordArt="0" anchor="t" anchorCtr="0" forceAA="0" compatLnSpc="1">
            <a:prstTxWarp prst="textNoShape">
              <a:avLst/>
            </a:prstTxWarp>
            <a:noAutofit/>
          </a:bodyPr>
          <a:lstStyle/>
          <a:p>
            <a:pPr algn="ctr">
              <a:lnSpc>
                <a:spcPct val="90000"/>
              </a:lnSpc>
              <a:spcAft>
                <a:spcPts val="588"/>
              </a:spcAft>
            </a:pPr>
            <a:r>
              <a:rPr lang="en-US" sz="1029" b="1" dirty="0">
                <a:solidFill>
                  <a:srgbClr val="0078D7"/>
                </a:solidFill>
              </a:rPr>
              <a:t>Central Repository</a:t>
            </a:r>
          </a:p>
        </p:txBody>
      </p:sp>
      <p:pic>
        <p:nvPicPr>
          <p:cNvPr id="74" name="Picture 73"/>
          <p:cNvPicPr>
            <a:picLocks noChangeAspect="1"/>
          </p:cNvPicPr>
          <p:nvPr/>
        </p:nvPicPr>
        <p:blipFill>
          <a:blip r:embed="rId5"/>
          <a:stretch>
            <a:fillRect/>
          </a:stretch>
        </p:blipFill>
        <p:spPr>
          <a:xfrm>
            <a:off x="5079217" y="6270129"/>
            <a:ext cx="643185" cy="367534"/>
          </a:xfrm>
          <a:prstGeom prst="rect">
            <a:avLst/>
          </a:prstGeom>
        </p:spPr>
      </p:pic>
      <p:pic>
        <p:nvPicPr>
          <p:cNvPr id="69" name="Picture 68"/>
          <p:cNvPicPr>
            <a:picLocks noChangeAspect="1"/>
          </p:cNvPicPr>
          <p:nvPr/>
        </p:nvPicPr>
        <p:blipFill>
          <a:blip r:embed="rId6"/>
          <a:stretch>
            <a:fillRect/>
          </a:stretch>
        </p:blipFill>
        <p:spPr>
          <a:xfrm>
            <a:off x="5079217" y="5339683"/>
            <a:ext cx="643185" cy="367534"/>
          </a:xfrm>
          <a:prstGeom prst="rect">
            <a:avLst/>
          </a:prstGeom>
        </p:spPr>
      </p:pic>
      <p:pic>
        <p:nvPicPr>
          <p:cNvPr id="79" name="Picture 78"/>
          <p:cNvPicPr>
            <a:picLocks noChangeAspect="1"/>
          </p:cNvPicPr>
          <p:nvPr/>
        </p:nvPicPr>
        <p:blipFill>
          <a:blip r:embed="rId8"/>
          <a:stretch>
            <a:fillRect/>
          </a:stretch>
        </p:blipFill>
        <p:spPr>
          <a:xfrm>
            <a:off x="5079217" y="5804906"/>
            <a:ext cx="643185" cy="367534"/>
          </a:xfrm>
          <a:prstGeom prst="rect">
            <a:avLst/>
          </a:prstGeom>
        </p:spPr>
      </p:pic>
      <p:sp>
        <p:nvSpPr>
          <p:cNvPr id="831" name="Rectangle 830"/>
          <p:cNvSpPr/>
          <p:nvPr/>
        </p:nvSpPr>
        <p:spPr>
          <a:xfrm>
            <a:off x="6056753" y="6150099"/>
            <a:ext cx="2287230" cy="525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lnSpc>
                <a:spcPct val="90000"/>
              </a:lnSpc>
              <a:spcAft>
                <a:spcPts val="588"/>
              </a:spcAft>
            </a:pPr>
            <a:r>
              <a:rPr lang="en-US" sz="1568" dirty="0">
                <a:solidFill>
                  <a:srgbClr val="FFFFFF"/>
                </a:solidFill>
              </a:rPr>
              <a:t>Containers pushed to</a:t>
            </a:r>
            <a:br>
              <a:rPr lang="en-US" sz="1568" dirty="0">
                <a:solidFill>
                  <a:srgbClr val="FFFFFF"/>
                </a:solidFill>
              </a:rPr>
            </a:br>
            <a:r>
              <a:rPr lang="en-US" sz="1568" dirty="0">
                <a:solidFill>
                  <a:srgbClr val="FFFFFF"/>
                </a:solidFill>
              </a:rPr>
              <a:t>central repository</a:t>
            </a:r>
          </a:p>
        </p:txBody>
      </p:sp>
    </p:spTree>
    <p:extLst>
      <p:ext uri="{BB962C8B-B14F-4D97-AF65-F5344CB8AC3E}">
        <p14:creationId xmlns:p14="http://schemas.microsoft.com/office/powerpoint/2010/main" val="34963127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1"/>
                                        </p:tgtEl>
                                        <p:attrNameLst>
                                          <p:attrName>style.visibility</p:attrName>
                                        </p:attrNameLst>
                                      </p:cBhvr>
                                      <p:to>
                                        <p:strVal val="visible"/>
                                      </p:to>
                                    </p:set>
                                    <p:animEffect transition="in" filter="fade">
                                      <p:cBhvr>
                                        <p:cTn id="10" dur="1000"/>
                                        <p:tgtEl>
                                          <p:spTgt spid="831"/>
                                        </p:tgtEl>
                                      </p:cBhvr>
                                    </p:animEffect>
                                  </p:childTnLst>
                                </p:cTn>
                              </p:par>
                              <p:par>
                                <p:cTn id="11" presetID="10" presetClass="entr" presetSubtype="0" fill="hold" nodeType="withEffect">
                                  <p:stCondLst>
                                    <p:cond delay="25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1250"/>
                                        <p:tgtEl>
                                          <p:spTgt spid="74"/>
                                        </p:tgtEl>
                                      </p:cBhvr>
                                    </p:animEffect>
                                  </p:childTnLst>
                                </p:cTn>
                              </p:par>
                              <p:par>
                                <p:cTn id="14" presetID="10" presetClass="entr" presetSubtype="0" fill="hold" nodeType="withEffect">
                                  <p:stCondLst>
                                    <p:cond delay="500"/>
                                  </p:stCondLst>
                                  <p:childTnLst>
                                    <p:set>
                                      <p:cBhvr>
                                        <p:cTn id="15" dur="1" fill="hold">
                                          <p:stCondLst>
                                            <p:cond delay="0"/>
                                          </p:stCondLst>
                                        </p:cTn>
                                        <p:tgtEl>
                                          <p:spTgt spid="79"/>
                                        </p:tgtEl>
                                        <p:attrNameLst>
                                          <p:attrName>style.visibility</p:attrName>
                                        </p:attrNameLst>
                                      </p:cBhvr>
                                      <p:to>
                                        <p:strVal val="visible"/>
                                      </p:to>
                                    </p:set>
                                    <p:animEffect transition="in" filter="fade">
                                      <p:cBhvr>
                                        <p:cTn id="16" dur="1250"/>
                                        <p:tgtEl>
                                          <p:spTgt spid="79"/>
                                        </p:tgtEl>
                                      </p:cBhvr>
                                    </p:animEffect>
                                  </p:childTnLst>
                                </p:cTn>
                              </p:par>
                            </p:childTnLst>
                          </p:cTn>
                        </p:par>
                        <p:par>
                          <p:cTn id="17" fill="hold">
                            <p:stCondLst>
                              <p:cond delay="1750"/>
                            </p:stCondLst>
                            <p:childTnLst>
                              <p:par>
                                <p:cTn id="18" presetID="22" presetClass="entr" presetSubtype="2" fill="hold"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ipe(right)">
                                      <p:cBhvr>
                                        <p:cTn id="20" dur="500"/>
                                        <p:tgtEl>
                                          <p:spTgt spid="29"/>
                                        </p:tgtEl>
                                      </p:cBhvr>
                                    </p:animEffect>
                                  </p:childTnLst>
                                </p:cTn>
                              </p:par>
                              <p:par>
                                <p:cTn id="21" presetID="22" presetClass="entr" presetSubtype="2"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right)">
                                      <p:cBhvr>
                                        <p:cTn id="23" dur="500"/>
                                        <p:tgtEl>
                                          <p:spTgt spid="31"/>
                                        </p:tgtEl>
                                      </p:cBhvr>
                                    </p:animEffect>
                                  </p:childTnLst>
                                </p:cTn>
                              </p:par>
                            </p:childTnLst>
                          </p:cTn>
                        </p:par>
                        <p:par>
                          <p:cTn id="24" fill="hold">
                            <p:stCondLst>
                              <p:cond delay="2250"/>
                            </p:stCondLst>
                            <p:childTnLst>
                              <p:par>
                                <p:cTn id="25" presetID="10" presetClass="entr" presetSubtype="0" fill="hold" nodeType="after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fade">
                                      <p:cBhvr>
                                        <p:cTn id="27" dur="750"/>
                                        <p:tgtEl>
                                          <p:spTgt spid="75"/>
                                        </p:tgtEl>
                                      </p:cBhvr>
                                    </p:animEffect>
                                  </p:childTnLst>
                                </p:cTn>
                              </p:par>
                              <p:par>
                                <p:cTn id="28" presetID="10" presetClass="entr" presetSubtype="0" fill="hold" nodeType="withEffect">
                                  <p:stCondLst>
                                    <p:cond delay="500"/>
                                  </p:stCondLst>
                                  <p:childTnLst>
                                    <p:set>
                                      <p:cBhvr>
                                        <p:cTn id="29" dur="1" fill="hold">
                                          <p:stCondLst>
                                            <p:cond delay="0"/>
                                          </p:stCondLst>
                                        </p:cTn>
                                        <p:tgtEl>
                                          <p:spTgt spid="76"/>
                                        </p:tgtEl>
                                        <p:attrNameLst>
                                          <p:attrName>style.visibility</p:attrName>
                                        </p:attrNameLst>
                                      </p:cBhvr>
                                      <p:to>
                                        <p:strVal val="visible"/>
                                      </p:to>
                                    </p:set>
                                    <p:animEffect transition="in" filter="fade">
                                      <p:cBhvr>
                                        <p:cTn id="30" dur="750"/>
                                        <p:tgtEl>
                                          <p:spTgt spid="76"/>
                                        </p:tgtEl>
                                      </p:cBhvr>
                                    </p:animEffect>
                                  </p:childTnLst>
                                </p:cTn>
                              </p:par>
                              <p:par>
                                <p:cTn id="31" presetID="10" presetClass="entr" presetSubtype="0" fill="hold" nodeType="withEffect">
                                  <p:stCondLst>
                                    <p:cond delay="1000"/>
                                  </p:stCondLst>
                                  <p:childTnLst>
                                    <p:set>
                                      <p:cBhvr>
                                        <p:cTn id="32" dur="1" fill="hold">
                                          <p:stCondLst>
                                            <p:cond delay="0"/>
                                          </p:stCondLst>
                                        </p:cTn>
                                        <p:tgtEl>
                                          <p:spTgt spid="77"/>
                                        </p:tgtEl>
                                        <p:attrNameLst>
                                          <p:attrName>style.visibility</p:attrName>
                                        </p:attrNameLst>
                                      </p:cBhvr>
                                      <p:to>
                                        <p:strVal val="visible"/>
                                      </p:to>
                                    </p:set>
                                    <p:animEffect transition="in" filter="fade">
                                      <p:cBhvr>
                                        <p:cTn id="33" dur="750"/>
                                        <p:tgtEl>
                                          <p:spTgt spid="77"/>
                                        </p:tgtEl>
                                      </p:cBhvr>
                                    </p:animEffect>
                                  </p:childTnLst>
                                </p:cTn>
                              </p:par>
                              <p:par>
                                <p:cTn id="34" presetID="10" presetClass="entr" presetSubtype="0" fill="hold" nodeType="withEffect">
                                  <p:stCondLst>
                                    <p:cond delay="0"/>
                                  </p:stCondLst>
                                  <p:childTnLst>
                                    <p:set>
                                      <p:cBhvr>
                                        <p:cTn id="35" dur="1" fill="hold">
                                          <p:stCondLst>
                                            <p:cond delay="0"/>
                                          </p:stCondLst>
                                        </p:cTn>
                                        <p:tgtEl>
                                          <p:spTgt spid="80"/>
                                        </p:tgtEl>
                                        <p:attrNameLst>
                                          <p:attrName>style.visibility</p:attrName>
                                        </p:attrNameLst>
                                      </p:cBhvr>
                                      <p:to>
                                        <p:strVal val="visible"/>
                                      </p:to>
                                    </p:set>
                                    <p:animEffect transition="in" filter="fade">
                                      <p:cBhvr>
                                        <p:cTn id="36" dur="750"/>
                                        <p:tgtEl>
                                          <p:spTgt spid="80"/>
                                        </p:tgtEl>
                                      </p:cBhvr>
                                    </p:animEffect>
                                  </p:childTnLst>
                                </p:cTn>
                              </p:par>
                              <p:par>
                                <p:cTn id="37" presetID="10" presetClass="entr" presetSubtype="0" fill="hold" nodeType="withEffect">
                                  <p:stCondLst>
                                    <p:cond delay="500"/>
                                  </p:stCondLst>
                                  <p:childTnLst>
                                    <p:set>
                                      <p:cBhvr>
                                        <p:cTn id="38" dur="1" fill="hold">
                                          <p:stCondLst>
                                            <p:cond delay="0"/>
                                          </p:stCondLst>
                                        </p:cTn>
                                        <p:tgtEl>
                                          <p:spTgt spid="81"/>
                                        </p:tgtEl>
                                        <p:attrNameLst>
                                          <p:attrName>style.visibility</p:attrName>
                                        </p:attrNameLst>
                                      </p:cBhvr>
                                      <p:to>
                                        <p:strVal val="visible"/>
                                      </p:to>
                                    </p:set>
                                    <p:animEffect transition="in" filter="fade">
                                      <p:cBhvr>
                                        <p:cTn id="39" dur="750"/>
                                        <p:tgtEl>
                                          <p:spTgt spid="81"/>
                                        </p:tgtEl>
                                      </p:cBhvr>
                                    </p:animEffect>
                                  </p:childTnLst>
                                </p:cTn>
                              </p:par>
                              <p:par>
                                <p:cTn id="40" presetID="10" presetClass="entr" presetSubtype="0" fill="hold" nodeType="withEffect">
                                  <p:stCondLst>
                                    <p:cond delay="1000"/>
                                  </p:stCondLst>
                                  <p:childTnLst>
                                    <p:set>
                                      <p:cBhvr>
                                        <p:cTn id="41" dur="1" fill="hold">
                                          <p:stCondLst>
                                            <p:cond delay="0"/>
                                          </p:stCondLst>
                                        </p:cTn>
                                        <p:tgtEl>
                                          <p:spTgt spid="82"/>
                                        </p:tgtEl>
                                        <p:attrNameLst>
                                          <p:attrName>style.visibility</p:attrName>
                                        </p:attrNameLst>
                                      </p:cBhvr>
                                      <p:to>
                                        <p:strVal val="visible"/>
                                      </p:to>
                                    </p:set>
                                    <p:animEffect transition="in" filter="fade">
                                      <p:cBhvr>
                                        <p:cTn id="42" dur="750"/>
                                        <p:tgtEl>
                                          <p:spTgt spid="8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492"/>
                                        </p:tgtEl>
                                        <p:attrNameLst>
                                          <p:attrName>style.visibility</p:attrName>
                                        </p:attrNameLst>
                                      </p:cBhvr>
                                      <p:to>
                                        <p:strVal val="visible"/>
                                      </p:to>
                                    </p:set>
                                    <p:animEffect transition="in" filter="wipe(right)">
                                      <p:cBhvr>
                                        <p:cTn id="47" dur="500"/>
                                        <p:tgtEl>
                                          <p:spTgt spid="492"/>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496"/>
                                        </p:tgtEl>
                                        <p:attrNameLst>
                                          <p:attrName>style.visibility</p:attrName>
                                        </p:attrNameLst>
                                      </p:cBhvr>
                                      <p:to>
                                        <p:strVal val="visible"/>
                                      </p:to>
                                    </p:set>
                                    <p:animEffect transition="in" filter="fade">
                                      <p:cBhvr>
                                        <p:cTn id="51" dur="500"/>
                                        <p:tgtEl>
                                          <p:spTgt spid="49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497"/>
                                        </p:tgtEl>
                                        <p:attrNameLst>
                                          <p:attrName>style.visibility</p:attrName>
                                        </p:attrNameLst>
                                      </p:cBhvr>
                                      <p:to>
                                        <p:strVal val="visible"/>
                                      </p:to>
                                    </p:set>
                                    <p:animEffect transition="in" filter="wipe(right)">
                                      <p:cBhvr>
                                        <p:cTn id="56" dur="500"/>
                                        <p:tgtEl>
                                          <p:spTgt spid="497"/>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500"/>
                                        </p:tgtEl>
                                        <p:attrNameLst>
                                          <p:attrName>style.visibility</p:attrName>
                                        </p:attrNameLst>
                                      </p:cBhvr>
                                      <p:to>
                                        <p:strVal val="visible"/>
                                      </p:to>
                                    </p:set>
                                    <p:animEffect transition="in" filter="fade">
                                      <p:cBhvr>
                                        <p:cTn id="60" dur="500"/>
                                        <p:tgtEl>
                                          <p:spTgt spid="500"/>
                                        </p:tgtEl>
                                      </p:cBhvr>
                                    </p:animEffect>
                                  </p:childTnLst>
                                </p:cTn>
                              </p:par>
                              <p:par>
                                <p:cTn id="61" presetID="10" presetClass="entr" presetSubtype="0" fill="hold"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1000"/>
                                        <p:tgtEl>
                                          <p:spTgt spid="15"/>
                                        </p:tgtEl>
                                      </p:cBhvr>
                                    </p:animEffect>
                                  </p:childTnLst>
                                </p:cTn>
                              </p:par>
                              <p:par>
                                <p:cTn id="64" presetID="10" presetClass="exit" presetSubtype="0" fill="hold" nodeType="withEffect">
                                  <p:stCondLst>
                                    <p:cond delay="0"/>
                                  </p:stCondLst>
                                  <p:childTnLst>
                                    <p:animEffect transition="out" filter="fade">
                                      <p:cBhvr>
                                        <p:cTn id="65" dur="750"/>
                                        <p:tgtEl>
                                          <p:spTgt spid="73"/>
                                        </p:tgtEl>
                                      </p:cBhvr>
                                    </p:animEffect>
                                    <p:set>
                                      <p:cBhvr>
                                        <p:cTn id="66" dur="1" fill="hold">
                                          <p:stCondLst>
                                            <p:cond delay="749"/>
                                          </p:stCondLst>
                                        </p:cTn>
                                        <p:tgtEl>
                                          <p:spTgt spid="73"/>
                                        </p:tgtEl>
                                        <p:attrNameLst>
                                          <p:attrName>style.visibility</p:attrName>
                                        </p:attrNameLst>
                                      </p:cBhvr>
                                      <p:to>
                                        <p:strVal val="hidden"/>
                                      </p:to>
                                    </p:set>
                                  </p:childTnLst>
                                </p:cTn>
                              </p:par>
                            </p:childTnLst>
                          </p:cTn>
                        </p:par>
                        <p:par>
                          <p:cTn id="67" fill="hold">
                            <p:stCondLst>
                              <p:cond delay="1500"/>
                            </p:stCondLst>
                            <p:childTnLst>
                              <p:par>
                                <p:cTn id="68" presetID="10" presetClass="entr" presetSubtype="0" fill="hold" nodeType="afterEffect">
                                  <p:stCondLst>
                                    <p:cond delay="0"/>
                                  </p:stCondLst>
                                  <p:childTnLst>
                                    <p:set>
                                      <p:cBhvr>
                                        <p:cTn id="69" dur="1" fill="hold">
                                          <p:stCondLst>
                                            <p:cond delay="0"/>
                                          </p:stCondLst>
                                        </p:cTn>
                                        <p:tgtEl>
                                          <p:spTgt spid="69"/>
                                        </p:tgtEl>
                                        <p:attrNameLst>
                                          <p:attrName>style.visibility</p:attrName>
                                        </p:attrNameLst>
                                      </p:cBhvr>
                                      <p:to>
                                        <p:strVal val="visible"/>
                                      </p:to>
                                    </p:set>
                                    <p:animEffect transition="in" filter="fade">
                                      <p:cBhvr>
                                        <p:cTn id="70" dur="1000"/>
                                        <p:tgtEl>
                                          <p:spTgt spid="69"/>
                                        </p:tgtEl>
                                      </p:cBhvr>
                                    </p:animEffect>
                                  </p:childTnLst>
                                </p:cTn>
                              </p:par>
                            </p:childTnLst>
                          </p:cTn>
                        </p:par>
                        <p:par>
                          <p:cTn id="71" fill="hold">
                            <p:stCondLst>
                              <p:cond delay="2500"/>
                            </p:stCondLst>
                            <p:childTnLst>
                              <p:par>
                                <p:cTn id="72" presetID="10" presetClass="entr" presetSubtype="0" fill="hold" nodeType="afterEffect">
                                  <p:stCondLst>
                                    <p:cond delay="0"/>
                                  </p:stCondLst>
                                  <p:childTnLst>
                                    <p:set>
                                      <p:cBhvr>
                                        <p:cTn id="73" dur="1" fill="hold">
                                          <p:stCondLst>
                                            <p:cond delay="0"/>
                                          </p:stCondLst>
                                        </p:cTn>
                                        <p:tgtEl>
                                          <p:spTgt spid="70"/>
                                        </p:tgtEl>
                                        <p:attrNameLst>
                                          <p:attrName>style.visibility</p:attrName>
                                        </p:attrNameLst>
                                      </p:cBhvr>
                                      <p:to>
                                        <p:strVal val="visible"/>
                                      </p:to>
                                    </p:set>
                                    <p:animEffect transition="in" filter="fade">
                                      <p:cBhvr>
                                        <p:cTn id="74" dur="750"/>
                                        <p:tgtEl>
                                          <p:spTgt spid="70"/>
                                        </p:tgtEl>
                                      </p:cBhvr>
                                    </p:animEffect>
                                  </p:childTnLst>
                                </p:cTn>
                              </p:par>
                              <p:par>
                                <p:cTn id="75" presetID="10" presetClass="exit" presetSubtype="0" fill="hold" nodeType="withEffect">
                                  <p:stCondLst>
                                    <p:cond delay="250"/>
                                  </p:stCondLst>
                                  <p:childTnLst>
                                    <p:animEffect transition="out" filter="fade">
                                      <p:cBhvr>
                                        <p:cTn id="76" dur="500"/>
                                        <p:tgtEl>
                                          <p:spTgt spid="75"/>
                                        </p:tgtEl>
                                      </p:cBhvr>
                                    </p:animEffect>
                                    <p:set>
                                      <p:cBhvr>
                                        <p:cTn id="77" dur="1" fill="hold">
                                          <p:stCondLst>
                                            <p:cond delay="499"/>
                                          </p:stCondLst>
                                        </p:cTn>
                                        <p:tgtEl>
                                          <p:spTgt spid="75"/>
                                        </p:tgtEl>
                                        <p:attrNameLst>
                                          <p:attrName>style.visibility</p:attrName>
                                        </p:attrNameLst>
                                      </p:cBhvr>
                                      <p:to>
                                        <p:strVal val="hidden"/>
                                      </p:to>
                                    </p:set>
                                  </p:childTnLst>
                                </p:cTn>
                              </p:par>
                            </p:childTnLst>
                          </p:cTn>
                        </p:par>
                        <p:par>
                          <p:cTn id="78" fill="hold">
                            <p:stCondLst>
                              <p:cond delay="3250"/>
                            </p:stCondLst>
                            <p:childTnLst>
                              <p:par>
                                <p:cTn id="79" presetID="10" presetClass="entr" presetSubtype="0" fill="hold" nodeType="afterEffect">
                                  <p:stCondLst>
                                    <p:cond delay="250"/>
                                  </p:stCondLst>
                                  <p:childTnLst>
                                    <p:set>
                                      <p:cBhvr>
                                        <p:cTn id="80" dur="1" fill="hold">
                                          <p:stCondLst>
                                            <p:cond delay="0"/>
                                          </p:stCondLst>
                                        </p:cTn>
                                        <p:tgtEl>
                                          <p:spTgt spid="71"/>
                                        </p:tgtEl>
                                        <p:attrNameLst>
                                          <p:attrName>style.visibility</p:attrName>
                                        </p:attrNameLst>
                                      </p:cBhvr>
                                      <p:to>
                                        <p:strVal val="visible"/>
                                      </p:to>
                                    </p:set>
                                    <p:animEffect transition="in" filter="fade">
                                      <p:cBhvr>
                                        <p:cTn id="81" dur="750"/>
                                        <p:tgtEl>
                                          <p:spTgt spid="71"/>
                                        </p:tgtEl>
                                      </p:cBhvr>
                                    </p:animEffect>
                                  </p:childTnLst>
                                </p:cTn>
                              </p:par>
                              <p:par>
                                <p:cTn id="82" presetID="10" presetClass="exit" presetSubtype="0" fill="hold" nodeType="withEffect">
                                  <p:stCondLst>
                                    <p:cond delay="250"/>
                                  </p:stCondLst>
                                  <p:childTnLst>
                                    <p:animEffect transition="out" filter="fade">
                                      <p:cBhvr>
                                        <p:cTn id="83" dur="500"/>
                                        <p:tgtEl>
                                          <p:spTgt spid="76"/>
                                        </p:tgtEl>
                                      </p:cBhvr>
                                    </p:animEffect>
                                    <p:set>
                                      <p:cBhvr>
                                        <p:cTn id="84" dur="1" fill="hold">
                                          <p:stCondLst>
                                            <p:cond delay="499"/>
                                          </p:stCondLst>
                                        </p:cTn>
                                        <p:tgtEl>
                                          <p:spTgt spid="76"/>
                                        </p:tgtEl>
                                        <p:attrNameLst>
                                          <p:attrName>style.visibility</p:attrName>
                                        </p:attrNameLst>
                                      </p:cBhvr>
                                      <p:to>
                                        <p:strVal val="hidden"/>
                                      </p:to>
                                    </p:set>
                                  </p:childTnLst>
                                </p:cTn>
                              </p:par>
                            </p:childTnLst>
                          </p:cTn>
                        </p:par>
                        <p:par>
                          <p:cTn id="85" fill="hold">
                            <p:stCondLst>
                              <p:cond delay="4250"/>
                            </p:stCondLst>
                            <p:childTnLst>
                              <p:par>
                                <p:cTn id="86" presetID="10" presetClass="entr" presetSubtype="0" fill="hold" nodeType="afterEffect">
                                  <p:stCondLst>
                                    <p:cond delay="0"/>
                                  </p:stCondLst>
                                  <p:childTnLst>
                                    <p:set>
                                      <p:cBhvr>
                                        <p:cTn id="87" dur="1" fill="hold">
                                          <p:stCondLst>
                                            <p:cond delay="0"/>
                                          </p:stCondLst>
                                        </p:cTn>
                                        <p:tgtEl>
                                          <p:spTgt spid="72"/>
                                        </p:tgtEl>
                                        <p:attrNameLst>
                                          <p:attrName>style.visibility</p:attrName>
                                        </p:attrNameLst>
                                      </p:cBhvr>
                                      <p:to>
                                        <p:strVal val="visible"/>
                                      </p:to>
                                    </p:set>
                                    <p:animEffect transition="in" filter="fade">
                                      <p:cBhvr>
                                        <p:cTn id="88" dur="750"/>
                                        <p:tgtEl>
                                          <p:spTgt spid="72"/>
                                        </p:tgtEl>
                                      </p:cBhvr>
                                    </p:animEffect>
                                  </p:childTnLst>
                                </p:cTn>
                              </p:par>
                              <p:par>
                                <p:cTn id="89" presetID="10" presetClass="exit" presetSubtype="0" fill="hold" nodeType="withEffect">
                                  <p:stCondLst>
                                    <p:cond delay="250"/>
                                  </p:stCondLst>
                                  <p:childTnLst>
                                    <p:animEffect transition="out" filter="fade">
                                      <p:cBhvr>
                                        <p:cTn id="90" dur="500"/>
                                        <p:tgtEl>
                                          <p:spTgt spid="77"/>
                                        </p:tgtEl>
                                      </p:cBhvr>
                                    </p:animEffect>
                                    <p:set>
                                      <p:cBhvr>
                                        <p:cTn id="91" dur="1" fill="hold">
                                          <p:stCondLst>
                                            <p:cond delay="499"/>
                                          </p:stCondLst>
                                        </p:cTn>
                                        <p:tgtEl>
                                          <p:spTgt spid="77"/>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85"/>
                                        </p:tgtEl>
                                        <p:attrNameLst>
                                          <p:attrName>style.visibility</p:attrName>
                                        </p:attrNameLst>
                                      </p:cBhvr>
                                      <p:to>
                                        <p:strVal val="visible"/>
                                      </p:to>
                                    </p:set>
                                    <p:animEffect transition="in" filter="fade">
                                      <p:cBhvr>
                                        <p:cTn id="96" dur="750"/>
                                        <p:tgtEl>
                                          <p:spTgt spid="85"/>
                                        </p:tgtEl>
                                      </p:cBhvr>
                                    </p:animEffect>
                                  </p:childTnLst>
                                </p:cTn>
                              </p:par>
                              <p:par>
                                <p:cTn id="97" presetID="10" presetClass="entr" presetSubtype="0" fill="hold" nodeType="withEffect">
                                  <p:stCondLst>
                                    <p:cond delay="250"/>
                                  </p:stCondLst>
                                  <p:childTnLst>
                                    <p:set>
                                      <p:cBhvr>
                                        <p:cTn id="98" dur="1" fill="hold">
                                          <p:stCondLst>
                                            <p:cond delay="0"/>
                                          </p:stCondLst>
                                        </p:cTn>
                                        <p:tgtEl>
                                          <p:spTgt spid="103"/>
                                        </p:tgtEl>
                                        <p:attrNameLst>
                                          <p:attrName>style.visibility</p:attrName>
                                        </p:attrNameLst>
                                      </p:cBhvr>
                                      <p:to>
                                        <p:strVal val="visible"/>
                                      </p:to>
                                    </p:set>
                                    <p:animEffect transition="in" filter="fade">
                                      <p:cBhvr>
                                        <p:cTn id="99" dur="750"/>
                                        <p:tgtEl>
                                          <p:spTgt spid="103"/>
                                        </p:tgtEl>
                                      </p:cBhvr>
                                    </p:animEffect>
                                  </p:childTnLst>
                                </p:cTn>
                              </p:par>
                              <p:par>
                                <p:cTn id="100" presetID="10" presetClass="entr" presetSubtype="0" fill="hold" nodeType="withEffect">
                                  <p:stCondLst>
                                    <p:cond delay="500"/>
                                  </p:stCondLst>
                                  <p:childTnLst>
                                    <p:set>
                                      <p:cBhvr>
                                        <p:cTn id="101" dur="1" fill="hold">
                                          <p:stCondLst>
                                            <p:cond delay="0"/>
                                          </p:stCondLst>
                                        </p:cTn>
                                        <p:tgtEl>
                                          <p:spTgt spid="121"/>
                                        </p:tgtEl>
                                        <p:attrNameLst>
                                          <p:attrName>style.visibility</p:attrName>
                                        </p:attrNameLst>
                                      </p:cBhvr>
                                      <p:to>
                                        <p:strVal val="visible"/>
                                      </p:to>
                                    </p:set>
                                    <p:animEffect transition="in" filter="fade">
                                      <p:cBhvr>
                                        <p:cTn id="102" dur="750"/>
                                        <p:tgtEl>
                                          <p:spTgt spid="121"/>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84"/>
                                        </p:tgtEl>
                                        <p:attrNameLst>
                                          <p:attrName>style.visibility</p:attrName>
                                        </p:attrNameLst>
                                      </p:cBhvr>
                                      <p:to>
                                        <p:strVal val="visible"/>
                                      </p:to>
                                    </p:set>
                                    <p:animEffect transition="in" filter="fade">
                                      <p:cBhvr>
                                        <p:cTn id="107" dur="750"/>
                                        <p:tgtEl>
                                          <p:spTgt spid="84"/>
                                        </p:tgtEl>
                                      </p:cBhvr>
                                    </p:animEffect>
                                  </p:childTnLst>
                                </p:cTn>
                              </p:par>
                              <p:par>
                                <p:cTn id="108" presetID="10" presetClass="exit" presetSubtype="0" fill="hold" nodeType="withEffect">
                                  <p:stCondLst>
                                    <p:cond delay="500"/>
                                  </p:stCondLst>
                                  <p:childTnLst>
                                    <p:animEffect transition="out" filter="fade">
                                      <p:cBhvr>
                                        <p:cTn id="109" dur="500"/>
                                        <p:tgtEl>
                                          <p:spTgt spid="85"/>
                                        </p:tgtEl>
                                      </p:cBhvr>
                                    </p:animEffect>
                                    <p:set>
                                      <p:cBhvr>
                                        <p:cTn id="110" dur="1" fill="hold">
                                          <p:stCondLst>
                                            <p:cond delay="499"/>
                                          </p:stCondLst>
                                        </p:cTn>
                                        <p:tgtEl>
                                          <p:spTgt spid="85"/>
                                        </p:tgtEl>
                                        <p:attrNameLst>
                                          <p:attrName>style.visibility</p:attrName>
                                        </p:attrNameLst>
                                      </p:cBhvr>
                                      <p:to>
                                        <p:strVal val="hidden"/>
                                      </p:to>
                                    </p:set>
                                  </p:childTnLst>
                                </p:cTn>
                              </p:par>
                              <p:par>
                                <p:cTn id="111" presetID="10" presetClass="exit" presetSubtype="0" fill="hold" nodeType="withEffect">
                                  <p:stCondLst>
                                    <p:cond delay="500"/>
                                  </p:stCondLst>
                                  <p:childTnLst>
                                    <p:animEffect transition="out" filter="fade">
                                      <p:cBhvr>
                                        <p:cTn id="112" dur="500"/>
                                        <p:tgtEl>
                                          <p:spTgt spid="70"/>
                                        </p:tgtEl>
                                      </p:cBhvr>
                                    </p:animEffect>
                                    <p:set>
                                      <p:cBhvr>
                                        <p:cTn id="113" dur="1" fill="hold">
                                          <p:stCondLst>
                                            <p:cond delay="499"/>
                                          </p:stCondLst>
                                        </p:cTn>
                                        <p:tgtEl>
                                          <p:spTgt spid="70"/>
                                        </p:tgtEl>
                                        <p:attrNameLst>
                                          <p:attrName>style.visibility</p:attrName>
                                        </p:attrNameLst>
                                      </p:cBhvr>
                                      <p:to>
                                        <p:strVal val="hidden"/>
                                      </p:to>
                                    </p:set>
                                  </p:childTnLst>
                                </p:cTn>
                              </p:par>
                            </p:childTnLst>
                          </p:cTn>
                        </p:par>
                        <p:par>
                          <p:cTn id="114" fill="hold">
                            <p:stCondLst>
                              <p:cond delay="1000"/>
                            </p:stCondLst>
                            <p:childTnLst>
                              <p:par>
                                <p:cTn id="115" presetID="10" presetClass="entr" presetSubtype="0" fill="hold" nodeType="afterEffect">
                                  <p:stCondLst>
                                    <p:cond delay="0"/>
                                  </p:stCondLst>
                                  <p:childTnLst>
                                    <p:set>
                                      <p:cBhvr>
                                        <p:cTn id="116" dur="1" fill="hold">
                                          <p:stCondLst>
                                            <p:cond delay="0"/>
                                          </p:stCondLst>
                                        </p:cTn>
                                        <p:tgtEl>
                                          <p:spTgt spid="83"/>
                                        </p:tgtEl>
                                        <p:attrNameLst>
                                          <p:attrName>style.visibility</p:attrName>
                                        </p:attrNameLst>
                                      </p:cBhvr>
                                      <p:to>
                                        <p:strVal val="visible"/>
                                      </p:to>
                                    </p:set>
                                    <p:animEffect transition="in" filter="fade">
                                      <p:cBhvr>
                                        <p:cTn id="117" dur="750"/>
                                        <p:tgtEl>
                                          <p:spTgt spid="83"/>
                                        </p:tgtEl>
                                      </p:cBhvr>
                                    </p:animEffect>
                                  </p:childTnLst>
                                </p:cTn>
                              </p:par>
                            </p:childTnLst>
                          </p:cTn>
                        </p:par>
                        <p:par>
                          <p:cTn id="118" fill="hold">
                            <p:stCondLst>
                              <p:cond delay="1750"/>
                            </p:stCondLst>
                            <p:childTnLst>
                              <p:par>
                                <p:cTn id="119" presetID="10" presetClass="exit" presetSubtype="0" fill="hold" nodeType="afterEffect">
                                  <p:stCondLst>
                                    <p:cond delay="0"/>
                                  </p:stCondLst>
                                  <p:childTnLst>
                                    <p:animEffect transition="out" filter="fade">
                                      <p:cBhvr>
                                        <p:cTn id="120" dur="500"/>
                                        <p:tgtEl>
                                          <p:spTgt spid="71"/>
                                        </p:tgtEl>
                                      </p:cBhvr>
                                    </p:animEffect>
                                    <p:set>
                                      <p:cBhvr>
                                        <p:cTn id="121" dur="1" fill="hold">
                                          <p:stCondLst>
                                            <p:cond delay="499"/>
                                          </p:stCondLst>
                                        </p:cTn>
                                        <p:tgtEl>
                                          <p:spTgt spid="71"/>
                                        </p:tgtEl>
                                        <p:attrNameLst>
                                          <p:attrName>style.visibility</p:attrName>
                                        </p:attrNameLst>
                                      </p:cBhvr>
                                      <p:to>
                                        <p:strVal val="hidden"/>
                                      </p:to>
                                    </p:set>
                                  </p:childTnLst>
                                </p:cTn>
                              </p:par>
                              <p:par>
                                <p:cTn id="122" presetID="10" presetClass="exit" presetSubtype="0" fill="hold" nodeType="withEffect">
                                  <p:stCondLst>
                                    <p:cond delay="0"/>
                                  </p:stCondLst>
                                  <p:childTnLst>
                                    <p:animEffect transition="out" filter="fade">
                                      <p:cBhvr>
                                        <p:cTn id="123" dur="500"/>
                                        <p:tgtEl>
                                          <p:spTgt spid="103"/>
                                        </p:tgtEl>
                                      </p:cBhvr>
                                    </p:animEffect>
                                    <p:set>
                                      <p:cBhvr>
                                        <p:cTn id="124" dur="1" fill="hold">
                                          <p:stCondLst>
                                            <p:cond delay="499"/>
                                          </p:stCondLst>
                                        </p:cTn>
                                        <p:tgtEl>
                                          <p:spTgt spid="103"/>
                                        </p:tgtEl>
                                        <p:attrNameLst>
                                          <p:attrName>style.visibility</p:attrName>
                                        </p:attrNameLst>
                                      </p:cBhvr>
                                      <p:to>
                                        <p:strVal val="hidden"/>
                                      </p:to>
                                    </p:set>
                                  </p:childTnLst>
                                </p:cTn>
                              </p:par>
                            </p:childTnLst>
                          </p:cTn>
                        </p:par>
                        <p:par>
                          <p:cTn id="125" fill="hold">
                            <p:stCondLst>
                              <p:cond delay="2250"/>
                            </p:stCondLst>
                            <p:childTnLst>
                              <p:par>
                                <p:cTn id="126" presetID="10" presetClass="entr" presetSubtype="0" fill="hold" nodeType="afterEffect">
                                  <p:stCondLst>
                                    <p:cond delay="0"/>
                                  </p:stCondLst>
                                  <p:childTnLst>
                                    <p:set>
                                      <p:cBhvr>
                                        <p:cTn id="127" dur="1" fill="hold">
                                          <p:stCondLst>
                                            <p:cond delay="0"/>
                                          </p:stCondLst>
                                        </p:cTn>
                                        <p:tgtEl>
                                          <p:spTgt spid="7"/>
                                        </p:tgtEl>
                                        <p:attrNameLst>
                                          <p:attrName>style.visibility</p:attrName>
                                        </p:attrNameLst>
                                      </p:cBhvr>
                                      <p:to>
                                        <p:strVal val="visible"/>
                                      </p:to>
                                    </p:set>
                                    <p:animEffect transition="in" filter="fade">
                                      <p:cBhvr>
                                        <p:cTn id="128" dur="750"/>
                                        <p:tgtEl>
                                          <p:spTgt spid="7"/>
                                        </p:tgtEl>
                                      </p:cBhvr>
                                    </p:animEffect>
                                  </p:childTnLst>
                                </p:cTn>
                              </p:par>
                            </p:childTnLst>
                          </p:cTn>
                        </p:par>
                        <p:par>
                          <p:cTn id="129" fill="hold">
                            <p:stCondLst>
                              <p:cond delay="3000"/>
                            </p:stCondLst>
                            <p:childTnLst>
                              <p:par>
                                <p:cTn id="130" presetID="10" presetClass="exit" presetSubtype="0" fill="hold" nodeType="afterEffect">
                                  <p:stCondLst>
                                    <p:cond delay="0"/>
                                  </p:stCondLst>
                                  <p:childTnLst>
                                    <p:animEffect transition="out" filter="fade">
                                      <p:cBhvr>
                                        <p:cTn id="131" dur="500"/>
                                        <p:tgtEl>
                                          <p:spTgt spid="72"/>
                                        </p:tgtEl>
                                      </p:cBhvr>
                                    </p:animEffect>
                                    <p:set>
                                      <p:cBhvr>
                                        <p:cTn id="132" dur="1" fill="hold">
                                          <p:stCondLst>
                                            <p:cond delay="499"/>
                                          </p:stCondLst>
                                        </p:cTn>
                                        <p:tgtEl>
                                          <p:spTgt spid="72"/>
                                        </p:tgtEl>
                                        <p:attrNameLst>
                                          <p:attrName>style.visibility</p:attrName>
                                        </p:attrNameLst>
                                      </p:cBhvr>
                                      <p:to>
                                        <p:strVal val="hidden"/>
                                      </p:to>
                                    </p:set>
                                  </p:childTnLst>
                                </p:cTn>
                              </p:par>
                              <p:par>
                                <p:cTn id="133" presetID="10" presetClass="exit" presetSubtype="0" fill="hold" nodeType="withEffect">
                                  <p:stCondLst>
                                    <p:cond delay="0"/>
                                  </p:stCondLst>
                                  <p:childTnLst>
                                    <p:animEffect transition="out" filter="fade">
                                      <p:cBhvr>
                                        <p:cTn id="134" dur="500"/>
                                        <p:tgtEl>
                                          <p:spTgt spid="121"/>
                                        </p:tgtEl>
                                      </p:cBhvr>
                                    </p:animEffect>
                                    <p:set>
                                      <p:cBhvr>
                                        <p:cTn id="135" dur="1" fill="hold">
                                          <p:stCondLst>
                                            <p:cond delay="499"/>
                                          </p:stCondLst>
                                        </p:cTn>
                                        <p:tgtEl>
                                          <p:spTgt spid="1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p:bldP spid="500" grpId="0"/>
      <p:bldP spid="83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921" dirty="0"/>
              <a:t>Higher Level Services</a:t>
            </a:r>
            <a:endParaRPr lang="en-US" sz="3921" dirty="0">
              <a:solidFill>
                <a:srgbClr val="47D8FF"/>
              </a:solidFill>
            </a:endParaRPr>
          </a:p>
        </p:txBody>
      </p:sp>
      <p:sp>
        <p:nvSpPr>
          <p:cNvPr id="25" name="Rectangle 24"/>
          <p:cNvSpPr/>
          <p:nvPr/>
        </p:nvSpPr>
        <p:spPr bwMode="auto">
          <a:xfrm>
            <a:off x="8423310" y="5117431"/>
            <a:ext cx="3515212" cy="994474"/>
          </a:xfrm>
          <a:prstGeom prst="rect">
            <a:avLst/>
          </a:prstGeom>
          <a:noFill/>
          <a:ln w="19050">
            <a:no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175745" indent="-175745" defTabSz="878438" fontAlgn="base">
              <a:spcBef>
                <a:spcPct val="0"/>
              </a:spcBef>
              <a:spcAft>
                <a:spcPct val="0"/>
              </a:spcAft>
              <a:buFont typeface="Arial" panose="020B0604020202020204" pitchFamily="34" charset="0"/>
              <a:buChar char="•"/>
            </a:pPr>
            <a:r>
              <a:rPr lang="en-US" sz="1922" kern="0" dirty="0">
                <a:gradFill>
                  <a:gsLst>
                    <a:gs pos="1250">
                      <a:schemeClr val="tx1"/>
                    </a:gs>
                    <a:gs pos="100000">
                      <a:schemeClr val="tx1"/>
                    </a:gs>
                  </a:gsLst>
                  <a:lin ang="5400000" scaled="0"/>
                </a:gradFill>
              </a:rPr>
              <a:t>Commodity to </a:t>
            </a:r>
            <a:br>
              <a:rPr lang="en-US" sz="1922" kern="0" dirty="0">
                <a:gradFill>
                  <a:gsLst>
                    <a:gs pos="1250">
                      <a:schemeClr val="tx1"/>
                    </a:gs>
                    <a:gs pos="100000">
                      <a:schemeClr val="tx1"/>
                    </a:gs>
                  </a:gsLst>
                  <a:lin ang="5400000" scaled="0"/>
                </a:gradFill>
              </a:rPr>
            </a:br>
            <a:r>
              <a:rPr lang="en-US" sz="1922" kern="0" dirty="0">
                <a:gradFill>
                  <a:gsLst>
                    <a:gs pos="1250">
                      <a:schemeClr val="tx1"/>
                    </a:gs>
                    <a:gs pos="100000">
                      <a:schemeClr val="tx1"/>
                    </a:gs>
                  </a:gsLst>
                  <a:lin ang="5400000" scaled="0"/>
                </a:gradFill>
              </a:rPr>
              <a:t>high-performance</a:t>
            </a:r>
          </a:p>
          <a:p>
            <a:pPr marL="175745" indent="-175745" defTabSz="878438" fontAlgn="base">
              <a:spcBef>
                <a:spcPct val="0"/>
              </a:spcBef>
              <a:spcAft>
                <a:spcPct val="0"/>
              </a:spcAft>
              <a:buFont typeface="Arial" panose="020B0604020202020204" pitchFamily="34" charset="0"/>
              <a:buChar char="•"/>
            </a:pPr>
            <a:r>
              <a:rPr lang="en-US" sz="1922" kern="0" dirty="0">
                <a:gradFill>
                  <a:gsLst>
                    <a:gs pos="1250">
                      <a:schemeClr val="tx1"/>
                    </a:gs>
                    <a:gs pos="100000">
                      <a:schemeClr val="tx1"/>
                    </a:gs>
                  </a:gsLst>
                  <a:lin ang="5400000" scaled="0"/>
                </a:gradFill>
              </a:rPr>
              <a:t>Small to huge</a:t>
            </a:r>
          </a:p>
          <a:p>
            <a:pPr marL="175745" indent="-175745" defTabSz="878438" fontAlgn="base">
              <a:spcBef>
                <a:spcPct val="0"/>
              </a:spcBef>
              <a:spcAft>
                <a:spcPct val="0"/>
              </a:spcAft>
              <a:buFont typeface="Arial" panose="020B0604020202020204" pitchFamily="34" charset="0"/>
              <a:buChar char="•"/>
            </a:pPr>
            <a:r>
              <a:rPr lang="en-US" sz="1922" kern="0" dirty="0">
                <a:gradFill>
                  <a:gsLst>
                    <a:gs pos="1250">
                      <a:schemeClr val="tx1"/>
                    </a:gs>
                    <a:gs pos="100000">
                      <a:schemeClr val="tx1"/>
                    </a:gs>
                  </a:gsLst>
                  <a:lin ang="5400000" scaled="0"/>
                </a:gradFill>
              </a:rPr>
              <a:t>RDMA network for </a:t>
            </a:r>
            <a:br>
              <a:rPr lang="en-US" sz="1922" kern="0" dirty="0">
                <a:gradFill>
                  <a:gsLst>
                    <a:gs pos="1250">
                      <a:schemeClr val="tx1"/>
                    </a:gs>
                    <a:gs pos="100000">
                      <a:schemeClr val="tx1"/>
                    </a:gs>
                  </a:gsLst>
                  <a:lin ang="5400000" scaled="0"/>
                </a:gradFill>
              </a:rPr>
            </a:br>
            <a:r>
              <a:rPr lang="en-US" sz="1922" kern="0" dirty="0">
                <a:gradFill>
                  <a:gsLst>
                    <a:gs pos="1250">
                      <a:schemeClr val="tx1"/>
                    </a:gs>
                    <a:gs pos="100000">
                      <a:schemeClr val="tx1"/>
                    </a:gs>
                  </a:gsLst>
                  <a:lin ang="5400000" scaled="0"/>
                </a:gradFill>
              </a:rPr>
              <a:t>tightly coupled tasks</a:t>
            </a:r>
          </a:p>
        </p:txBody>
      </p:sp>
      <p:sp>
        <p:nvSpPr>
          <p:cNvPr id="26" name="Rectangle 25"/>
          <p:cNvSpPr/>
          <p:nvPr/>
        </p:nvSpPr>
        <p:spPr bwMode="auto">
          <a:xfrm>
            <a:off x="8423310" y="3438179"/>
            <a:ext cx="3515212" cy="846449"/>
          </a:xfrm>
          <a:prstGeom prst="rect">
            <a:avLst/>
          </a:prstGeom>
          <a:noFill/>
          <a:ln w="19050">
            <a:no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175745" indent="-175745" defTabSz="878438" fontAlgn="base">
              <a:spcBef>
                <a:spcPct val="0"/>
              </a:spcBef>
              <a:spcAft>
                <a:spcPct val="0"/>
              </a:spcAft>
              <a:buFont typeface="Arial" panose="020B0604020202020204" pitchFamily="34" charset="0"/>
              <a:buChar char="•"/>
            </a:pPr>
            <a:r>
              <a:rPr lang="en-US" sz="1922" kern="0" dirty="0">
                <a:gradFill>
                  <a:gsLst>
                    <a:gs pos="1250">
                      <a:schemeClr val="tx1"/>
                    </a:gs>
                    <a:gs pos="100000">
                      <a:schemeClr val="tx1"/>
                    </a:gs>
                  </a:gsLst>
                  <a:lin ang="5400000" scaled="0"/>
                </a:gradFill>
              </a:rPr>
              <a:t>IaaS or Cloud Service</a:t>
            </a:r>
          </a:p>
          <a:p>
            <a:pPr marL="175745" indent="-175745" defTabSz="878438" fontAlgn="base">
              <a:spcBef>
                <a:spcPct val="0"/>
              </a:spcBef>
              <a:spcAft>
                <a:spcPct val="0"/>
              </a:spcAft>
              <a:buFont typeface="Arial" panose="020B0604020202020204" pitchFamily="34" charset="0"/>
              <a:buChar char="•"/>
            </a:pPr>
            <a:r>
              <a:rPr lang="en-US" sz="1922" kern="0" dirty="0">
                <a:gradFill>
                  <a:gsLst>
                    <a:gs pos="1250">
                      <a:schemeClr val="tx1"/>
                    </a:gs>
                    <a:gs pos="100000">
                      <a:schemeClr val="tx1"/>
                    </a:gs>
                  </a:gsLst>
                  <a:lin ang="5400000" scaled="0"/>
                </a:gradFill>
              </a:rPr>
              <a:t>Standard or</a:t>
            </a:r>
            <a:br>
              <a:rPr lang="en-US" sz="1922" kern="0" dirty="0">
                <a:gradFill>
                  <a:gsLst>
                    <a:gs pos="1250">
                      <a:schemeClr val="tx1"/>
                    </a:gs>
                    <a:gs pos="100000">
                      <a:schemeClr val="tx1"/>
                    </a:gs>
                  </a:gsLst>
                  <a:lin ang="5400000" scaled="0"/>
                </a:gradFill>
              </a:rPr>
            </a:br>
            <a:r>
              <a:rPr lang="en-US" sz="1922" kern="0" dirty="0">
                <a:gradFill>
                  <a:gsLst>
                    <a:gs pos="1250">
                      <a:schemeClr val="tx1"/>
                    </a:gs>
                    <a:gs pos="100000">
                      <a:schemeClr val="tx1"/>
                    </a:gs>
                  </a:gsLst>
                  <a:lin ang="5400000" scaled="0"/>
                </a:gradFill>
              </a:rPr>
              <a:t>custom images</a:t>
            </a:r>
          </a:p>
          <a:p>
            <a:pPr marL="175745" indent="-175745" defTabSz="878438" fontAlgn="base">
              <a:spcBef>
                <a:spcPct val="0"/>
              </a:spcBef>
              <a:spcAft>
                <a:spcPct val="0"/>
              </a:spcAft>
              <a:buFont typeface="Arial" panose="020B0604020202020204" pitchFamily="34" charset="0"/>
              <a:buChar char="•"/>
            </a:pPr>
            <a:r>
              <a:rPr lang="en-US" sz="1922" kern="0" dirty="0">
                <a:gradFill>
                  <a:gsLst>
                    <a:gs pos="1250">
                      <a:schemeClr val="tx1"/>
                    </a:gs>
                    <a:gs pos="100000">
                      <a:schemeClr val="tx1"/>
                    </a:gs>
                  </a:gsLst>
                  <a:lin ang="5400000" scaled="0"/>
                </a:gradFill>
              </a:rPr>
              <a:t>Windows or Linux</a:t>
            </a:r>
          </a:p>
        </p:txBody>
      </p:sp>
      <p:sp>
        <p:nvSpPr>
          <p:cNvPr id="27" name="Rounded Rectangle 26"/>
          <p:cNvSpPr/>
          <p:nvPr/>
        </p:nvSpPr>
        <p:spPr>
          <a:xfrm>
            <a:off x="436410" y="4446175"/>
            <a:ext cx="7187329" cy="1561893"/>
          </a:xfrm>
          <a:prstGeom prst="roundRect">
            <a:avLst>
              <a:gd name="adj" fmla="val 0"/>
            </a:avLst>
          </a:prstGeom>
          <a:noFill/>
          <a:ln w="10795" cap="flat" cmpd="sng" algn="ctr">
            <a:solidFill>
              <a:schemeClr val="tx1"/>
            </a:solidFill>
            <a:prstDash val="solid"/>
            <a:round/>
          </a:ln>
          <a:effectLst/>
        </p:spPr>
        <p:txBody>
          <a:bodyPr rtlCol="0" anchor="ctr"/>
          <a:lstStyle/>
          <a:p>
            <a:pPr algn="ctr" defTabSz="878696">
              <a:defRPr/>
            </a:pPr>
            <a:endParaRPr lang="en-US" sz="1696" kern="0" dirty="0">
              <a:solidFill>
                <a:srgbClr val="505050"/>
              </a:solidFill>
            </a:endParaRPr>
          </a:p>
        </p:txBody>
      </p:sp>
      <p:grpSp>
        <p:nvGrpSpPr>
          <p:cNvPr id="28" name="Group 27"/>
          <p:cNvGrpSpPr/>
          <p:nvPr/>
        </p:nvGrpSpPr>
        <p:grpSpPr>
          <a:xfrm>
            <a:off x="523061" y="4529452"/>
            <a:ext cx="7014024" cy="1415095"/>
            <a:chOff x="285796" y="4909275"/>
            <a:chExt cx="7298136" cy="1472416"/>
          </a:xfrm>
          <a:solidFill>
            <a:schemeClr val="accent1">
              <a:lumMod val="50000"/>
            </a:schemeClr>
          </a:solidFill>
        </p:grpSpPr>
        <p:sp>
          <p:nvSpPr>
            <p:cNvPr id="29" name="Rounded Rectangle 28"/>
            <p:cNvSpPr/>
            <p:nvPr/>
          </p:nvSpPr>
          <p:spPr>
            <a:xfrm>
              <a:off x="285796" y="4909275"/>
              <a:ext cx="3566160" cy="782725"/>
            </a:xfrm>
            <a:prstGeom prst="roundRect">
              <a:avLst>
                <a:gd name="adj" fmla="val 0"/>
              </a:avLst>
            </a:prstGeom>
            <a:solidFill>
              <a:schemeClr val="accent1">
                <a:lumMod val="75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878696">
                <a:defRPr/>
              </a:pPr>
              <a:r>
                <a:rPr lang="en-US" sz="1922" kern="0" dirty="0">
                  <a:gradFill>
                    <a:gsLst>
                      <a:gs pos="1250">
                        <a:schemeClr val="tx1"/>
                      </a:gs>
                      <a:gs pos="100000">
                        <a:schemeClr val="tx1"/>
                      </a:gs>
                    </a:gsLst>
                    <a:lin ang="5400000" scaled="0"/>
                  </a:gradFill>
                </a:rPr>
                <a:t>Cloud Services</a:t>
              </a:r>
            </a:p>
          </p:txBody>
        </p:sp>
        <p:sp>
          <p:nvSpPr>
            <p:cNvPr id="30" name="Rounded Rectangle 29"/>
            <p:cNvSpPr/>
            <p:nvPr/>
          </p:nvSpPr>
          <p:spPr>
            <a:xfrm>
              <a:off x="4013536" y="4909275"/>
              <a:ext cx="3570396" cy="782725"/>
            </a:xfrm>
            <a:prstGeom prst="roundRect">
              <a:avLst>
                <a:gd name="adj" fmla="val 0"/>
              </a:avLst>
            </a:prstGeom>
            <a:solidFill>
              <a:schemeClr val="accent1">
                <a:lumMod val="75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878696">
                <a:defRPr/>
              </a:pPr>
              <a:r>
                <a:rPr lang="en-US" sz="1922" kern="0" dirty="0">
                  <a:gradFill>
                    <a:gsLst>
                      <a:gs pos="1250">
                        <a:schemeClr val="tx1"/>
                      </a:gs>
                      <a:gs pos="100000">
                        <a:schemeClr val="tx1"/>
                      </a:gs>
                    </a:gsLst>
                    <a:lin ang="5400000" scaled="0"/>
                  </a:gradFill>
                </a:rPr>
                <a:t>IaaS</a:t>
              </a:r>
            </a:p>
            <a:p>
              <a:pPr algn="ctr" defTabSz="878696">
                <a:defRPr/>
              </a:pPr>
              <a:r>
                <a:rPr lang="en-US" sz="1922" kern="0" dirty="0">
                  <a:gradFill>
                    <a:gsLst>
                      <a:gs pos="1250">
                        <a:schemeClr val="tx1"/>
                      </a:gs>
                      <a:gs pos="100000">
                        <a:schemeClr val="tx1"/>
                      </a:gs>
                    </a:gsLst>
                    <a:lin ang="5400000" scaled="0"/>
                  </a:gradFill>
                </a:rPr>
                <a:t>Virtual Machines</a:t>
              </a:r>
            </a:p>
          </p:txBody>
        </p:sp>
        <p:sp>
          <p:nvSpPr>
            <p:cNvPr id="31" name="Rounded Rectangle 30"/>
            <p:cNvSpPr/>
            <p:nvPr/>
          </p:nvSpPr>
          <p:spPr>
            <a:xfrm>
              <a:off x="285796" y="5741611"/>
              <a:ext cx="7298136" cy="640080"/>
            </a:xfrm>
            <a:prstGeom prst="roundRect">
              <a:avLst>
                <a:gd name="adj" fmla="val 0"/>
              </a:avLst>
            </a:prstGeom>
            <a:grp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878696">
                <a:defRPr/>
              </a:pPr>
              <a:r>
                <a:rPr lang="en-US" sz="1922" kern="0" dirty="0">
                  <a:gradFill>
                    <a:gsLst>
                      <a:gs pos="1250">
                        <a:schemeClr val="tx1"/>
                      </a:gs>
                      <a:gs pos="100000">
                        <a:schemeClr val="tx1"/>
                      </a:gs>
                    </a:gsLst>
                    <a:lin ang="5400000" scaled="0"/>
                  </a:gradFill>
                </a:rPr>
                <a:t>Hardware</a:t>
              </a:r>
            </a:p>
          </p:txBody>
        </p:sp>
      </p:grpSp>
      <p:grpSp>
        <p:nvGrpSpPr>
          <p:cNvPr id="32" name="Group 31"/>
          <p:cNvGrpSpPr/>
          <p:nvPr/>
        </p:nvGrpSpPr>
        <p:grpSpPr>
          <a:xfrm>
            <a:off x="515505" y="1217932"/>
            <a:ext cx="7030424" cy="3195893"/>
            <a:chOff x="274638" y="1208433"/>
            <a:chExt cx="7315200" cy="3325346"/>
          </a:xfrm>
        </p:grpSpPr>
        <p:cxnSp>
          <p:nvCxnSpPr>
            <p:cNvPr id="33" name="Straight Arrow Connector 32"/>
            <p:cNvCxnSpPr/>
            <p:nvPr/>
          </p:nvCxnSpPr>
          <p:spPr>
            <a:xfrm>
              <a:off x="3930073" y="1699139"/>
              <a:ext cx="5346" cy="2834640"/>
            </a:xfrm>
            <a:prstGeom prst="straightConnector1">
              <a:avLst/>
            </a:prstGeom>
            <a:noFill/>
            <a:ln w="41275" cap="rnd" cmpd="sng" algn="ctr">
              <a:solidFill>
                <a:schemeClr val="tx1"/>
              </a:solidFill>
              <a:prstDash val="sysDot"/>
              <a:tailEnd type="none"/>
            </a:ln>
            <a:effectLst/>
          </p:spPr>
        </p:cxnSp>
        <p:sp>
          <p:nvSpPr>
            <p:cNvPr id="34" name="Rounded Rectangle 33"/>
            <p:cNvSpPr/>
            <p:nvPr/>
          </p:nvSpPr>
          <p:spPr>
            <a:xfrm>
              <a:off x="274638" y="1208433"/>
              <a:ext cx="7315200" cy="469903"/>
            </a:xfrm>
            <a:prstGeom prst="roundRect">
              <a:avLst>
                <a:gd name="adj" fmla="val 0"/>
              </a:avLst>
            </a:prstGeom>
            <a:solidFill>
              <a:srgbClr val="107C10"/>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defTabSz="878696">
                <a:defRPr/>
              </a:pPr>
              <a:r>
                <a:rPr lang="en-US" sz="2307" kern="0" dirty="0">
                  <a:gradFill>
                    <a:gsLst>
                      <a:gs pos="1250">
                        <a:schemeClr val="tx1"/>
                      </a:gs>
                      <a:gs pos="100000">
                        <a:schemeClr val="tx1"/>
                      </a:gs>
                    </a:gsLst>
                    <a:lin ang="5400000" scaled="0"/>
                  </a:gradFill>
                </a:rPr>
                <a:t>User workload or service</a:t>
              </a:r>
            </a:p>
          </p:txBody>
        </p:sp>
      </p:grpSp>
      <p:sp>
        <p:nvSpPr>
          <p:cNvPr id="35" name="Rectangle 34"/>
          <p:cNvSpPr/>
          <p:nvPr/>
        </p:nvSpPr>
        <p:spPr bwMode="auto">
          <a:xfrm>
            <a:off x="526229" y="1729188"/>
            <a:ext cx="3427332" cy="615162"/>
          </a:xfrm>
          <a:prstGeom prst="rect">
            <a:avLst/>
          </a:prstGeom>
          <a:solidFill>
            <a:srgbClr val="FFC00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lnSpc>
                <a:spcPct val="90000"/>
              </a:lnSpc>
              <a:spcBef>
                <a:spcPct val="0"/>
              </a:spcBef>
              <a:spcAft>
                <a:spcPct val="0"/>
              </a:spcAft>
            </a:pPr>
            <a:r>
              <a:rPr lang="en-US" sz="1730" kern="0" dirty="0">
                <a:solidFill>
                  <a:schemeClr val="bg1"/>
                </a:solidFill>
                <a:ea typeface="Segoe UI" pitchFamily="34" charset="0"/>
                <a:cs typeface="Segoe UI" pitchFamily="34" charset="0"/>
              </a:rPr>
              <a:t>Get and manage VM’s</a:t>
            </a:r>
          </a:p>
        </p:txBody>
      </p:sp>
      <p:sp>
        <p:nvSpPr>
          <p:cNvPr id="36" name="Rectangle 35"/>
          <p:cNvSpPr/>
          <p:nvPr/>
        </p:nvSpPr>
        <p:spPr bwMode="auto">
          <a:xfrm>
            <a:off x="4108851" y="2404591"/>
            <a:ext cx="3431403" cy="615162"/>
          </a:xfrm>
          <a:prstGeom prst="rect">
            <a:avLst/>
          </a:prstGeom>
          <a:solidFill>
            <a:srgbClr val="FFFF0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lnSpc>
                <a:spcPct val="90000"/>
              </a:lnSpc>
              <a:spcBef>
                <a:spcPct val="0"/>
              </a:spcBef>
              <a:spcAft>
                <a:spcPct val="0"/>
              </a:spcAft>
            </a:pPr>
            <a:r>
              <a:rPr lang="en-US" sz="1730" kern="0" dirty="0">
                <a:solidFill>
                  <a:schemeClr val="bg1"/>
                </a:solidFill>
                <a:ea typeface="Segoe UI" pitchFamily="34" charset="0"/>
                <a:cs typeface="Segoe UI" pitchFamily="34" charset="0"/>
              </a:rPr>
              <a:t>Start the tasks</a:t>
            </a:r>
          </a:p>
        </p:txBody>
      </p:sp>
      <p:sp>
        <p:nvSpPr>
          <p:cNvPr id="37" name="Rectangle 36"/>
          <p:cNvSpPr/>
          <p:nvPr/>
        </p:nvSpPr>
        <p:spPr bwMode="auto">
          <a:xfrm>
            <a:off x="526229" y="3079993"/>
            <a:ext cx="3427332" cy="615162"/>
          </a:xfrm>
          <a:prstGeom prst="rect">
            <a:avLst/>
          </a:prstGeom>
          <a:solidFill>
            <a:srgbClr val="FFC00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lnSpc>
                <a:spcPct val="90000"/>
              </a:lnSpc>
              <a:spcBef>
                <a:spcPct val="0"/>
              </a:spcBef>
              <a:spcAft>
                <a:spcPct val="0"/>
              </a:spcAft>
            </a:pPr>
            <a:r>
              <a:rPr lang="en-US" sz="1730" kern="0" dirty="0">
                <a:solidFill>
                  <a:schemeClr val="bg1"/>
                </a:solidFill>
                <a:ea typeface="Segoe UI" pitchFamily="34" charset="0"/>
                <a:cs typeface="Segoe UI" pitchFamily="34" charset="0"/>
              </a:rPr>
              <a:t>Move task input and output</a:t>
            </a:r>
          </a:p>
        </p:txBody>
      </p:sp>
      <p:sp>
        <p:nvSpPr>
          <p:cNvPr id="38" name="Rectangle 37"/>
          <p:cNvSpPr/>
          <p:nvPr/>
        </p:nvSpPr>
        <p:spPr bwMode="auto">
          <a:xfrm>
            <a:off x="4108851" y="3079993"/>
            <a:ext cx="3437077" cy="615162"/>
          </a:xfrm>
          <a:prstGeom prst="rect">
            <a:avLst/>
          </a:prstGeom>
          <a:solidFill>
            <a:srgbClr val="FFFF0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lnSpc>
                <a:spcPct val="90000"/>
              </a:lnSpc>
              <a:spcBef>
                <a:spcPct val="0"/>
              </a:spcBef>
              <a:spcAft>
                <a:spcPct val="0"/>
              </a:spcAft>
            </a:pPr>
            <a:r>
              <a:rPr lang="en-US" sz="1730" kern="0" dirty="0">
                <a:solidFill>
                  <a:schemeClr val="bg1"/>
                </a:solidFill>
                <a:ea typeface="Segoe UI" pitchFamily="34" charset="0"/>
                <a:cs typeface="Segoe UI" pitchFamily="34" charset="0"/>
              </a:rPr>
              <a:t>Queue tasks</a:t>
            </a:r>
          </a:p>
        </p:txBody>
      </p:sp>
      <p:sp>
        <p:nvSpPr>
          <p:cNvPr id="39" name="Rectangle 38"/>
          <p:cNvSpPr/>
          <p:nvPr/>
        </p:nvSpPr>
        <p:spPr bwMode="auto">
          <a:xfrm>
            <a:off x="4108851" y="1729188"/>
            <a:ext cx="3437077" cy="615162"/>
          </a:xfrm>
          <a:prstGeom prst="rect">
            <a:avLst/>
          </a:prstGeom>
          <a:solidFill>
            <a:srgbClr val="FFFF0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lnSpc>
                <a:spcPct val="90000"/>
              </a:lnSpc>
              <a:spcBef>
                <a:spcPct val="0"/>
              </a:spcBef>
              <a:spcAft>
                <a:spcPct val="0"/>
              </a:spcAft>
            </a:pPr>
            <a:r>
              <a:rPr lang="en-US" sz="1730" kern="0" dirty="0">
                <a:solidFill>
                  <a:schemeClr val="bg1"/>
                </a:solidFill>
                <a:ea typeface="Segoe UI" pitchFamily="34" charset="0"/>
                <a:cs typeface="Segoe UI" pitchFamily="34" charset="0"/>
              </a:rPr>
              <a:t>Install task applications</a:t>
            </a:r>
          </a:p>
        </p:txBody>
      </p:sp>
      <p:sp>
        <p:nvSpPr>
          <p:cNvPr id="40" name="Rectangle 39"/>
          <p:cNvSpPr/>
          <p:nvPr/>
        </p:nvSpPr>
        <p:spPr bwMode="auto">
          <a:xfrm>
            <a:off x="4108851" y="3755394"/>
            <a:ext cx="3437077" cy="615162"/>
          </a:xfrm>
          <a:prstGeom prst="rect">
            <a:avLst/>
          </a:prstGeom>
          <a:solidFill>
            <a:srgbClr val="FFFF0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lnSpc>
                <a:spcPct val="90000"/>
              </a:lnSpc>
              <a:spcBef>
                <a:spcPct val="0"/>
              </a:spcBef>
              <a:spcAft>
                <a:spcPct val="0"/>
              </a:spcAft>
            </a:pPr>
            <a:r>
              <a:rPr lang="en-US" sz="1730" kern="0" dirty="0">
                <a:solidFill>
                  <a:schemeClr val="bg1"/>
                </a:solidFill>
                <a:ea typeface="Segoe UI" pitchFamily="34" charset="0"/>
                <a:cs typeface="Segoe UI" pitchFamily="34" charset="0"/>
              </a:rPr>
              <a:t>Scale up and down</a:t>
            </a:r>
          </a:p>
        </p:txBody>
      </p:sp>
      <p:sp>
        <p:nvSpPr>
          <p:cNvPr id="41" name="Rectangle 40"/>
          <p:cNvSpPr/>
          <p:nvPr/>
        </p:nvSpPr>
        <p:spPr bwMode="auto">
          <a:xfrm>
            <a:off x="526229" y="3755394"/>
            <a:ext cx="3427332" cy="615162"/>
          </a:xfrm>
          <a:prstGeom prst="rect">
            <a:avLst/>
          </a:prstGeom>
          <a:solidFill>
            <a:srgbClr val="FFC00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75761" tIns="140609" rIns="87880" bIns="140609" numCol="1" spcCol="0" rtlCol="0" fromWordArt="0" anchor="ctr" anchorCtr="0" forceAA="0" compatLnSpc="1">
            <a:prstTxWarp prst="textNoShape">
              <a:avLst/>
            </a:prstTxWarp>
            <a:noAutofit/>
          </a:bodyPr>
          <a:lstStyle/>
          <a:p>
            <a:pPr defTabSz="896094" fontAlgn="base">
              <a:lnSpc>
                <a:spcPct val="90000"/>
              </a:lnSpc>
              <a:spcBef>
                <a:spcPct val="0"/>
              </a:spcBef>
              <a:spcAft>
                <a:spcPct val="0"/>
              </a:spcAft>
            </a:pPr>
            <a:r>
              <a:rPr lang="en-US" sz="1730" kern="0" dirty="0">
                <a:solidFill>
                  <a:schemeClr val="bg1"/>
                </a:solidFill>
                <a:ea typeface="Segoe UI" pitchFamily="34" charset="0"/>
                <a:cs typeface="Segoe UI" pitchFamily="34" charset="0"/>
              </a:rPr>
              <a:t>Task failure? Task frozen?</a:t>
            </a:r>
          </a:p>
        </p:txBody>
      </p:sp>
      <p:sp>
        <p:nvSpPr>
          <p:cNvPr id="42" name="Rectangle 41"/>
          <p:cNvSpPr/>
          <p:nvPr/>
        </p:nvSpPr>
        <p:spPr bwMode="auto">
          <a:xfrm>
            <a:off x="526229" y="2404591"/>
            <a:ext cx="3427332" cy="615162"/>
          </a:xfrm>
          <a:prstGeom prst="rect">
            <a:avLst/>
          </a:prstGeom>
          <a:solidFill>
            <a:srgbClr val="FFC00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lnSpc>
                <a:spcPct val="90000"/>
              </a:lnSpc>
              <a:spcBef>
                <a:spcPct val="0"/>
              </a:spcBef>
              <a:spcAft>
                <a:spcPct val="0"/>
              </a:spcAft>
            </a:pPr>
            <a:r>
              <a:rPr lang="en-US" sz="1730" kern="0" dirty="0">
                <a:solidFill>
                  <a:schemeClr val="bg1"/>
                </a:solidFill>
                <a:ea typeface="Segoe UI" pitchFamily="34" charset="0"/>
                <a:cs typeface="Segoe UI" pitchFamily="34" charset="0"/>
              </a:rPr>
              <a:t>Manage and authenticate users</a:t>
            </a:r>
          </a:p>
        </p:txBody>
      </p:sp>
      <p:sp>
        <p:nvSpPr>
          <p:cNvPr id="43" name="Freeform 42"/>
          <p:cNvSpPr/>
          <p:nvPr/>
        </p:nvSpPr>
        <p:spPr bwMode="auto">
          <a:xfrm>
            <a:off x="7745795" y="1222178"/>
            <a:ext cx="0" cy="3163690"/>
          </a:xfrm>
          <a:custGeom>
            <a:avLst/>
            <a:gdLst>
              <a:gd name="connsiteX0" fmla="*/ 0 w 0"/>
              <a:gd name="connsiteY0" fmla="*/ 0 h 3365500"/>
              <a:gd name="connsiteX1" fmla="*/ 0 w 0"/>
              <a:gd name="connsiteY1" fmla="*/ 3365500 h 3365500"/>
            </a:gdLst>
            <a:ahLst/>
            <a:cxnLst>
              <a:cxn ang="0">
                <a:pos x="connsiteX0" y="connsiteY0"/>
              </a:cxn>
              <a:cxn ang="0">
                <a:pos x="connsiteX1" y="connsiteY1"/>
              </a:cxn>
            </a:cxnLst>
            <a:rect l="l" t="t" r="r" b="b"/>
            <a:pathLst>
              <a:path h="3365500">
                <a:moveTo>
                  <a:pt x="0" y="0"/>
                </a:moveTo>
                <a:lnTo>
                  <a:pt x="0" y="3365500"/>
                </a:lnTo>
              </a:path>
            </a:pathLst>
          </a:cu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730" kern="0" dirty="0">
              <a:solidFill>
                <a:sysClr val="windowText" lastClr="000000"/>
              </a:solidFill>
            </a:endParaRPr>
          </a:p>
        </p:txBody>
      </p:sp>
      <p:sp>
        <p:nvSpPr>
          <p:cNvPr id="44" name="Freeform 43"/>
          <p:cNvSpPr/>
          <p:nvPr/>
        </p:nvSpPr>
        <p:spPr bwMode="auto">
          <a:xfrm>
            <a:off x="7745795" y="4516821"/>
            <a:ext cx="0" cy="768953"/>
          </a:xfrm>
          <a:custGeom>
            <a:avLst/>
            <a:gdLst>
              <a:gd name="connsiteX0" fmla="*/ 0 w 0"/>
              <a:gd name="connsiteY0" fmla="*/ 0 h 800100"/>
              <a:gd name="connsiteX1" fmla="*/ 0 w 0"/>
              <a:gd name="connsiteY1" fmla="*/ 800100 h 800100"/>
            </a:gdLst>
            <a:ahLst/>
            <a:cxnLst>
              <a:cxn ang="0">
                <a:pos x="connsiteX0" y="connsiteY0"/>
              </a:cxn>
              <a:cxn ang="0">
                <a:pos x="connsiteX1" y="connsiteY1"/>
              </a:cxn>
            </a:cxnLst>
            <a:rect l="l" t="t" r="r" b="b"/>
            <a:pathLst>
              <a:path h="800100">
                <a:moveTo>
                  <a:pt x="0" y="0"/>
                </a:moveTo>
                <a:lnTo>
                  <a:pt x="0" y="800100"/>
                </a:lnTo>
              </a:path>
            </a:pathLst>
          </a:cu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730" kern="0" dirty="0">
              <a:solidFill>
                <a:sysClr val="windowText" lastClr="000000"/>
              </a:solidFill>
            </a:endParaRPr>
          </a:p>
        </p:txBody>
      </p:sp>
      <p:sp>
        <p:nvSpPr>
          <p:cNvPr id="45" name="Freeform 44"/>
          <p:cNvSpPr/>
          <p:nvPr/>
        </p:nvSpPr>
        <p:spPr bwMode="auto">
          <a:xfrm>
            <a:off x="7745795" y="5392906"/>
            <a:ext cx="0" cy="615162"/>
          </a:xfrm>
          <a:custGeom>
            <a:avLst/>
            <a:gdLst>
              <a:gd name="connsiteX0" fmla="*/ 0 w 0"/>
              <a:gd name="connsiteY0" fmla="*/ 0 h 800100"/>
              <a:gd name="connsiteX1" fmla="*/ 0 w 0"/>
              <a:gd name="connsiteY1" fmla="*/ 800100 h 800100"/>
            </a:gdLst>
            <a:ahLst/>
            <a:cxnLst>
              <a:cxn ang="0">
                <a:pos x="connsiteX0" y="connsiteY0"/>
              </a:cxn>
              <a:cxn ang="0">
                <a:pos x="connsiteX1" y="connsiteY1"/>
              </a:cxn>
            </a:cxnLst>
            <a:rect l="l" t="t" r="r" b="b"/>
            <a:pathLst>
              <a:path h="800100">
                <a:moveTo>
                  <a:pt x="0" y="0"/>
                </a:moveTo>
                <a:lnTo>
                  <a:pt x="0" y="800100"/>
                </a:lnTo>
              </a:path>
            </a:pathLst>
          </a:cu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730" kern="0" dirty="0">
              <a:solidFill>
                <a:sysClr val="windowText" lastClr="000000"/>
              </a:solidFill>
            </a:endParaRPr>
          </a:p>
        </p:txBody>
      </p:sp>
      <p:sp>
        <p:nvSpPr>
          <p:cNvPr id="46" name="Rectangle 45"/>
          <p:cNvSpPr/>
          <p:nvPr/>
        </p:nvSpPr>
        <p:spPr>
          <a:xfrm>
            <a:off x="8423309" y="1605151"/>
            <a:ext cx="3481648" cy="1171348"/>
          </a:xfrm>
          <a:prstGeom prst="rect">
            <a:avLst/>
          </a:prstGeom>
        </p:spPr>
        <p:txBody>
          <a:bodyPr wrap="square" lIns="175761" tIns="140609" rIns="175761" bIns="140609">
            <a:spAutoFit/>
          </a:bodyPr>
          <a:lstStyle/>
          <a:p>
            <a:pPr defTabSz="878438" fontAlgn="base">
              <a:spcBef>
                <a:spcPct val="0"/>
              </a:spcBef>
              <a:spcAft>
                <a:spcPct val="0"/>
              </a:spcAft>
            </a:pPr>
            <a:r>
              <a:rPr lang="en-US" sz="1922" kern="0" dirty="0">
                <a:gradFill>
                  <a:gsLst>
                    <a:gs pos="1250">
                      <a:schemeClr val="tx1"/>
                    </a:gs>
                    <a:gs pos="100000">
                      <a:schemeClr val="tx1"/>
                    </a:gs>
                  </a:gsLst>
                  <a:lin ang="5400000" scaled="0"/>
                </a:gradFill>
              </a:rPr>
              <a:t>Significant amount </a:t>
            </a:r>
            <a:br>
              <a:rPr lang="en-US" sz="1922" kern="0" dirty="0">
                <a:gradFill>
                  <a:gsLst>
                    <a:gs pos="1250">
                      <a:schemeClr val="tx1"/>
                    </a:gs>
                    <a:gs pos="100000">
                      <a:schemeClr val="tx1"/>
                    </a:gs>
                  </a:gsLst>
                  <a:lin ang="5400000" scaled="0"/>
                </a:gradFill>
              </a:rPr>
            </a:br>
            <a:r>
              <a:rPr lang="en-US" sz="1922" kern="0" dirty="0">
                <a:gradFill>
                  <a:gsLst>
                    <a:gs pos="1250">
                      <a:schemeClr val="tx1"/>
                    </a:gs>
                    <a:gs pos="100000">
                      <a:schemeClr val="tx1"/>
                    </a:gs>
                  </a:gsLst>
                  <a:lin ang="5400000" scaled="0"/>
                </a:gradFill>
              </a:rPr>
              <a:t>of infrastructure, not </a:t>
            </a:r>
            <a:br>
              <a:rPr lang="en-US" sz="1922" kern="0" dirty="0">
                <a:gradFill>
                  <a:gsLst>
                    <a:gs pos="1250">
                      <a:schemeClr val="tx1"/>
                    </a:gs>
                    <a:gs pos="100000">
                      <a:schemeClr val="tx1"/>
                    </a:gs>
                  </a:gsLst>
                  <a:lin ang="5400000" scaled="0"/>
                </a:gradFill>
              </a:rPr>
            </a:br>
            <a:r>
              <a:rPr lang="en-US" sz="1922" kern="0" dirty="0">
                <a:gradFill>
                  <a:gsLst>
                    <a:gs pos="1250">
                      <a:schemeClr val="tx1"/>
                    </a:gs>
                    <a:gs pos="100000">
                      <a:schemeClr val="tx1"/>
                    </a:gs>
                  </a:gsLst>
                  <a:lin ang="5400000" scaled="0"/>
                </a:gradFill>
              </a:rPr>
              <a:t>related to business</a:t>
            </a:r>
          </a:p>
        </p:txBody>
      </p:sp>
      <p:sp>
        <p:nvSpPr>
          <p:cNvPr id="47" name="Freeform 46"/>
          <p:cNvSpPr/>
          <p:nvPr/>
        </p:nvSpPr>
        <p:spPr bwMode="auto">
          <a:xfrm flipV="1">
            <a:off x="7733590" y="2139604"/>
            <a:ext cx="689720" cy="43939"/>
          </a:xfrm>
          <a:custGeom>
            <a:avLst/>
            <a:gdLst>
              <a:gd name="connsiteX0" fmla="*/ 0 w 546100"/>
              <a:gd name="connsiteY0" fmla="*/ 0 h 0"/>
              <a:gd name="connsiteX1" fmla="*/ 546100 w 546100"/>
              <a:gd name="connsiteY1" fmla="*/ 0 h 0"/>
            </a:gdLst>
            <a:ahLst/>
            <a:cxnLst>
              <a:cxn ang="0">
                <a:pos x="connsiteX0" y="connsiteY0"/>
              </a:cxn>
              <a:cxn ang="0">
                <a:pos x="connsiteX1" y="connsiteY1"/>
              </a:cxn>
            </a:cxnLst>
            <a:rect l="l" t="t" r="r" b="b"/>
            <a:pathLst>
              <a:path w="546100">
                <a:moveTo>
                  <a:pt x="0" y="0"/>
                </a:moveTo>
                <a:lnTo>
                  <a:pt x="546100" y="0"/>
                </a:lnTo>
              </a:path>
            </a:pathLst>
          </a:custGeom>
          <a:noFill/>
          <a:ln w="254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730" kern="0" dirty="0">
              <a:solidFill>
                <a:sysClr val="windowText" lastClr="000000"/>
              </a:solidFill>
            </a:endParaRPr>
          </a:p>
        </p:txBody>
      </p:sp>
      <p:sp>
        <p:nvSpPr>
          <p:cNvPr id="48" name="Freeform 47"/>
          <p:cNvSpPr/>
          <p:nvPr/>
        </p:nvSpPr>
        <p:spPr bwMode="auto">
          <a:xfrm>
            <a:off x="7745796" y="4110021"/>
            <a:ext cx="678937" cy="833996"/>
          </a:xfrm>
          <a:custGeom>
            <a:avLst/>
            <a:gdLst>
              <a:gd name="connsiteX0" fmla="*/ 0 w 774700"/>
              <a:gd name="connsiteY0" fmla="*/ 965200 h 965200"/>
              <a:gd name="connsiteX1" fmla="*/ 774700 w 774700"/>
              <a:gd name="connsiteY1" fmla="*/ 0 h 965200"/>
            </a:gdLst>
            <a:ahLst/>
            <a:cxnLst>
              <a:cxn ang="0">
                <a:pos x="connsiteX0" y="connsiteY0"/>
              </a:cxn>
              <a:cxn ang="0">
                <a:pos x="connsiteX1" y="connsiteY1"/>
              </a:cxn>
            </a:cxnLst>
            <a:rect l="l" t="t" r="r" b="b"/>
            <a:pathLst>
              <a:path w="774700" h="965200">
                <a:moveTo>
                  <a:pt x="0" y="965200"/>
                </a:moveTo>
                <a:lnTo>
                  <a:pt x="774700" y="0"/>
                </a:lnTo>
              </a:path>
            </a:pathLst>
          </a:custGeom>
          <a:noFill/>
          <a:ln w="254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730" kern="0" dirty="0">
              <a:solidFill>
                <a:sysClr val="windowText" lastClr="000000"/>
              </a:solidFill>
            </a:endParaRPr>
          </a:p>
        </p:txBody>
      </p:sp>
      <p:sp>
        <p:nvSpPr>
          <p:cNvPr id="49" name="Freeform 48"/>
          <p:cNvSpPr/>
          <p:nvPr/>
        </p:nvSpPr>
        <p:spPr bwMode="auto">
          <a:xfrm>
            <a:off x="7745796" y="5614667"/>
            <a:ext cx="678937" cy="86098"/>
          </a:xfrm>
          <a:custGeom>
            <a:avLst/>
            <a:gdLst>
              <a:gd name="connsiteX0" fmla="*/ 0 w 711200"/>
              <a:gd name="connsiteY0" fmla="*/ 342900 h 342900"/>
              <a:gd name="connsiteX1" fmla="*/ 711200 w 711200"/>
              <a:gd name="connsiteY1" fmla="*/ 0 h 342900"/>
            </a:gdLst>
            <a:ahLst/>
            <a:cxnLst>
              <a:cxn ang="0">
                <a:pos x="connsiteX0" y="connsiteY0"/>
              </a:cxn>
              <a:cxn ang="0">
                <a:pos x="connsiteX1" y="connsiteY1"/>
              </a:cxn>
            </a:cxnLst>
            <a:rect l="l" t="t" r="r" b="b"/>
            <a:pathLst>
              <a:path w="711200" h="342900">
                <a:moveTo>
                  <a:pt x="0" y="342900"/>
                </a:moveTo>
                <a:lnTo>
                  <a:pt x="711200" y="0"/>
                </a:lnTo>
              </a:path>
            </a:pathLst>
          </a:custGeom>
          <a:noFill/>
          <a:ln w="254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730" kern="0" dirty="0">
              <a:solidFill>
                <a:sysClr val="windowText" lastClr="000000"/>
              </a:solidFill>
            </a:endParaRPr>
          </a:p>
        </p:txBody>
      </p:sp>
    </p:spTree>
    <p:extLst>
      <p:ext uri="{BB962C8B-B14F-4D97-AF65-F5344CB8AC3E}">
        <p14:creationId xmlns:p14="http://schemas.microsoft.com/office/powerpoint/2010/main" val="730571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500"/>
                                        <p:tgtEl>
                                          <p:spTgt spid="4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animBg="1"/>
      <p:bldP spid="39" grpId="0" animBg="1"/>
      <p:bldP spid="40" grpId="0" animBg="1"/>
      <p:bldP spid="41" grpId="0" animBg="1"/>
      <p:bldP spid="42" grpId="0" animBg="1"/>
      <p:bldP spid="43" grpId="0" animBg="1"/>
      <p:bldP spid="46" grpId="0"/>
      <p:bldP spid="4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3970" y="182381"/>
            <a:ext cx="5222322" cy="1104304"/>
          </a:xfrm>
          <a:prstGeom prst="rect">
            <a:avLst/>
          </a:prstGeom>
          <a:noFill/>
        </p:spPr>
        <p:txBody>
          <a:bodyPr wrap="square" lIns="179285" tIns="143428" rIns="179285" bIns="143428" rtlCol="0">
            <a:spAutoFit/>
          </a:bodyPr>
          <a:lstStyle/>
          <a:p>
            <a:pPr defTabSz="896386">
              <a:lnSpc>
                <a:spcPct val="90000"/>
              </a:lnSpc>
              <a:spcAft>
                <a:spcPts val="588"/>
              </a:spcAft>
            </a:pPr>
            <a:r>
              <a:rPr lang="en-US" sz="5882" i="1" kern="0" dirty="0">
                <a:gradFill>
                  <a:gsLst>
                    <a:gs pos="2917">
                      <a:srgbClr val="FFFFFF"/>
                    </a:gs>
                    <a:gs pos="30000">
                      <a:srgbClr val="FFFFFF"/>
                    </a:gs>
                  </a:gsLst>
                  <a:lin ang="5400000" scaled="0"/>
                </a:gradFill>
              </a:rPr>
              <a:t>The right tools</a:t>
            </a:r>
          </a:p>
        </p:txBody>
      </p:sp>
      <p:grpSp>
        <p:nvGrpSpPr>
          <p:cNvPr id="3" name="Group 2"/>
          <p:cNvGrpSpPr/>
          <p:nvPr/>
        </p:nvGrpSpPr>
        <p:grpSpPr>
          <a:xfrm>
            <a:off x="6846858" y="2290316"/>
            <a:ext cx="5228697" cy="1889180"/>
            <a:chOff x="6974301" y="1006091"/>
            <a:chExt cx="5229146" cy="1490926"/>
          </a:xfrm>
        </p:grpSpPr>
        <p:sp>
          <p:nvSpPr>
            <p:cNvPr id="17" name="Rectangle 17"/>
            <p:cNvSpPr/>
            <p:nvPr/>
          </p:nvSpPr>
          <p:spPr>
            <a:xfrm>
              <a:off x="6974301" y="1006091"/>
              <a:ext cx="5229146" cy="1490926"/>
            </a:xfrm>
            <a:prstGeom prst="rect">
              <a:avLst/>
            </a:prstGeom>
            <a:ln w="38100">
              <a:solidFill>
                <a:schemeClr val="accent1"/>
              </a:solidFill>
            </a:ln>
          </p:spPr>
          <p:style>
            <a:lnRef idx="2">
              <a:schemeClr val="accent2"/>
            </a:lnRef>
            <a:fillRef idx="1">
              <a:schemeClr val="lt1"/>
            </a:fillRef>
            <a:effectRef idx="0">
              <a:schemeClr val="accent2"/>
            </a:effectRef>
            <a:fontRef idx="minor">
              <a:schemeClr val="dk1"/>
            </a:fontRef>
          </p:style>
          <p:txBody>
            <a:bodyPr rtlCol="0" anchor="t"/>
            <a:lstStyle/>
            <a:p>
              <a:pPr algn="ctr" defTabSz="896386"/>
              <a:r>
                <a:rPr lang="en-US" sz="2000" kern="0" dirty="0">
                  <a:solidFill>
                    <a:srgbClr val="0078D7"/>
                  </a:solidFill>
                </a:rPr>
                <a:t>Virtual Machines / Container Technologies</a:t>
              </a:r>
            </a:p>
          </p:txBody>
        </p:sp>
        <p:grpSp>
          <p:nvGrpSpPr>
            <p:cNvPr id="46" name="Group 45"/>
            <p:cNvGrpSpPr/>
            <p:nvPr/>
          </p:nvGrpSpPr>
          <p:grpSpPr>
            <a:xfrm>
              <a:off x="7010840" y="1468582"/>
              <a:ext cx="2394924" cy="917921"/>
              <a:chOff x="6271965" y="3179994"/>
              <a:chExt cx="2442947" cy="1238535"/>
            </a:xfrm>
          </p:grpSpPr>
          <p:grpSp>
            <p:nvGrpSpPr>
              <p:cNvPr id="23" name="Group 22"/>
              <p:cNvGrpSpPr/>
              <p:nvPr/>
            </p:nvGrpSpPr>
            <p:grpSpPr>
              <a:xfrm>
                <a:off x="6271965" y="3179994"/>
                <a:ext cx="2442947" cy="1238535"/>
                <a:chOff x="6344173" y="3217280"/>
                <a:chExt cx="2442947" cy="1238535"/>
              </a:xfrm>
            </p:grpSpPr>
            <p:sp>
              <p:nvSpPr>
                <p:cNvPr id="24" name="Rectangle 23"/>
                <p:cNvSpPr/>
                <p:nvPr/>
              </p:nvSpPr>
              <p:spPr>
                <a:xfrm>
                  <a:off x="6344173" y="3217280"/>
                  <a:ext cx="2442947" cy="1238535"/>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endParaRPr lang="en-US" sz="2353" kern="0">
                    <a:solidFill>
                      <a:srgbClr val="FFFFFF"/>
                    </a:solidFill>
                  </a:endParaRPr>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6052" y="3279767"/>
                  <a:ext cx="2209142" cy="564133"/>
                </a:xfrm>
                <a:prstGeom prst="rect">
                  <a:avLst/>
                </a:prstGeom>
              </p:spPr>
            </p:pic>
          </p:grpSp>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6798" y="3697724"/>
                <a:ext cx="1840142" cy="676645"/>
              </a:xfrm>
              <a:prstGeom prst="rect">
                <a:avLst/>
              </a:prstGeom>
            </p:spPr>
          </p:pic>
        </p:grpSp>
        <p:grpSp>
          <p:nvGrpSpPr>
            <p:cNvPr id="2" name="Group 18"/>
            <p:cNvGrpSpPr/>
            <p:nvPr/>
          </p:nvGrpSpPr>
          <p:grpSpPr>
            <a:xfrm>
              <a:off x="9634974" y="1468582"/>
              <a:ext cx="2394924" cy="917921"/>
              <a:chOff x="8963690" y="3179994"/>
              <a:chExt cx="2442947" cy="1238534"/>
            </a:xfrm>
          </p:grpSpPr>
          <p:sp>
            <p:nvSpPr>
              <p:cNvPr id="21" name="Rectangle 22"/>
              <p:cNvSpPr/>
              <p:nvPr/>
            </p:nvSpPr>
            <p:spPr>
              <a:xfrm>
                <a:off x="8963690" y="3179994"/>
                <a:ext cx="2442947" cy="1238534"/>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tIns="179285" rtlCol="0" anchor="t"/>
              <a:lstStyle/>
              <a:p>
                <a:pPr algn="ctr" defTabSz="896386">
                  <a:lnSpc>
                    <a:spcPct val="90000"/>
                  </a:lnSpc>
                  <a:spcAft>
                    <a:spcPts val="588"/>
                  </a:spcAft>
                </a:pPr>
                <a:r>
                  <a:rPr lang="en-US" sz="1961" kern="0" dirty="0">
                    <a:gradFill>
                      <a:gsLst>
                        <a:gs pos="2917">
                          <a:srgbClr val="FFFFFF"/>
                        </a:gs>
                        <a:gs pos="30000">
                          <a:srgbClr val="FFFFFF"/>
                        </a:gs>
                      </a:gsLst>
                      <a:lin ang="5400000" scaled="0"/>
                    </a:gradFill>
                  </a:rPr>
                  <a:t>Linux</a:t>
                </a:r>
              </a:p>
              <a:p>
                <a:pPr algn="ctr" defTabSz="896386">
                  <a:lnSpc>
                    <a:spcPct val="90000"/>
                  </a:lnSpc>
                  <a:spcAft>
                    <a:spcPts val="588"/>
                  </a:spcAft>
                </a:pPr>
                <a:endParaRPr lang="en-US" sz="1961" kern="0" dirty="0">
                  <a:gradFill>
                    <a:gsLst>
                      <a:gs pos="2917">
                        <a:srgbClr val="FFFFFF"/>
                      </a:gs>
                      <a:gs pos="30000">
                        <a:srgbClr val="FFFFFF"/>
                      </a:gs>
                    </a:gsLst>
                    <a:lin ang="5400000" scaled="0"/>
                  </a:gradFill>
                </a:endParaRPr>
              </a:p>
            </p:txBody>
          </p:sp>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5092" y="3738876"/>
                <a:ext cx="1840142" cy="676645"/>
              </a:xfrm>
              <a:prstGeom prst="rect">
                <a:avLst/>
              </a:prstGeom>
            </p:spPr>
          </p:pic>
        </p:grpSp>
      </p:grpSp>
      <p:grpSp>
        <p:nvGrpSpPr>
          <p:cNvPr id="4" name="Group 3"/>
          <p:cNvGrpSpPr/>
          <p:nvPr/>
        </p:nvGrpSpPr>
        <p:grpSpPr>
          <a:xfrm>
            <a:off x="6841151" y="4306012"/>
            <a:ext cx="5229146" cy="2308123"/>
            <a:chOff x="6791233" y="4787079"/>
            <a:chExt cx="5229146" cy="1972135"/>
          </a:xfrm>
        </p:grpSpPr>
        <p:sp>
          <p:nvSpPr>
            <p:cNvPr id="51" name="Rectangle 21"/>
            <p:cNvSpPr/>
            <p:nvPr/>
          </p:nvSpPr>
          <p:spPr>
            <a:xfrm>
              <a:off x="6791233" y="4787079"/>
              <a:ext cx="5229146" cy="1972135"/>
            </a:xfrm>
            <a:prstGeom prst="rect">
              <a:avLst/>
            </a:prstGeom>
            <a:ln w="38100">
              <a:solidFill>
                <a:schemeClr val="accent1"/>
              </a:solidFill>
            </a:ln>
          </p:spPr>
          <p:style>
            <a:lnRef idx="2">
              <a:schemeClr val="accent2"/>
            </a:lnRef>
            <a:fillRef idx="1">
              <a:schemeClr val="lt1"/>
            </a:fillRef>
            <a:effectRef idx="0">
              <a:schemeClr val="accent2"/>
            </a:effectRef>
            <a:fontRef idx="minor">
              <a:schemeClr val="dk1"/>
            </a:fontRef>
          </p:style>
          <p:txBody>
            <a:bodyPr rtlCol="0" anchor="t"/>
            <a:lstStyle/>
            <a:p>
              <a:pPr algn="ctr" defTabSz="896386"/>
              <a:r>
                <a:rPr lang="en-US" sz="2353" kern="0" dirty="0">
                  <a:solidFill>
                    <a:srgbClr val="0078D7"/>
                  </a:solidFill>
                </a:rPr>
                <a:t>Service Fabric</a:t>
              </a:r>
            </a:p>
          </p:txBody>
        </p:sp>
        <p:sp>
          <p:nvSpPr>
            <p:cNvPr id="69" name="Rectangle 25"/>
            <p:cNvSpPr/>
            <p:nvPr/>
          </p:nvSpPr>
          <p:spPr>
            <a:xfrm>
              <a:off x="6872910" y="5172686"/>
              <a:ext cx="5019060" cy="14868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2353" kern="0">
                <a:solidFill>
                  <a:srgbClr val="FFFFFF"/>
                </a:solidFill>
              </a:endParaRPr>
            </a:p>
          </p:txBody>
        </p:sp>
        <p:pic>
          <p:nvPicPr>
            <p:cNvPr id="18" name="Picture 17"/>
            <p:cNvPicPr>
              <a:picLocks noChangeAspect="1"/>
            </p:cNvPicPr>
            <p:nvPr/>
          </p:nvPicPr>
          <p:blipFill>
            <a:blip r:embed="rId5"/>
            <a:stretch>
              <a:fillRect/>
            </a:stretch>
          </p:blipFill>
          <p:spPr>
            <a:xfrm>
              <a:off x="6973534" y="5284049"/>
              <a:ext cx="4939585" cy="1312298"/>
            </a:xfrm>
            <a:prstGeom prst="rect">
              <a:avLst/>
            </a:prstGeom>
          </p:spPr>
        </p:pic>
      </p:grpSp>
      <p:sp>
        <p:nvSpPr>
          <p:cNvPr id="62" name="Rectangle 2"/>
          <p:cNvSpPr/>
          <p:nvPr/>
        </p:nvSpPr>
        <p:spPr>
          <a:xfrm>
            <a:off x="83969" y="2271107"/>
            <a:ext cx="4453687" cy="2387404"/>
          </a:xfrm>
          <a:prstGeom prst="rect">
            <a:avLst/>
          </a:prstGeom>
          <a:ln w="38100">
            <a:solidFill>
              <a:schemeClr val="accent1"/>
            </a:solidFill>
          </a:ln>
        </p:spPr>
        <p:style>
          <a:lnRef idx="2">
            <a:schemeClr val="accent2"/>
          </a:lnRef>
          <a:fillRef idx="1">
            <a:schemeClr val="lt1"/>
          </a:fillRef>
          <a:effectRef idx="0">
            <a:schemeClr val="accent2"/>
          </a:effectRef>
          <a:fontRef idx="minor">
            <a:schemeClr val="dk1"/>
          </a:fontRef>
        </p:style>
        <p:txBody>
          <a:bodyPr rtlCol="0" anchor="t"/>
          <a:lstStyle/>
          <a:p>
            <a:pPr algn="ctr" defTabSz="896386"/>
            <a:r>
              <a:rPr lang="en-US" sz="2353" kern="0" dirty="0">
                <a:solidFill>
                  <a:srgbClr val="0078D7"/>
                </a:solidFill>
              </a:rPr>
              <a:t>Development Frameworks </a:t>
            </a:r>
          </a:p>
          <a:p>
            <a:pPr algn="ctr" defTabSz="896386"/>
            <a:r>
              <a:rPr lang="en-US" sz="2353" kern="0" dirty="0">
                <a:solidFill>
                  <a:srgbClr val="0078D7"/>
                </a:solidFill>
              </a:rPr>
              <a:t>and Languages</a:t>
            </a:r>
          </a:p>
        </p:txBody>
      </p:sp>
      <p:sp>
        <p:nvSpPr>
          <p:cNvPr id="94" name="TextBox 93"/>
          <p:cNvSpPr txBox="1"/>
          <p:nvPr/>
        </p:nvSpPr>
        <p:spPr>
          <a:xfrm>
            <a:off x="172761" y="2997232"/>
            <a:ext cx="517175" cy="541744"/>
          </a:xfrm>
          <a:prstGeom prst="rect">
            <a:avLst/>
          </a:prstGeom>
          <a:solidFill>
            <a:schemeClr val="accent1">
              <a:alpha val="85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95" name="TextBox 94"/>
          <p:cNvSpPr txBox="1"/>
          <p:nvPr/>
        </p:nvSpPr>
        <p:spPr>
          <a:xfrm>
            <a:off x="834723" y="3116927"/>
            <a:ext cx="894085" cy="541771"/>
          </a:xfrm>
          <a:prstGeom prst="rect">
            <a:avLst/>
          </a:prstGeom>
          <a:solidFill>
            <a:schemeClr val="accent1">
              <a:alpha val="85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96" name="TextBox 95"/>
          <p:cNvSpPr txBox="1"/>
          <p:nvPr/>
        </p:nvSpPr>
        <p:spPr>
          <a:xfrm>
            <a:off x="414507" y="3785753"/>
            <a:ext cx="734347" cy="541771"/>
          </a:xfrm>
          <a:prstGeom prst="rect">
            <a:avLst/>
          </a:prstGeom>
          <a:solidFill>
            <a:schemeClr val="accent1">
              <a:alpha val="85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97" name="TextBox 96"/>
          <p:cNvSpPr txBox="1"/>
          <p:nvPr/>
        </p:nvSpPr>
        <p:spPr>
          <a:xfrm>
            <a:off x="1805020" y="3496822"/>
            <a:ext cx="734347" cy="541771"/>
          </a:xfrm>
          <a:prstGeom prst="rect">
            <a:avLst/>
          </a:prstGeom>
          <a:solidFill>
            <a:schemeClr val="accent1">
              <a:alpha val="8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98" name="TextBox 97"/>
          <p:cNvSpPr txBox="1"/>
          <p:nvPr/>
        </p:nvSpPr>
        <p:spPr>
          <a:xfrm>
            <a:off x="1276009" y="3886153"/>
            <a:ext cx="894085" cy="541771"/>
          </a:xfrm>
          <a:prstGeom prst="rect">
            <a:avLst/>
          </a:prstGeom>
          <a:solidFill>
            <a:schemeClr val="accent1">
              <a:alpha val="5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99" name="TextBox 98"/>
          <p:cNvSpPr txBox="1"/>
          <p:nvPr/>
        </p:nvSpPr>
        <p:spPr>
          <a:xfrm>
            <a:off x="2259674" y="3104855"/>
            <a:ext cx="681101" cy="541771"/>
          </a:xfrm>
          <a:prstGeom prst="rect">
            <a:avLst/>
          </a:prstGeom>
          <a:solidFill>
            <a:schemeClr val="accent1">
              <a:alpha val="85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100" name="TextBox 99"/>
          <p:cNvSpPr txBox="1"/>
          <p:nvPr/>
        </p:nvSpPr>
        <p:spPr>
          <a:xfrm>
            <a:off x="2684507" y="3890744"/>
            <a:ext cx="681101" cy="541771"/>
          </a:xfrm>
          <a:prstGeom prst="rect">
            <a:avLst/>
          </a:prstGeom>
          <a:solidFill>
            <a:schemeClr val="accent1">
              <a:alpha val="59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101" name="TextBox 100"/>
          <p:cNvSpPr txBox="1"/>
          <p:nvPr/>
        </p:nvSpPr>
        <p:spPr>
          <a:xfrm>
            <a:off x="2219746" y="3720278"/>
            <a:ext cx="681101" cy="541771"/>
          </a:xfrm>
          <a:prstGeom prst="rect">
            <a:avLst/>
          </a:prstGeom>
          <a:solidFill>
            <a:schemeClr val="accent1">
              <a:alpha val="85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102" name="TextBox 101"/>
          <p:cNvSpPr txBox="1"/>
          <p:nvPr/>
        </p:nvSpPr>
        <p:spPr>
          <a:xfrm>
            <a:off x="3099011" y="3261480"/>
            <a:ext cx="894085" cy="541771"/>
          </a:xfrm>
          <a:prstGeom prst="rect">
            <a:avLst/>
          </a:prstGeom>
          <a:solidFill>
            <a:schemeClr val="accent1">
              <a:alpha val="8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103" name="TextBox 102"/>
          <p:cNvSpPr txBox="1"/>
          <p:nvPr/>
        </p:nvSpPr>
        <p:spPr>
          <a:xfrm>
            <a:off x="3306912" y="3775364"/>
            <a:ext cx="894085" cy="541771"/>
          </a:xfrm>
          <a:prstGeom prst="rect">
            <a:avLst/>
          </a:prstGeom>
          <a:solidFill>
            <a:schemeClr val="accent1">
              <a:alpha val="85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104" name="TextBox 103"/>
          <p:cNvSpPr txBox="1"/>
          <p:nvPr/>
        </p:nvSpPr>
        <p:spPr>
          <a:xfrm>
            <a:off x="3701451" y="2901848"/>
            <a:ext cx="681101" cy="541771"/>
          </a:xfrm>
          <a:prstGeom prst="rect">
            <a:avLst/>
          </a:prstGeom>
          <a:solidFill>
            <a:schemeClr val="accent1">
              <a:alpha val="85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53" name="TextBox 52"/>
          <p:cNvSpPr txBox="1"/>
          <p:nvPr/>
        </p:nvSpPr>
        <p:spPr>
          <a:xfrm>
            <a:off x="2646025" y="3560797"/>
            <a:ext cx="660389" cy="541744"/>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err="1">
                <a:solidFill>
                  <a:srgbClr val="FFFFFF"/>
                </a:solidFill>
              </a:rPr>
              <a:t>.Net</a:t>
            </a:r>
            <a:endParaRPr lang="en-US" sz="1765" kern="0" dirty="0">
              <a:solidFill>
                <a:srgbClr val="FFFFFF"/>
              </a:solidFill>
            </a:endParaRPr>
          </a:p>
        </p:txBody>
      </p:sp>
      <p:sp>
        <p:nvSpPr>
          <p:cNvPr id="54" name="TextBox 53"/>
          <p:cNvSpPr txBox="1"/>
          <p:nvPr/>
        </p:nvSpPr>
        <p:spPr>
          <a:xfrm>
            <a:off x="352694" y="3167286"/>
            <a:ext cx="661728" cy="541744"/>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PHP</a:t>
            </a:r>
          </a:p>
        </p:txBody>
      </p:sp>
      <p:sp>
        <p:nvSpPr>
          <p:cNvPr id="55" name="TextBox 54"/>
          <p:cNvSpPr txBox="1"/>
          <p:nvPr/>
        </p:nvSpPr>
        <p:spPr>
          <a:xfrm>
            <a:off x="3184978" y="3123875"/>
            <a:ext cx="779511" cy="541744"/>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Node</a:t>
            </a:r>
          </a:p>
        </p:txBody>
      </p:sp>
      <p:sp>
        <p:nvSpPr>
          <p:cNvPr id="56" name="TextBox 55"/>
          <p:cNvSpPr txBox="1"/>
          <p:nvPr/>
        </p:nvSpPr>
        <p:spPr>
          <a:xfrm>
            <a:off x="3754237" y="3593252"/>
            <a:ext cx="692512" cy="541744"/>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C++</a:t>
            </a:r>
          </a:p>
        </p:txBody>
      </p:sp>
      <p:sp>
        <p:nvSpPr>
          <p:cNvPr id="57" name="TextBox 56"/>
          <p:cNvSpPr txBox="1"/>
          <p:nvPr/>
        </p:nvSpPr>
        <p:spPr>
          <a:xfrm>
            <a:off x="3208430" y="3978216"/>
            <a:ext cx="666082" cy="541771"/>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Java</a:t>
            </a:r>
          </a:p>
        </p:txBody>
      </p:sp>
      <p:sp>
        <p:nvSpPr>
          <p:cNvPr id="59" name="TextBox 58"/>
          <p:cNvSpPr txBox="1"/>
          <p:nvPr/>
        </p:nvSpPr>
        <p:spPr>
          <a:xfrm>
            <a:off x="266580" y="3990371"/>
            <a:ext cx="739358" cy="541744"/>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Ruby</a:t>
            </a:r>
          </a:p>
        </p:txBody>
      </p:sp>
      <p:sp>
        <p:nvSpPr>
          <p:cNvPr id="61" name="TextBox 60"/>
          <p:cNvSpPr txBox="1"/>
          <p:nvPr/>
        </p:nvSpPr>
        <p:spPr>
          <a:xfrm>
            <a:off x="1855428" y="3936318"/>
            <a:ext cx="853126" cy="541744"/>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Win32</a:t>
            </a:r>
          </a:p>
        </p:txBody>
      </p:sp>
      <p:sp>
        <p:nvSpPr>
          <p:cNvPr id="90" name="TextBox 89"/>
          <p:cNvSpPr txBox="1"/>
          <p:nvPr/>
        </p:nvSpPr>
        <p:spPr>
          <a:xfrm>
            <a:off x="1110843" y="2997231"/>
            <a:ext cx="553314" cy="541744"/>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Go</a:t>
            </a:r>
          </a:p>
        </p:txBody>
      </p:sp>
      <p:sp>
        <p:nvSpPr>
          <p:cNvPr id="91" name="TextBox 90"/>
          <p:cNvSpPr txBox="1"/>
          <p:nvPr/>
        </p:nvSpPr>
        <p:spPr>
          <a:xfrm>
            <a:off x="3836552" y="2871692"/>
            <a:ext cx="630585" cy="541771"/>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Perl</a:t>
            </a:r>
          </a:p>
        </p:txBody>
      </p:sp>
      <p:sp>
        <p:nvSpPr>
          <p:cNvPr id="92" name="TextBox 91"/>
          <p:cNvSpPr txBox="1"/>
          <p:nvPr/>
        </p:nvSpPr>
        <p:spPr>
          <a:xfrm>
            <a:off x="1803649" y="3191961"/>
            <a:ext cx="1014328" cy="541744"/>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err="1">
                <a:solidFill>
                  <a:srgbClr val="FFFFFF"/>
                </a:solidFill>
              </a:rPr>
              <a:t>Phython</a:t>
            </a:r>
            <a:endParaRPr lang="en-US" sz="1765" kern="0" dirty="0">
              <a:solidFill>
                <a:srgbClr val="FFFFFF"/>
              </a:solidFill>
            </a:endParaRPr>
          </a:p>
        </p:txBody>
      </p:sp>
      <p:sp>
        <p:nvSpPr>
          <p:cNvPr id="93" name="TextBox 92"/>
          <p:cNvSpPr txBox="1"/>
          <p:nvPr/>
        </p:nvSpPr>
        <p:spPr>
          <a:xfrm>
            <a:off x="810975" y="3586232"/>
            <a:ext cx="1144265" cy="541744"/>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JavaScript</a:t>
            </a:r>
          </a:p>
        </p:txBody>
      </p:sp>
      <p:grpSp>
        <p:nvGrpSpPr>
          <p:cNvPr id="12" name="Group 11"/>
          <p:cNvGrpSpPr/>
          <p:nvPr/>
        </p:nvGrpSpPr>
        <p:grpSpPr>
          <a:xfrm>
            <a:off x="83969" y="4806751"/>
            <a:ext cx="6628773" cy="1865558"/>
            <a:chOff x="208336" y="4813456"/>
            <a:chExt cx="6466039" cy="2035612"/>
          </a:xfrm>
        </p:grpSpPr>
        <p:sp>
          <p:nvSpPr>
            <p:cNvPr id="161" name="Rectangle 160"/>
            <p:cNvSpPr/>
            <p:nvPr/>
          </p:nvSpPr>
          <p:spPr>
            <a:xfrm>
              <a:off x="208336" y="4813456"/>
              <a:ext cx="6466039" cy="1972135"/>
            </a:xfrm>
            <a:prstGeom prst="rect">
              <a:avLst/>
            </a:prstGeom>
            <a:ln w="38100">
              <a:solidFill>
                <a:schemeClr val="accent1"/>
              </a:solidFill>
            </a:ln>
          </p:spPr>
          <p:style>
            <a:lnRef idx="2">
              <a:schemeClr val="accent2"/>
            </a:lnRef>
            <a:fillRef idx="1">
              <a:schemeClr val="lt1"/>
            </a:fillRef>
            <a:effectRef idx="0">
              <a:schemeClr val="accent2"/>
            </a:effectRef>
            <a:fontRef idx="minor">
              <a:schemeClr val="dk1"/>
            </a:fontRef>
          </p:style>
          <p:txBody>
            <a:bodyPr rtlCol="0" anchor="t"/>
            <a:lstStyle/>
            <a:p>
              <a:pPr algn="ctr" defTabSz="896386"/>
              <a:r>
                <a:rPr lang="en-US" sz="2353" kern="0" dirty="0">
                  <a:solidFill>
                    <a:srgbClr val="0078D7"/>
                  </a:solidFill>
                </a:rPr>
                <a:t>Microsoft Cloud</a:t>
              </a:r>
            </a:p>
          </p:txBody>
        </p:sp>
        <p:grpSp>
          <p:nvGrpSpPr>
            <p:cNvPr id="162" name="Group 161"/>
            <p:cNvGrpSpPr/>
            <p:nvPr/>
          </p:nvGrpSpPr>
          <p:grpSpPr>
            <a:xfrm>
              <a:off x="401910" y="5306623"/>
              <a:ext cx="1833283" cy="1344637"/>
              <a:chOff x="5707409" y="5099960"/>
              <a:chExt cx="1828800" cy="1371600"/>
            </a:xfrm>
          </p:grpSpPr>
          <p:sp>
            <p:nvSpPr>
              <p:cNvPr id="173" name="Rectangle 172"/>
              <p:cNvSpPr/>
              <p:nvPr/>
            </p:nvSpPr>
            <p:spPr>
              <a:xfrm>
                <a:off x="5707409" y="5099960"/>
                <a:ext cx="1828800" cy="1371600"/>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endParaRPr lang="en-US" sz="1765" kern="0">
                  <a:solidFill>
                    <a:srgbClr val="FFFFFF"/>
                  </a:solidFill>
                </a:endParaRPr>
              </a:p>
            </p:txBody>
          </p:sp>
          <p:pic>
            <p:nvPicPr>
              <p:cNvPr id="174" name="Picture 17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33903" y="5469292"/>
                <a:ext cx="1375813" cy="816809"/>
              </a:xfrm>
              <a:prstGeom prst="rect">
                <a:avLst/>
              </a:prstGeom>
            </p:spPr>
          </p:pic>
          <p:sp>
            <p:nvSpPr>
              <p:cNvPr id="175" name="Rectangle 174"/>
              <p:cNvSpPr/>
              <p:nvPr/>
            </p:nvSpPr>
            <p:spPr>
              <a:xfrm>
                <a:off x="6239237" y="5099960"/>
                <a:ext cx="773751" cy="371244"/>
              </a:xfrm>
              <a:prstGeom prst="rect">
                <a:avLst/>
              </a:prstGeom>
            </p:spPr>
            <p:txBody>
              <a:bodyPr wrap="none">
                <a:spAutoFit/>
              </a:bodyPr>
              <a:lstStyle/>
              <a:p>
                <a:pPr defTabSz="896386"/>
                <a:r>
                  <a:rPr lang="en-US" sz="1765" kern="0" dirty="0">
                    <a:solidFill>
                      <a:srgbClr val="FFFFFF"/>
                    </a:solidFill>
                  </a:rPr>
                  <a:t>Azure</a:t>
                </a:r>
              </a:p>
            </p:txBody>
          </p:sp>
        </p:grpSp>
        <p:grpSp>
          <p:nvGrpSpPr>
            <p:cNvPr id="163" name="Group 162"/>
            <p:cNvGrpSpPr/>
            <p:nvPr/>
          </p:nvGrpSpPr>
          <p:grpSpPr>
            <a:xfrm>
              <a:off x="2538113" y="5306623"/>
              <a:ext cx="1833283" cy="1344637"/>
              <a:chOff x="7933589" y="5099960"/>
              <a:chExt cx="1828800" cy="1371600"/>
            </a:xfrm>
          </p:grpSpPr>
          <p:sp>
            <p:nvSpPr>
              <p:cNvPr id="168" name="Rectangle 167"/>
              <p:cNvSpPr/>
              <p:nvPr/>
            </p:nvSpPr>
            <p:spPr>
              <a:xfrm>
                <a:off x="7933589" y="5099960"/>
                <a:ext cx="1828800" cy="1371600"/>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endParaRPr lang="en-US" sz="1765" kern="0">
                  <a:solidFill>
                    <a:srgbClr val="FFFFFF"/>
                  </a:solidFill>
                </a:endParaRPr>
              </a:p>
            </p:txBody>
          </p:sp>
          <p:grpSp>
            <p:nvGrpSpPr>
              <p:cNvPr id="169" name="Group 168"/>
              <p:cNvGrpSpPr/>
              <p:nvPr/>
            </p:nvGrpSpPr>
            <p:grpSpPr>
              <a:xfrm>
                <a:off x="8573872" y="5554567"/>
                <a:ext cx="548234" cy="731534"/>
                <a:chOff x="16918515" y="-3457761"/>
                <a:chExt cx="2089150" cy="2787650"/>
              </a:xfrm>
              <a:solidFill>
                <a:schemeClr val="bg1"/>
              </a:solidFill>
            </p:grpSpPr>
            <p:sp>
              <p:nvSpPr>
                <p:cNvPr id="171" name="Freeform 21"/>
                <p:cNvSpPr>
                  <a:spLocks noEditPoints="1"/>
                </p:cNvSpPr>
                <p:nvPr/>
              </p:nvSpPr>
              <p:spPr bwMode="auto">
                <a:xfrm>
                  <a:off x="16918515" y="-2283008"/>
                  <a:ext cx="1308100" cy="1612897"/>
                </a:xfrm>
                <a:custGeom>
                  <a:avLst/>
                  <a:gdLst>
                    <a:gd name="T0" fmla="*/ 0 w 824"/>
                    <a:gd name="T1" fmla="*/ 0 h 1016"/>
                    <a:gd name="T2" fmla="*/ 0 w 824"/>
                    <a:gd name="T3" fmla="*/ 1016 h 1016"/>
                    <a:gd name="T4" fmla="*/ 266 w 824"/>
                    <a:gd name="T5" fmla="*/ 1016 h 1016"/>
                    <a:gd name="T6" fmla="*/ 266 w 824"/>
                    <a:gd name="T7" fmla="*/ 807 h 1016"/>
                    <a:gd name="T8" fmla="*/ 375 w 824"/>
                    <a:gd name="T9" fmla="*/ 807 h 1016"/>
                    <a:gd name="T10" fmla="*/ 375 w 824"/>
                    <a:gd name="T11" fmla="*/ 1016 h 1016"/>
                    <a:gd name="T12" fmla="*/ 454 w 824"/>
                    <a:gd name="T13" fmla="*/ 1016 h 1016"/>
                    <a:gd name="T14" fmla="*/ 454 w 824"/>
                    <a:gd name="T15" fmla="*/ 807 h 1016"/>
                    <a:gd name="T16" fmla="*/ 560 w 824"/>
                    <a:gd name="T17" fmla="*/ 807 h 1016"/>
                    <a:gd name="T18" fmla="*/ 560 w 824"/>
                    <a:gd name="T19" fmla="*/ 1016 h 1016"/>
                    <a:gd name="T20" fmla="*/ 824 w 824"/>
                    <a:gd name="T21" fmla="*/ 1016 h 1016"/>
                    <a:gd name="T22" fmla="*/ 824 w 824"/>
                    <a:gd name="T23" fmla="*/ 0 h 1016"/>
                    <a:gd name="T24" fmla="*/ 0 w 824"/>
                    <a:gd name="T25" fmla="*/ 0 h 1016"/>
                    <a:gd name="T26" fmla="*/ 746 w 824"/>
                    <a:gd name="T27" fmla="*/ 740 h 1016"/>
                    <a:gd name="T28" fmla="*/ 81 w 824"/>
                    <a:gd name="T29" fmla="*/ 740 h 1016"/>
                    <a:gd name="T30" fmla="*/ 81 w 824"/>
                    <a:gd name="T31" fmla="*/ 634 h 1016"/>
                    <a:gd name="T32" fmla="*/ 746 w 824"/>
                    <a:gd name="T33" fmla="*/ 634 h 1016"/>
                    <a:gd name="T34" fmla="*/ 746 w 824"/>
                    <a:gd name="T35" fmla="*/ 740 h 1016"/>
                    <a:gd name="T36" fmla="*/ 746 w 824"/>
                    <a:gd name="T37" fmla="*/ 558 h 1016"/>
                    <a:gd name="T38" fmla="*/ 81 w 824"/>
                    <a:gd name="T39" fmla="*/ 558 h 1016"/>
                    <a:gd name="T40" fmla="*/ 81 w 824"/>
                    <a:gd name="T41" fmla="*/ 451 h 1016"/>
                    <a:gd name="T42" fmla="*/ 746 w 824"/>
                    <a:gd name="T43" fmla="*/ 451 h 1016"/>
                    <a:gd name="T44" fmla="*/ 746 w 824"/>
                    <a:gd name="T45" fmla="*/ 558 h 1016"/>
                    <a:gd name="T46" fmla="*/ 746 w 824"/>
                    <a:gd name="T47" fmla="*/ 373 h 1016"/>
                    <a:gd name="T48" fmla="*/ 81 w 824"/>
                    <a:gd name="T49" fmla="*/ 373 h 1016"/>
                    <a:gd name="T50" fmla="*/ 81 w 824"/>
                    <a:gd name="T51" fmla="*/ 266 h 1016"/>
                    <a:gd name="T52" fmla="*/ 746 w 824"/>
                    <a:gd name="T53" fmla="*/ 266 h 1016"/>
                    <a:gd name="T54" fmla="*/ 746 w 824"/>
                    <a:gd name="T55" fmla="*/ 373 h 1016"/>
                    <a:gd name="T56" fmla="*/ 746 w 824"/>
                    <a:gd name="T57" fmla="*/ 188 h 1016"/>
                    <a:gd name="T58" fmla="*/ 81 w 824"/>
                    <a:gd name="T59" fmla="*/ 188 h 1016"/>
                    <a:gd name="T60" fmla="*/ 81 w 824"/>
                    <a:gd name="T61" fmla="*/ 81 h 1016"/>
                    <a:gd name="T62" fmla="*/ 746 w 824"/>
                    <a:gd name="T63" fmla="*/ 81 h 1016"/>
                    <a:gd name="T64" fmla="*/ 746 w 824"/>
                    <a:gd name="T65" fmla="*/ 188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4" h="1016">
                      <a:moveTo>
                        <a:pt x="0" y="0"/>
                      </a:moveTo>
                      <a:lnTo>
                        <a:pt x="0" y="1016"/>
                      </a:lnTo>
                      <a:lnTo>
                        <a:pt x="266" y="1016"/>
                      </a:lnTo>
                      <a:lnTo>
                        <a:pt x="266" y="807"/>
                      </a:lnTo>
                      <a:lnTo>
                        <a:pt x="375" y="807"/>
                      </a:lnTo>
                      <a:lnTo>
                        <a:pt x="375" y="1016"/>
                      </a:lnTo>
                      <a:lnTo>
                        <a:pt x="454" y="1016"/>
                      </a:lnTo>
                      <a:lnTo>
                        <a:pt x="454" y="807"/>
                      </a:lnTo>
                      <a:lnTo>
                        <a:pt x="560" y="807"/>
                      </a:lnTo>
                      <a:lnTo>
                        <a:pt x="560" y="1016"/>
                      </a:lnTo>
                      <a:lnTo>
                        <a:pt x="824" y="1016"/>
                      </a:lnTo>
                      <a:lnTo>
                        <a:pt x="824" y="0"/>
                      </a:lnTo>
                      <a:lnTo>
                        <a:pt x="0" y="0"/>
                      </a:lnTo>
                      <a:close/>
                      <a:moveTo>
                        <a:pt x="746" y="740"/>
                      </a:moveTo>
                      <a:lnTo>
                        <a:pt x="81" y="740"/>
                      </a:lnTo>
                      <a:lnTo>
                        <a:pt x="81" y="634"/>
                      </a:lnTo>
                      <a:lnTo>
                        <a:pt x="746" y="634"/>
                      </a:lnTo>
                      <a:lnTo>
                        <a:pt x="746" y="740"/>
                      </a:lnTo>
                      <a:close/>
                      <a:moveTo>
                        <a:pt x="746" y="558"/>
                      </a:moveTo>
                      <a:lnTo>
                        <a:pt x="81" y="558"/>
                      </a:lnTo>
                      <a:lnTo>
                        <a:pt x="81" y="451"/>
                      </a:lnTo>
                      <a:lnTo>
                        <a:pt x="746" y="451"/>
                      </a:lnTo>
                      <a:lnTo>
                        <a:pt x="746" y="558"/>
                      </a:lnTo>
                      <a:close/>
                      <a:moveTo>
                        <a:pt x="746" y="373"/>
                      </a:moveTo>
                      <a:lnTo>
                        <a:pt x="81" y="373"/>
                      </a:lnTo>
                      <a:lnTo>
                        <a:pt x="81" y="266"/>
                      </a:lnTo>
                      <a:lnTo>
                        <a:pt x="746" y="266"/>
                      </a:lnTo>
                      <a:lnTo>
                        <a:pt x="746" y="373"/>
                      </a:lnTo>
                      <a:close/>
                      <a:moveTo>
                        <a:pt x="746" y="188"/>
                      </a:moveTo>
                      <a:lnTo>
                        <a:pt x="81" y="188"/>
                      </a:lnTo>
                      <a:lnTo>
                        <a:pt x="81" y="81"/>
                      </a:lnTo>
                      <a:lnTo>
                        <a:pt x="746" y="81"/>
                      </a:lnTo>
                      <a:lnTo>
                        <a:pt x="746" y="188"/>
                      </a:ln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172" name="Freeform 22"/>
                <p:cNvSpPr>
                  <a:spLocks noEditPoints="1"/>
                </p:cNvSpPr>
                <p:nvPr/>
              </p:nvSpPr>
              <p:spPr bwMode="auto">
                <a:xfrm>
                  <a:off x="17699565" y="-3457761"/>
                  <a:ext cx="1308100" cy="2787650"/>
                </a:xfrm>
                <a:custGeom>
                  <a:avLst/>
                  <a:gdLst>
                    <a:gd name="T0" fmla="*/ 0 w 824"/>
                    <a:gd name="T1" fmla="*/ 0 h 1756"/>
                    <a:gd name="T2" fmla="*/ 0 w 824"/>
                    <a:gd name="T3" fmla="*/ 686 h 1756"/>
                    <a:gd name="T4" fmla="*/ 80 w 824"/>
                    <a:gd name="T5" fmla="*/ 686 h 1756"/>
                    <a:gd name="T6" fmla="*/ 80 w 824"/>
                    <a:gd name="T7" fmla="*/ 636 h 1756"/>
                    <a:gd name="T8" fmla="*/ 745 w 824"/>
                    <a:gd name="T9" fmla="*/ 636 h 1756"/>
                    <a:gd name="T10" fmla="*/ 745 w 824"/>
                    <a:gd name="T11" fmla="*/ 743 h 1756"/>
                    <a:gd name="T12" fmla="*/ 410 w 824"/>
                    <a:gd name="T13" fmla="*/ 743 h 1756"/>
                    <a:gd name="T14" fmla="*/ 410 w 824"/>
                    <a:gd name="T15" fmla="*/ 821 h 1756"/>
                    <a:gd name="T16" fmla="*/ 745 w 824"/>
                    <a:gd name="T17" fmla="*/ 821 h 1756"/>
                    <a:gd name="T18" fmla="*/ 745 w 824"/>
                    <a:gd name="T19" fmla="*/ 928 h 1756"/>
                    <a:gd name="T20" fmla="*/ 410 w 824"/>
                    <a:gd name="T21" fmla="*/ 928 h 1756"/>
                    <a:gd name="T22" fmla="*/ 410 w 824"/>
                    <a:gd name="T23" fmla="*/ 1006 h 1756"/>
                    <a:gd name="T24" fmla="*/ 745 w 824"/>
                    <a:gd name="T25" fmla="*/ 1006 h 1756"/>
                    <a:gd name="T26" fmla="*/ 745 w 824"/>
                    <a:gd name="T27" fmla="*/ 1113 h 1756"/>
                    <a:gd name="T28" fmla="*/ 410 w 824"/>
                    <a:gd name="T29" fmla="*/ 1113 h 1756"/>
                    <a:gd name="T30" fmla="*/ 410 w 824"/>
                    <a:gd name="T31" fmla="*/ 1191 h 1756"/>
                    <a:gd name="T32" fmla="*/ 745 w 824"/>
                    <a:gd name="T33" fmla="*/ 1191 h 1756"/>
                    <a:gd name="T34" fmla="*/ 745 w 824"/>
                    <a:gd name="T35" fmla="*/ 1298 h 1756"/>
                    <a:gd name="T36" fmla="*/ 410 w 824"/>
                    <a:gd name="T37" fmla="*/ 1298 h 1756"/>
                    <a:gd name="T38" fmla="*/ 410 w 824"/>
                    <a:gd name="T39" fmla="*/ 1374 h 1756"/>
                    <a:gd name="T40" fmla="*/ 745 w 824"/>
                    <a:gd name="T41" fmla="*/ 1374 h 1756"/>
                    <a:gd name="T42" fmla="*/ 745 w 824"/>
                    <a:gd name="T43" fmla="*/ 1480 h 1756"/>
                    <a:gd name="T44" fmla="*/ 410 w 824"/>
                    <a:gd name="T45" fmla="*/ 1480 h 1756"/>
                    <a:gd name="T46" fmla="*/ 410 w 824"/>
                    <a:gd name="T47" fmla="*/ 1756 h 1756"/>
                    <a:gd name="T48" fmla="*/ 451 w 824"/>
                    <a:gd name="T49" fmla="*/ 1756 h 1756"/>
                    <a:gd name="T50" fmla="*/ 451 w 824"/>
                    <a:gd name="T51" fmla="*/ 1547 h 1756"/>
                    <a:gd name="T52" fmla="*/ 560 w 824"/>
                    <a:gd name="T53" fmla="*/ 1547 h 1756"/>
                    <a:gd name="T54" fmla="*/ 560 w 824"/>
                    <a:gd name="T55" fmla="*/ 1756 h 1756"/>
                    <a:gd name="T56" fmla="*/ 824 w 824"/>
                    <a:gd name="T57" fmla="*/ 1756 h 1756"/>
                    <a:gd name="T58" fmla="*/ 824 w 824"/>
                    <a:gd name="T59" fmla="*/ 0 h 1756"/>
                    <a:gd name="T60" fmla="*/ 0 w 824"/>
                    <a:gd name="T61" fmla="*/ 0 h 1756"/>
                    <a:gd name="T62" fmla="*/ 745 w 824"/>
                    <a:gd name="T63" fmla="*/ 558 h 1756"/>
                    <a:gd name="T64" fmla="*/ 80 w 824"/>
                    <a:gd name="T65" fmla="*/ 558 h 1756"/>
                    <a:gd name="T66" fmla="*/ 80 w 824"/>
                    <a:gd name="T67" fmla="*/ 451 h 1756"/>
                    <a:gd name="T68" fmla="*/ 745 w 824"/>
                    <a:gd name="T69" fmla="*/ 451 h 1756"/>
                    <a:gd name="T70" fmla="*/ 745 w 824"/>
                    <a:gd name="T71" fmla="*/ 558 h 1756"/>
                    <a:gd name="T72" fmla="*/ 745 w 824"/>
                    <a:gd name="T73" fmla="*/ 375 h 1756"/>
                    <a:gd name="T74" fmla="*/ 80 w 824"/>
                    <a:gd name="T75" fmla="*/ 375 h 1756"/>
                    <a:gd name="T76" fmla="*/ 80 w 824"/>
                    <a:gd name="T77" fmla="*/ 268 h 1756"/>
                    <a:gd name="T78" fmla="*/ 745 w 824"/>
                    <a:gd name="T79" fmla="*/ 268 h 1756"/>
                    <a:gd name="T80" fmla="*/ 745 w 824"/>
                    <a:gd name="T81" fmla="*/ 375 h 1756"/>
                    <a:gd name="T82" fmla="*/ 745 w 824"/>
                    <a:gd name="T83" fmla="*/ 190 h 1756"/>
                    <a:gd name="T84" fmla="*/ 80 w 824"/>
                    <a:gd name="T85" fmla="*/ 190 h 1756"/>
                    <a:gd name="T86" fmla="*/ 80 w 824"/>
                    <a:gd name="T87" fmla="*/ 83 h 1756"/>
                    <a:gd name="T88" fmla="*/ 745 w 824"/>
                    <a:gd name="T89" fmla="*/ 83 h 1756"/>
                    <a:gd name="T90" fmla="*/ 745 w 824"/>
                    <a:gd name="T91" fmla="*/ 190 h 1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4" h="1756">
                      <a:moveTo>
                        <a:pt x="0" y="0"/>
                      </a:moveTo>
                      <a:lnTo>
                        <a:pt x="0" y="686"/>
                      </a:lnTo>
                      <a:lnTo>
                        <a:pt x="80" y="686"/>
                      </a:lnTo>
                      <a:lnTo>
                        <a:pt x="80" y="636"/>
                      </a:lnTo>
                      <a:lnTo>
                        <a:pt x="745" y="636"/>
                      </a:lnTo>
                      <a:lnTo>
                        <a:pt x="745" y="743"/>
                      </a:lnTo>
                      <a:lnTo>
                        <a:pt x="410" y="743"/>
                      </a:lnTo>
                      <a:lnTo>
                        <a:pt x="410" y="821"/>
                      </a:lnTo>
                      <a:lnTo>
                        <a:pt x="745" y="821"/>
                      </a:lnTo>
                      <a:lnTo>
                        <a:pt x="745" y="928"/>
                      </a:lnTo>
                      <a:lnTo>
                        <a:pt x="410" y="928"/>
                      </a:lnTo>
                      <a:lnTo>
                        <a:pt x="410" y="1006"/>
                      </a:lnTo>
                      <a:lnTo>
                        <a:pt x="745" y="1006"/>
                      </a:lnTo>
                      <a:lnTo>
                        <a:pt x="745" y="1113"/>
                      </a:lnTo>
                      <a:lnTo>
                        <a:pt x="410" y="1113"/>
                      </a:lnTo>
                      <a:lnTo>
                        <a:pt x="410" y="1191"/>
                      </a:lnTo>
                      <a:lnTo>
                        <a:pt x="745" y="1191"/>
                      </a:lnTo>
                      <a:lnTo>
                        <a:pt x="745" y="1298"/>
                      </a:lnTo>
                      <a:lnTo>
                        <a:pt x="410" y="1298"/>
                      </a:lnTo>
                      <a:lnTo>
                        <a:pt x="410" y="1374"/>
                      </a:lnTo>
                      <a:lnTo>
                        <a:pt x="745" y="1374"/>
                      </a:lnTo>
                      <a:lnTo>
                        <a:pt x="745" y="1480"/>
                      </a:lnTo>
                      <a:lnTo>
                        <a:pt x="410" y="1480"/>
                      </a:lnTo>
                      <a:lnTo>
                        <a:pt x="410" y="1756"/>
                      </a:lnTo>
                      <a:lnTo>
                        <a:pt x="451" y="1756"/>
                      </a:lnTo>
                      <a:lnTo>
                        <a:pt x="451" y="1547"/>
                      </a:lnTo>
                      <a:lnTo>
                        <a:pt x="560" y="1547"/>
                      </a:lnTo>
                      <a:lnTo>
                        <a:pt x="560" y="1756"/>
                      </a:lnTo>
                      <a:lnTo>
                        <a:pt x="824" y="1756"/>
                      </a:lnTo>
                      <a:lnTo>
                        <a:pt x="824" y="0"/>
                      </a:lnTo>
                      <a:lnTo>
                        <a:pt x="0" y="0"/>
                      </a:lnTo>
                      <a:close/>
                      <a:moveTo>
                        <a:pt x="745" y="558"/>
                      </a:moveTo>
                      <a:lnTo>
                        <a:pt x="80" y="558"/>
                      </a:lnTo>
                      <a:lnTo>
                        <a:pt x="80" y="451"/>
                      </a:lnTo>
                      <a:lnTo>
                        <a:pt x="745" y="451"/>
                      </a:lnTo>
                      <a:lnTo>
                        <a:pt x="745" y="558"/>
                      </a:lnTo>
                      <a:close/>
                      <a:moveTo>
                        <a:pt x="745" y="375"/>
                      </a:moveTo>
                      <a:lnTo>
                        <a:pt x="80" y="375"/>
                      </a:lnTo>
                      <a:lnTo>
                        <a:pt x="80" y="268"/>
                      </a:lnTo>
                      <a:lnTo>
                        <a:pt x="745" y="268"/>
                      </a:lnTo>
                      <a:lnTo>
                        <a:pt x="745" y="375"/>
                      </a:lnTo>
                      <a:close/>
                      <a:moveTo>
                        <a:pt x="745" y="190"/>
                      </a:moveTo>
                      <a:lnTo>
                        <a:pt x="80" y="190"/>
                      </a:lnTo>
                      <a:lnTo>
                        <a:pt x="80" y="83"/>
                      </a:lnTo>
                      <a:lnTo>
                        <a:pt x="745" y="83"/>
                      </a:lnTo>
                      <a:lnTo>
                        <a:pt x="745" y="190"/>
                      </a:ln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grpSp>
          <p:sp>
            <p:nvSpPr>
              <p:cNvPr id="170" name="Rectangle 169"/>
              <p:cNvSpPr/>
              <p:nvPr/>
            </p:nvSpPr>
            <p:spPr>
              <a:xfrm>
                <a:off x="8123175" y="5099960"/>
                <a:ext cx="1449628" cy="369332"/>
              </a:xfrm>
              <a:prstGeom prst="rect">
                <a:avLst/>
              </a:prstGeom>
            </p:spPr>
            <p:txBody>
              <a:bodyPr wrap="none">
                <a:spAutoFit/>
              </a:bodyPr>
              <a:lstStyle/>
              <a:p>
                <a:pPr defTabSz="896386"/>
                <a:r>
                  <a:rPr lang="en-US" sz="1765" kern="0" dirty="0">
                    <a:solidFill>
                      <a:srgbClr val="FFFFFF"/>
                    </a:solidFill>
                  </a:rPr>
                  <a:t>On Premises</a:t>
                </a:r>
              </a:p>
            </p:txBody>
          </p:sp>
        </p:grpSp>
        <p:grpSp>
          <p:nvGrpSpPr>
            <p:cNvPr id="164" name="Group 163"/>
            <p:cNvGrpSpPr/>
            <p:nvPr/>
          </p:nvGrpSpPr>
          <p:grpSpPr>
            <a:xfrm>
              <a:off x="4674316" y="5312584"/>
              <a:ext cx="1865568" cy="1536484"/>
              <a:chOff x="9804660" y="5099960"/>
              <a:chExt cx="1861006" cy="1567294"/>
            </a:xfrm>
          </p:grpSpPr>
          <p:sp>
            <p:nvSpPr>
              <p:cNvPr id="165" name="Rectangle 164"/>
              <p:cNvSpPr/>
              <p:nvPr/>
            </p:nvSpPr>
            <p:spPr>
              <a:xfrm>
                <a:off x="9804660" y="5099960"/>
                <a:ext cx="1828800" cy="1371600"/>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endParaRPr lang="en-US" sz="1765" kern="0">
                  <a:solidFill>
                    <a:srgbClr val="FFFFFF"/>
                  </a:solidFill>
                </a:endParaRPr>
              </a:p>
            </p:txBody>
          </p:sp>
          <p:pic>
            <p:nvPicPr>
              <p:cNvPr id="166" name="Picture 2" descr="\\MAGNUM\Projects\Microsoft\Cloud Power FY12\Design\ICONS_PNG\Tower.png"/>
              <p:cNvPicPr>
                <a:picLocks noChangeAspect="1" noChangeArrowheads="1"/>
              </p:cNvPicPr>
              <p:nvPr/>
            </p:nvPicPr>
            <p:blipFill>
              <a:blip r:embed="rId7" cstate="print">
                <a:lum bright="100000" contrast="100000"/>
              </a:blip>
              <a:stretch>
                <a:fillRect/>
              </a:stretch>
            </p:blipFill>
            <p:spPr bwMode="auto">
              <a:xfrm>
                <a:off x="9972139" y="5173413"/>
                <a:ext cx="1493841" cy="1493841"/>
              </a:xfrm>
              <a:prstGeom prst="rect">
                <a:avLst/>
              </a:prstGeom>
              <a:noFill/>
            </p:spPr>
          </p:pic>
          <p:sp>
            <p:nvSpPr>
              <p:cNvPr id="167" name="Rectangle 166"/>
              <p:cNvSpPr/>
              <p:nvPr/>
            </p:nvSpPr>
            <p:spPr>
              <a:xfrm>
                <a:off x="9846129" y="5099960"/>
                <a:ext cx="1819537" cy="369332"/>
              </a:xfrm>
              <a:prstGeom prst="rect">
                <a:avLst/>
              </a:prstGeom>
            </p:spPr>
            <p:txBody>
              <a:bodyPr wrap="none">
                <a:spAutoFit/>
              </a:bodyPr>
              <a:lstStyle/>
              <a:p>
                <a:pPr defTabSz="896386"/>
                <a:r>
                  <a:rPr lang="en-US" sz="1765" kern="0" dirty="0">
                    <a:solidFill>
                      <a:srgbClr val="FFFFFF"/>
                    </a:solidFill>
                  </a:rPr>
                  <a:t>Service Provider</a:t>
                </a:r>
              </a:p>
            </p:txBody>
          </p:sp>
        </p:grpSp>
      </p:grpSp>
      <p:grpSp>
        <p:nvGrpSpPr>
          <p:cNvPr id="66" name="Group 65"/>
          <p:cNvGrpSpPr/>
          <p:nvPr/>
        </p:nvGrpSpPr>
        <p:grpSpPr>
          <a:xfrm>
            <a:off x="6858253" y="214827"/>
            <a:ext cx="5217302" cy="1954885"/>
            <a:chOff x="3912469" y="425087"/>
            <a:chExt cx="6450227" cy="2011680"/>
          </a:xfrm>
        </p:grpSpPr>
        <p:sp>
          <p:nvSpPr>
            <p:cNvPr id="67" name="Rectangle 66"/>
            <p:cNvSpPr/>
            <p:nvPr/>
          </p:nvSpPr>
          <p:spPr>
            <a:xfrm>
              <a:off x="3912469" y="425087"/>
              <a:ext cx="6450227" cy="2011680"/>
            </a:xfrm>
            <a:prstGeom prst="rect">
              <a:avLst/>
            </a:prstGeom>
            <a:ln w="38100">
              <a:solidFill>
                <a:schemeClr val="accent1"/>
              </a:solidFill>
            </a:ln>
          </p:spPr>
          <p:style>
            <a:lnRef idx="2">
              <a:schemeClr val="accent2"/>
            </a:lnRef>
            <a:fillRef idx="1">
              <a:schemeClr val="lt1"/>
            </a:fillRef>
            <a:effectRef idx="0">
              <a:schemeClr val="accent2"/>
            </a:effectRef>
            <a:fontRef idx="minor">
              <a:schemeClr val="dk1"/>
            </a:fontRef>
          </p:style>
          <p:txBody>
            <a:bodyPr rtlCol="0" anchor="t"/>
            <a:lstStyle/>
            <a:p>
              <a:pPr algn="ctr" defTabSz="896386"/>
              <a:r>
                <a:rPr lang="en-US" sz="2353" kern="0" dirty="0">
                  <a:solidFill>
                    <a:srgbClr val="0078D7"/>
                  </a:solidFill>
                </a:rPr>
                <a:t>Container Management</a:t>
              </a:r>
            </a:p>
          </p:txBody>
        </p:sp>
        <p:grpSp>
          <p:nvGrpSpPr>
            <p:cNvPr id="68" name="Group 67"/>
            <p:cNvGrpSpPr/>
            <p:nvPr/>
          </p:nvGrpSpPr>
          <p:grpSpPr>
            <a:xfrm>
              <a:off x="4101544" y="906046"/>
              <a:ext cx="1828800" cy="1371600"/>
              <a:chOff x="4092204" y="824804"/>
              <a:chExt cx="1828800" cy="1371600"/>
            </a:xfrm>
          </p:grpSpPr>
          <p:sp>
            <p:nvSpPr>
              <p:cNvPr id="76" name="Rectangle 75"/>
              <p:cNvSpPr/>
              <p:nvPr/>
            </p:nvSpPr>
            <p:spPr>
              <a:xfrm>
                <a:off x="4092204" y="824804"/>
                <a:ext cx="1828800" cy="1371600"/>
              </a:xfrm>
              <a:prstGeom prst="rect">
                <a:avLst/>
              </a:prstGeom>
              <a:solidFill>
                <a:schemeClr val="accent1"/>
              </a:solidFill>
              <a:ln w="381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defTabSz="896386"/>
                <a:r>
                  <a:rPr lang="en-US" sz="1765" kern="0">
                    <a:solidFill>
                      <a:srgbClr val="FFFFFF"/>
                    </a:solidFill>
                  </a:rPr>
                  <a:t>PowerShell</a:t>
                </a:r>
              </a:p>
            </p:txBody>
          </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64568" y="1242108"/>
                <a:ext cx="884073" cy="884073"/>
              </a:xfrm>
              <a:prstGeom prst="rect">
                <a:avLst/>
              </a:prstGeom>
              <a:ln w="38100">
                <a:solidFill>
                  <a:schemeClr val="accent1"/>
                </a:solidFill>
              </a:ln>
            </p:spPr>
          </p:pic>
        </p:grpSp>
        <p:grpSp>
          <p:nvGrpSpPr>
            <p:cNvPr id="70" name="Group 69"/>
            <p:cNvGrpSpPr/>
            <p:nvPr/>
          </p:nvGrpSpPr>
          <p:grpSpPr>
            <a:xfrm>
              <a:off x="8363502" y="906046"/>
              <a:ext cx="1828800" cy="1388456"/>
              <a:chOff x="8354162" y="845633"/>
              <a:chExt cx="1828800" cy="1388456"/>
            </a:xfrm>
          </p:grpSpPr>
          <p:sp>
            <p:nvSpPr>
              <p:cNvPr id="74" name="Rectangle 73"/>
              <p:cNvSpPr/>
              <p:nvPr/>
            </p:nvSpPr>
            <p:spPr>
              <a:xfrm>
                <a:off x="8354162" y="845633"/>
                <a:ext cx="1828800" cy="1371600"/>
              </a:xfrm>
              <a:prstGeom prst="rect">
                <a:avLst/>
              </a:prstGeom>
              <a:solidFill>
                <a:schemeClr val="accent1"/>
              </a:solidFill>
              <a:ln w="381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defTabSz="896386"/>
                <a:r>
                  <a:rPr lang="en-US" sz="1765" kern="0">
                    <a:solidFill>
                      <a:srgbClr val="FFFFFF"/>
                    </a:solidFill>
                  </a:rPr>
                  <a:t>Others</a:t>
                </a:r>
              </a:p>
            </p:txBody>
          </p:sp>
          <p:pic>
            <p:nvPicPr>
              <p:cNvPr id="75" name="Picture 2" descr="C:\Users\mitchellg\Desktop\Automated_2.png"/>
              <p:cNvPicPr>
                <a:picLocks noChangeAspect="1" noChangeArrowheads="1"/>
              </p:cNvPicPr>
              <p:nvPr/>
            </p:nvPicPr>
            <p:blipFill>
              <a:blip r:embed="rId9" cstate="print">
                <a:lum bright="100000"/>
              </a:blip>
              <a:srcRect/>
              <a:stretch>
                <a:fillRect/>
              </a:stretch>
            </p:blipFill>
            <p:spPr bwMode="auto">
              <a:xfrm>
                <a:off x="8662935" y="1022834"/>
                <a:ext cx="1211255" cy="1211255"/>
              </a:xfrm>
              <a:prstGeom prst="rect">
                <a:avLst/>
              </a:prstGeom>
              <a:noFill/>
              <a:ln w="38100">
                <a:noFill/>
              </a:ln>
            </p:spPr>
          </p:pic>
        </p:grpSp>
        <p:grpSp>
          <p:nvGrpSpPr>
            <p:cNvPr id="71" name="Group 70"/>
            <p:cNvGrpSpPr/>
            <p:nvPr/>
          </p:nvGrpSpPr>
          <p:grpSpPr>
            <a:xfrm>
              <a:off x="6183202" y="906046"/>
              <a:ext cx="1956396" cy="1371600"/>
              <a:chOff x="6173862" y="845633"/>
              <a:chExt cx="1956396" cy="1371600"/>
            </a:xfrm>
          </p:grpSpPr>
          <p:sp>
            <p:nvSpPr>
              <p:cNvPr id="72" name="Rectangle 71"/>
              <p:cNvSpPr/>
              <p:nvPr/>
            </p:nvSpPr>
            <p:spPr>
              <a:xfrm>
                <a:off x="6237660" y="845633"/>
                <a:ext cx="1828800" cy="1371600"/>
              </a:xfrm>
              <a:prstGeom prst="rect">
                <a:avLst/>
              </a:prstGeom>
              <a:solidFill>
                <a:schemeClr val="accent1"/>
              </a:solidFill>
              <a:ln w="381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defTabSz="896386"/>
                <a:r>
                  <a:rPr lang="en-US" sz="1765" kern="0">
                    <a:solidFill>
                      <a:srgbClr val="FFFFFF"/>
                    </a:solidFill>
                  </a:rPr>
                  <a:t>Docker</a:t>
                </a:r>
              </a:p>
            </p:txBody>
          </p:sp>
          <p:pic>
            <p:nvPicPr>
              <p:cNvPr id="73" name="Picture 7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73862" y="1291188"/>
                <a:ext cx="1956396" cy="672474"/>
              </a:xfrm>
              <a:prstGeom prst="rect">
                <a:avLst/>
              </a:prstGeom>
              <a:ln w="38100">
                <a:noFill/>
              </a:ln>
            </p:spPr>
          </p:pic>
        </p:grpSp>
      </p:grpSp>
      <p:grpSp>
        <p:nvGrpSpPr>
          <p:cNvPr id="80" name="Group 79"/>
          <p:cNvGrpSpPr/>
          <p:nvPr/>
        </p:nvGrpSpPr>
        <p:grpSpPr>
          <a:xfrm>
            <a:off x="4623333" y="1288473"/>
            <a:ext cx="2078954" cy="3382110"/>
            <a:chOff x="1767013" y="2024075"/>
            <a:chExt cx="2050084" cy="3297046"/>
          </a:xfrm>
        </p:grpSpPr>
        <p:sp>
          <p:nvSpPr>
            <p:cNvPr id="81" name="Rectangle 80"/>
            <p:cNvSpPr/>
            <p:nvPr/>
          </p:nvSpPr>
          <p:spPr>
            <a:xfrm>
              <a:off x="1767013" y="2024075"/>
              <a:ext cx="2050084" cy="3297046"/>
            </a:xfrm>
            <a:prstGeom prst="rect">
              <a:avLst/>
            </a:prstGeom>
            <a:ln w="38100">
              <a:solidFill>
                <a:schemeClr val="accent1"/>
              </a:solidFill>
            </a:ln>
          </p:spPr>
          <p:style>
            <a:lnRef idx="2">
              <a:schemeClr val="accent2"/>
            </a:lnRef>
            <a:fillRef idx="1">
              <a:schemeClr val="lt1"/>
            </a:fillRef>
            <a:effectRef idx="0">
              <a:schemeClr val="accent2"/>
            </a:effectRef>
            <a:fontRef idx="minor">
              <a:schemeClr val="dk1"/>
            </a:fontRef>
          </p:style>
          <p:txBody>
            <a:bodyPr rtlCol="0" anchor="t"/>
            <a:lstStyle/>
            <a:p>
              <a:pPr algn="ctr" defTabSz="896386"/>
              <a:r>
                <a:rPr lang="en-US" sz="2353" kern="0" dirty="0">
                  <a:solidFill>
                    <a:srgbClr val="0078D7"/>
                  </a:solidFill>
                </a:rPr>
                <a:t>Development Environments</a:t>
              </a:r>
            </a:p>
          </p:txBody>
        </p:sp>
        <p:grpSp>
          <p:nvGrpSpPr>
            <p:cNvPr id="82" name="Group 81"/>
            <p:cNvGrpSpPr/>
            <p:nvPr/>
          </p:nvGrpSpPr>
          <p:grpSpPr>
            <a:xfrm>
              <a:off x="1877655" y="2901344"/>
              <a:ext cx="1828800" cy="685800"/>
              <a:chOff x="3366086" y="2513564"/>
              <a:chExt cx="1828800" cy="685800"/>
            </a:xfrm>
          </p:grpSpPr>
          <p:sp>
            <p:nvSpPr>
              <p:cNvPr id="87" name="Rectangle 86"/>
              <p:cNvSpPr/>
              <p:nvPr/>
            </p:nvSpPr>
            <p:spPr>
              <a:xfrm>
                <a:off x="3366086" y="2513564"/>
                <a:ext cx="1828800" cy="685800"/>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endParaRPr lang="en-US" sz="1765" kern="0">
                  <a:solidFill>
                    <a:srgbClr val="FFFFFF"/>
                  </a:solidFill>
                </a:endParaRPr>
              </a:p>
            </p:txBody>
          </p:sp>
          <p:pic>
            <p:nvPicPr>
              <p:cNvPr id="88" name="Picture 8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449334" y="2636317"/>
                <a:ext cx="1657240" cy="469364"/>
              </a:xfrm>
              <a:prstGeom prst="rect">
                <a:avLst/>
              </a:prstGeom>
            </p:spPr>
          </p:pic>
        </p:grpSp>
        <p:sp>
          <p:nvSpPr>
            <p:cNvPr id="83" name="Rectangle 82"/>
            <p:cNvSpPr/>
            <p:nvPr/>
          </p:nvSpPr>
          <p:spPr>
            <a:xfrm>
              <a:off x="1875123" y="4555788"/>
              <a:ext cx="1828800" cy="685800"/>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sz="1765" kern="0">
                  <a:solidFill>
                    <a:srgbClr val="FFFFFF"/>
                  </a:solidFill>
                </a:rPr>
                <a:t>Others…</a:t>
              </a:r>
              <a:endParaRPr lang="en-US" sz="1765" kern="0" dirty="0">
                <a:solidFill>
                  <a:srgbClr val="FFFFFF"/>
                </a:solidFill>
              </a:endParaRPr>
            </a:p>
          </p:txBody>
        </p:sp>
        <p:grpSp>
          <p:nvGrpSpPr>
            <p:cNvPr id="84" name="Group 83"/>
            <p:cNvGrpSpPr/>
            <p:nvPr/>
          </p:nvGrpSpPr>
          <p:grpSpPr>
            <a:xfrm>
              <a:off x="1877655" y="3733396"/>
              <a:ext cx="1828800" cy="685800"/>
              <a:chOff x="1874706" y="3937841"/>
              <a:chExt cx="1828800" cy="685800"/>
            </a:xfrm>
          </p:grpSpPr>
          <p:sp>
            <p:nvSpPr>
              <p:cNvPr id="85" name="Rectangle 84"/>
              <p:cNvSpPr/>
              <p:nvPr/>
            </p:nvSpPr>
            <p:spPr>
              <a:xfrm>
                <a:off x="1874706" y="3937841"/>
                <a:ext cx="1828800" cy="685800"/>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endParaRPr lang="en-US" sz="1765" kern="0">
                  <a:solidFill>
                    <a:srgbClr val="FFFFFF"/>
                  </a:solidFill>
                </a:endParaRPr>
              </a:p>
            </p:txBody>
          </p:sp>
          <p:pic>
            <p:nvPicPr>
              <p:cNvPr id="86" name="Picture 8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85526" y="4115446"/>
                <a:ext cx="1407161" cy="330590"/>
              </a:xfrm>
              <a:prstGeom prst="rect">
                <a:avLst/>
              </a:prstGeom>
            </p:spPr>
          </p:pic>
        </p:grpSp>
      </p:grpSp>
    </p:spTree>
    <p:extLst>
      <p:ext uri="{BB962C8B-B14F-4D97-AF65-F5344CB8AC3E}">
        <p14:creationId xmlns:p14="http://schemas.microsoft.com/office/powerpoint/2010/main" val="16435892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0"/>
                                        </p:tgtEl>
                                        <p:attrNameLst>
                                          <p:attrName>style.visibility</p:attrName>
                                        </p:attrNameLst>
                                      </p:cBhvr>
                                      <p:to>
                                        <p:strVal val="visible"/>
                                      </p:to>
                                    </p:set>
                                    <p:animEffect transition="in" filter="fade">
                                      <p:cBhvr>
                                        <p:cTn id="11" dur="500"/>
                                        <p:tgtEl>
                                          <p:spTgt spid="9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3"/>
                                        </p:tgtEl>
                                        <p:attrNameLst>
                                          <p:attrName>style.visibility</p:attrName>
                                        </p:attrNameLst>
                                      </p:cBhvr>
                                      <p:to>
                                        <p:strVal val="visible"/>
                                      </p:to>
                                    </p:set>
                                    <p:animEffect transition="in" filter="fade">
                                      <p:cBhvr>
                                        <p:cTn id="15" dur="500"/>
                                        <p:tgtEl>
                                          <p:spTgt spid="9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500"/>
                                        <p:tgtEl>
                                          <p:spTgt spid="59"/>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fade">
                                      <p:cBhvr>
                                        <p:cTn id="23" dur="500"/>
                                        <p:tgtEl>
                                          <p:spTgt spid="6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92"/>
                                        </p:tgtEl>
                                        <p:attrNameLst>
                                          <p:attrName>style.visibility</p:attrName>
                                        </p:attrNameLst>
                                      </p:cBhvr>
                                      <p:to>
                                        <p:strVal val="visible"/>
                                      </p:to>
                                    </p:set>
                                    <p:animEffect transition="in" filter="fade">
                                      <p:cBhvr>
                                        <p:cTn id="27" dur="500"/>
                                        <p:tgtEl>
                                          <p:spTgt spid="9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500"/>
                                        <p:tgtEl>
                                          <p:spTgt spid="53"/>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91"/>
                                        </p:tgtEl>
                                        <p:attrNameLst>
                                          <p:attrName>style.visibility</p:attrName>
                                        </p:attrNameLst>
                                      </p:cBhvr>
                                      <p:to>
                                        <p:strVal val="visible"/>
                                      </p:to>
                                    </p:set>
                                    <p:animEffect transition="in" filter="fade">
                                      <p:cBhvr>
                                        <p:cTn id="39" dur="500"/>
                                        <p:tgtEl>
                                          <p:spTgt spid="91"/>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fade">
                                      <p:cBhvr>
                                        <p:cTn id="43" dur="500"/>
                                        <p:tgtEl>
                                          <p:spTgt spid="56"/>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500"/>
                                        <p:tgtEl>
                                          <p:spTgt spid="5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0"/>
                                        </p:tgtEl>
                                        <p:attrNameLst>
                                          <p:attrName>style.visibility</p:attrName>
                                        </p:attrNameLst>
                                      </p:cBhvr>
                                      <p:to>
                                        <p:strVal val="visible"/>
                                      </p:to>
                                    </p:set>
                                    <p:animEffect transition="in" filter="fade">
                                      <p:cBhvr>
                                        <p:cTn id="52" dur="500"/>
                                        <p:tgtEl>
                                          <p:spTgt spid="80"/>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1000"/>
                                        <p:tgtEl>
                                          <p:spTgt spid="12"/>
                                        </p:tgtEl>
                                      </p:cBhvr>
                                    </p:animEffect>
                                    <p:anim calcmode="lin" valueType="num">
                                      <p:cBhvr>
                                        <p:cTn id="58" dur="1000" fill="hold"/>
                                        <p:tgtEl>
                                          <p:spTgt spid="12"/>
                                        </p:tgtEl>
                                        <p:attrNameLst>
                                          <p:attrName>ppt_x</p:attrName>
                                        </p:attrNameLst>
                                      </p:cBhvr>
                                      <p:tavLst>
                                        <p:tav tm="0">
                                          <p:val>
                                            <p:strVal val="#ppt_x"/>
                                          </p:val>
                                        </p:tav>
                                        <p:tav tm="100000">
                                          <p:val>
                                            <p:strVal val="#ppt_x"/>
                                          </p:val>
                                        </p:tav>
                                      </p:tavLst>
                                    </p:anim>
                                    <p:anim calcmode="lin" valueType="num">
                                      <p:cBhvr>
                                        <p:cTn id="5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66"/>
                                        </p:tgtEl>
                                        <p:attrNameLst>
                                          <p:attrName>style.visibility</p:attrName>
                                        </p:attrNameLst>
                                      </p:cBhvr>
                                      <p:to>
                                        <p:strVal val="visible"/>
                                      </p:to>
                                    </p:set>
                                    <p:animEffect transition="in" filter="fade">
                                      <p:cBhvr>
                                        <p:cTn id="64" dur="500"/>
                                        <p:tgtEl>
                                          <p:spTgt spid="66"/>
                                        </p:tgtEl>
                                      </p:cBhvr>
                                    </p:animEffect>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nodeType="click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fade">
                                      <p:cBhvr>
                                        <p:cTn id="69" dur="1000"/>
                                        <p:tgtEl>
                                          <p:spTgt spid="3"/>
                                        </p:tgtEl>
                                      </p:cBhvr>
                                    </p:animEffect>
                                    <p:anim calcmode="lin" valueType="num">
                                      <p:cBhvr>
                                        <p:cTn id="70" dur="1000" fill="hold"/>
                                        <p:tgtEl>
                                          <p:spTgt spid="3"/>
                                        </p:tgtEl>
                                        <p:attrNameLst>
                                          <p:attrName>ppt_x</p:attrName>
                                        </p:attrNameLst>
                                      </p:cBhvr>
                                      <p:tavLst>
                                        <p:tav tm="0">
                                          <p:val>
                                            <p:strVal val="#ppt_x"/>
                                          </p:val>
                                        </p:tav>
                                        <p:tav tm="100000">
                                          <p:val>
                                            <p:strVal val="#ppt_x"/>
                                          </p:val>
                                        </p:tav>
                                      </p:tavLst>
                                    </p:anim>
                                    <p:anim calcmode="lin" valueType="num">
                                      <p:cBhvr>
                                        <p:cTn id="7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4"/>
                                        </p:tgtEl>
                                        <p:attrNameLst>
                                          <p:attrName>style.visibility</p:attrName>
                                        </p:attrNameLst>
                                      </p:cBhvr>
                                      <p:to>
                                        <p:strVal val="visible"/>
                                      </p:to>
                                    </p:set>
                                    <p:animEffect transition="in" filter="fade">
                                      <p:cBhvr>
                                        <p:cTn id="76" dur="1000"/>
                                        <p:tgtEl>
                                          <p:spTgt spid="4"/>
                                        </p:tgtEl>
                                      </p:cBhvr>
                                    </p:animEffect>
                                    <p:anim calcmode="lin" valueType="num">
                                      <p:cBhvr>
                                        <p:cTn id="77" dur="1000" fill="hold"/>
                                        <p:tgtEl>
                                          <p:spTgt spid="4"/>
                                        </p:tgtEl>
                                        <p:attrNameLst>
                                          <p:attrName>ppt_x</p:attrName>
                                        </p:attrNameLst>
                                      </p:cBhvr>
                                      <p:tavLst>
                                        <p:tav tm="0">
                                          <p:val>
                                            <p:strVal val="#ppt_x"/>
                                          </p:val>
                                        </p:tav>
                                        <p:tav tm="100000">
                                          <p:val>
                                            <p:strVal val="#ppt_x"/>
                                          </p:val>
                                        </p:tav>
                                      </p:tavLst>
                                    </p:anim>
                                    <p:anim calcmode="lin" valueType="num">
                                      <p:cBhvr>
                                        <p:cTn id="7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P spid="56" grpId="0" animBg="1"/>
      <p:bldP spid="57" grpId="0" animBg="1"/>
      <p:bldP spid="59" grpId="0" animBg="1"/>
      <p:bldP spid="61" grpId="0" animBg="1"/>
      <p:bldP spid="90" grpId="0" animBg="1"/>
      <p:bldP spid="91" grpId="0" animBg="1"/>
      <p:bldP spid="92" grpId="0" animBg="1"/>
      <p:bldP spid="9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1" name="Group 30"/>
          <p:cNvGrpSpPr/>
          <p:nvPr/>
        </p:nvGrpSpPr>
        <p:grpSpPr>
          <a:xfrm>
            <a:off x="979485" y="2282872"/>
            <a:ext cx="10090448" cy="3387058"/>
            <a:chOff x="622459" y="2171556"/>
            <a:chExt cx="11081400" cy="3457352"/>
          </a:xfrm>
        </p:grpSpPr>
        <p:cxnSp>
          <p:nvCxnSpPr>
            <p:cNvPr id="123" name="Straight Connector 122"/>
            <p:cNvCxnSpPr/>
            <p:nvPr/>
          </p:nvCxnSpPr>
          <p:spPr>
            <a:xfrm>
              <a:off x="622459" y="2171556"/>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622459" y="3010094"/>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622459" y="3772402"/>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622459" y="5628908"/>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22459" y="4740510"/>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grpSp>
      <p:pic>
        <p:nvPicPr>
          <p:cNvPr id="103" name="Picture 10" descr="https://encrypted-tbn3.gstatic.com/images?q=tbn:ANd9GcQgAB8I4GUYPGAuHqEufTpFML_JWZior9mwUJP3P5Tro4I_bcL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36283" y="3285998"/>
            <a:ext cx="534540" cy="513925"/>
          </a:xfrm>
          <a:prstGeom prst="rect">
            <a:avLst/>
          </a:prstGeom>
          <a:extLst>
            <a:ext uri="{909E8E84-426E-40DD-AFC4-6F175D3DCCD1}">
              <a14:hiddenFill xmlns:a14="http://schemas.microsoft.com/office/drawing/2010/main">
                <a:solidFill>
                  <a:srgbClr val="FFFFFF"/>
                </a:solidFill>
              </a14:hiddenFill>
            </a:ext>
          </a:extLst>
        </p:spPr>
      </p:pic>
      <p:pic>
        <p:nvPicPr>
          <p:cNvPr id="104" name="Picture 10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39319" y="3275981"/>
            <a:ext cx="733389" cy="523015"/>
          </a:xfrm>
          <a:prstGeom prst="rect">
            <a:avLst/>
          </a:prstGeom>
        </p:spPr>
      </p:pic>
      <p:grpSp>
        <p:nvGrpSpPr>
          <p:cNvPr id="105" name="Group 104"/>
          <p:cNvGrpSpPr/>
          <p:nvPr/>
        </p:nvGrpSpPr>
        <p:grpSpPr>
          <a:xfrm>
            <a:off x="3103208" y="3242299"/>
            <a:ext cx="487127" cy="557646"/>
            <a:chOff x="11227523" y="2315027"/>
            <a:chExt cx="565700" cy="647594"/>
          </a:xfrm>
        </p:grpSpPr>
        <p:pic>
          <p:nvPicPr>
            <p:cNvPr id="106" name="Picture 105"/>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07" name="Picture 106"/>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sp>
        <p:nvSpPr>
          <p:cNvPr id="129" name="TextBox 128"/>
          <p:cNvSpPr txBox="1"/>
          <p:nvPr/>
        </p:nvSpPr>
        <p:spPr>
          <a:xfrm>
            <a:off x="318653" y="3314589"/>
            <a:ext cx="1813156" cy="343443"/>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Light"/>
                <a:ea typeface="+mn-ea"/>
                <a:cs typeface="+mn-cs"/>
              </a:rPr>
              <a:t>Applications</a:t>
            </a:r>
          </a:p>
        </p:txBody>
      </p:sp>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14254" y="1618620"/>
            <a:ext cx="1589797" cy="473153"/>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47984" y="1657023"/>
            <a:ext cx="1438273" cy="389156"/>
          </a:xfrm>
          <a:prstGeom prst="rect">
            <a:avLst/>
          </a:prstGeom>
        </p:spPr>
      </p:pic>
      <p:pic>
        <p:nvPicPr>
          <p:cNvPr id="100"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66652" y="1534432"/>
            <a:ext cx="325013" cy="53038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1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709648" y="1546535"/>
            <a:ext cx="438555" cy="5130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0" name="TextBox 129"/>
          <p:cNvSpPr txBox="1"/>
          <p:nvPr/>
        </p:nvSpPr>
        <p:spPr>
          <a:xfrm>
            <a:off x="6980617" y="1669860"/>
            <a:ext cx="1567236" cy="331899"/>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srgbClr val="000000"/>
                </a:solidFill>
                <a:effectLst/>
                <a:uLnTx/>
                <a:uFillTx/>
                <a:latin typeface="Segoe UI Light"/>
                <a:ea typeface="+mn-ea"/>
                <a:cs typeface="+mn-cs"/>
              </a:rPr>
              <a:t>Clients </a:t>
            </a:r>
          </a:p>
        </p:txBody>
      </p:sp>
      <p:sp>
        <p:nvSpPr>
          <p:cNvPr id="70" name="TextBox 69"/>
          <p:cNvSpPr txBox="1"/>
          <p:nvPr/>
        </p:nvSpPr>
        <p:spPr>
          <a:xfrm>
            <a:off x="318653" y="5967620"/>
            <a:ext cx="1454533" cy="343443"/>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Light"/>
                <a:ea typeface="+mn-ea"/>
                <a:cs typeface="+mn-cs"/>
              </a:rPr>
              <a:t>Infrastructure</a:t>
            </a:r>
          </a:p>
        </p:txBody>
      </p:sp>
      <p:sp>
        <p:nvSpPr>
          <p:cNvPr id="132" name="TextBox 131"/>
          <p:cNvSpPr txBox="1"/>
          <p:nvPr/>
        </p:nvSpPr>
        <p:spPr>
          <a:xfrm>
            <a:off x="318653" y="2569536"/>
            <a:ext cx="1508667" cy="343443"/>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Light"/>
                <a:ea typeface="+mn-ea"/>
                <a:cs typeface="+mn-cs"/>
              </a:rPr>
              <a:t>Management</a:t>
            </a:r>
          </a:p>
        </p:txBody>
      </p:sp>
      <p:pic>
        <p:nvPicPr>
          <p:cNvPr id="11"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814059" y="2230101"/>
            <a:ext cx="1673855" cy="781624"/>
          </a:xfrm>
          <a:prstGeom prst="rect">
            <a:avLst/>
          </a:prstGeom>
        </p:spPr>
      </p:pic>
      <p:pic>
        <p:nvPicPr>
          <p:cNvPr id="13" name="Picture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682487" y="2402543"/>
            <a:ext cx="778972" cy="615870"/>
          </a:xfrm>
          <a:prstGeom prst="rect">
            <a:avLst/>
          </a:prstGeom>
        </p:spPr>
      </p:pic>
      <p:pic>
        <p:nvPicPr>
          <p:cNvPr id="14" name="Picture 1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724374" y="2414056"/>
            <a:ext cx="992773" cy="621476"/>
          </a:xfrm>
          <a:prstGeom prst="rect">
            <a:avLst/>
          </a:prstGeom>
        </p:spPr>
      </p:pic>
      <p:pic>
        <p:nvPicPr>
          <p:cNvPr id="20" name="Picture 19"/>
          <p:cNvPicPr>
            <a:picLocks noChangeAspect="1"/>
          </p:cNvPicPr>
          <p:nvPr/>
        </p:nvPicPr>
        <p:blipFill>
          <a:blip r:embed="rId14"/>
          <a:stretch>
            <a:fillRect/>
          </a:stretch>
        </p:blipFill>
        <p:spPr>
          <a:xfrm>
            <a:off x="7646959" y="4957488"/>
            <a:ext cx="1044962" cy="510606"/>
          </a:xfrm>
          <a:prstGeom prst="rect">
            <a:avLst/>
          </a:prstGeom>
        </p:spPr>
      </p:pic>
      <p:pic>
        <p:nvPicPr>
          <p:cNvPr id="21" name="Picture 20"/>
          <p:cNvPicPr>
            <a:picLocks noChangeAspect="1"/>
          </p:cNvPicPr>
          <p:nvPr/>
        </p:nvPicPr>
        <p:blipFill>
          <a:blip r:embed="rId15"/>
          <a:stretch>
            <a:fillRect/>
          </a:stretch>
        </p:blipFill>
        <p:spPr>
          <a:xfrm>
            <a:off x="8855430" y="5098102"/>
            <a:ext cx="985050" cy="302576"/>
          </a:xfrm>
          <a:prstGeom prst="rect">
            <a:avLst/>
          </a:prstGeom>
        </p:spPr>
      </p:pic>
      <p:pic>
        <p:nvPicPr>
          <p:cNvPr id="19" name="Picture 18"/>
          <p:cNvPicPr>
            <a:picLocks noChangeAspect="1"/>
          </p:cNvPicPr>
          <p:nvPr/>
        </p:nvPicPr>
        <p:blipFill>
          <a:blip r:embed="rId16"/>
          <a:stretch>
            <a:fillRect/>
          </a:stretch>
        </p:blipFill>
        <p:spPr>
          <a:xfrm>
            <a:off x="5215314" y="5039037"/>
            <a:ext cx="1329583" cy="347505"/>
          </a:xfrm>
          <a:prstGeom prst="rect">
            <a:avLst/>
          </a:prstGeom>
        </p:spPr>
      </p:pic>
      <p:sp>
        <p:nvSpPr>
          <p:cNvPr id="131" name="TextBox 130"/>
          <p:cNvSpPr txBox="1"/>
          <p:nvPr/>
        </p:nvSpPr>
        <p:spPr>
          <a:xfrm>
            <a:off x="318653" y="4974446"/>
            <a:ext cx="1813156" cy="594566"/>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Light"/>
                <a:ea typeface="+mn-ea"/>
                <a:cs typeface="+mn-cs"/>
              </a:rPr>
              <a:t>Databases &amp;</a:t>
            </a:r>
          </a:p>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Light"/>
                <a:ea typeface="+mn-ea"/>
                <a:cs typeface="+mn-cs"/>
              </a:rPr>
              <a:t>Middleware</a:t>
            </a:r>
          </a:p>
        </p:txBody>
      </p:sp>
      <p:pic>
        <p:nvPicPr>
          <p:cNvPr id="10" name="Picture 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784478" y="5044874"/>
            <a:ext cx="1071646" cy="357416"/>
          </a:xfrm>
          <a:prstGeom prst="rect">
            <a:avLst/>
          </a:prstGeom>
        </p:spPr>
      </p:pic>
      <p:pic>
        <p:nvPicPr>
          <p:cNvPr id="119" name="Picture 11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550095" y="4295215"/>
            <a:ext cx="769495" cy="214750"/>
          </a:xfrm>
          <a:prstGeom prst="rect">
            <a:avLst/>
          </a:prstGeom>
        </p:spPr>
      </p:pic>
      <p:sp>
        <p:nvSpPr>
          <p:cNvPr id="128" name="TextBox 127"/>
          <p:cNvSpPr txBox="1"/>
          <p:nvPr/>
        </p:nvSpPr>
        <p:spPr>
          <a:xfrm>
            <a:off x="318653" y="4044310"/>
            <a:ext cx="1813156" cy="594566"/>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Light"/>
                <a:ea typeface="+mn-ea"/>
                <a:cs typeface="+mn-cs"/>
              </a:rPr>
              <a:t>App Frameworks</a:t>
            </a:r>
          </a:p>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Light"/>
                <a:ea typeface="+mn-ea"/>
                <a:cs typeface="+mn-cs"/>
              </a:rPr>
              <a:t>&amp; Tools</a:t>
            </a:r>
          </a:p>
        </p:txBody>
      </p:sp>
      <p:pic>
        <p:nvPicPr>
          <p:cNvPr id="2" name="Picture 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393552" y="4137399"/>
            <a:ext cx="399456" cy="458530"/>
          </a:xfrm>
          <a:prstGeom prst="rect">
            <a:avLst/>
          </a:prstGeom>
        </p:spPr>
      </p:pic>
      <p:pic>
        <p:nvPicPr>
          <p:cNvPr id="84" name="Picture 8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661738" y="4204471"/>
            <a:ext cx="1335385" cy="312537"/>
          </a:xfrm>
          <a:prstGeom prst="rect">
            <a:avLst/>
          </a:prstGeom>
        </p:spPr>
      </p:pic>
      <p:pic>
        <p:nvPicPr>
          <p:cNvPr id="81" name="Picture 80"/>
          <p:cNvPicPr>
            <a:picLocks noChangeAspect="1"/>
          </p:cNvPicPr>
          <p:nvPr/>
        </p:nvPicPr>
        <p:blipFill>
          <a:blip r:embed="rId21"/>
          <a:stretch>
            <a:fillRect/>
          </a:stretch>
        </p:blipFill>
        <p:spPr>
          <a:xfrm>
            <a:off x="7219109" y="4264191"/>
            <a:ext cx="1019241" cy="205055"/>
          </a:xfrm>
          <a:prstGeom prst="rect">
            <a:avLst/>
          </a:prstGeom>
        </p:spPr>
      </p:pic>
      <p:pic>
        <p:nvPicPr>
          <p:cNvPr id="88" name="Picture 87"/>
          <p:cNvPicPr>
            <a:picLocks noChangeAspect="1"/>
          </p:cNvPicPr>
          <p:nvPr/>
        </p:nvPicPr>
        <p:blipFill>
          <a:blip r:embed="rId22"/>
          <a:stretch>
            <a:fillRect/>
          </a:stretch>
        </p:blipFill>
        <p:spPr>
          <a:xfrm>
            <a:off x="10126137" y="5059683"/>
            <a:ext cx="444989" cy="454591"/>
          </a:xfrm>
          <a:prstGeom prst="rect">
            <a:avLst/>
          </a:prstGeom>
        </p:spPr>
      </p:pic>
      <p:pic>
        <p:nvPicPr>
          <p:cNvPr id="90" name="Picture 89"/>
          <p:cNvPicPr>
            <a:picLocks noChangeAspect="1"/>
          </p:cNvPicPr>
          <p:nvPr/>
        </p:nvPicPr>
        <p:blipFill>
          <a:blip r:embed="rId23"/>
          <a:stretch>
            <a:fillRect/>
          </a:stretch>
        </p:blipFill>
        <p:spPr>
          <a:xfrm>
            <a:off x="6835605" y="5096693"/>
            <a:ext cx="613115" cy="280416"/>
          </a:xfrm>
          <a:prstGeom prst="rect">
            <a:avLst/>
          </a:prstGeom>
        </p:spPr>
      </p:pic>
      <p:pic>
        <p:nvPicPr>
          <p:cNvPr id="93" name="Picture 92"/>
          <p:cNvPicPr>
            <a:picLocks noChangeAspect="1"/>
          </p:cNvPicPr>
          <p:nvPr/>
        </p:nvPicPr>
        <p:blipFill rotWithShape="1">
          <a:blip r:embed="rId24" cstate="print">
            <a:extLst>
              <a:ext uri="{28A0092B-C50C-407E-A947-70E740481C1C}">
                <a14:useLocalDpi xmlns:a14="http://schemas.microsoft.com/office/drawing/2010/main" val="0"/>
              </a:ext>
            </a:extLst>
          </a:blip>
          <a:srcRect/>
          <a:stretch/>
        </p:blipFill>
        <p:spPr>
          <a:xfrm>
            <a:off x="10752176" y="5075555"/>
            <a:ext cx="957869" cy="392594"/>
          </a:xfrm>
          <a:prstGeom prst="rect">
            <a:avLst/>
          </a:prstGeom>
        </p:spPr>
      </p:pic>
      <p:pic>
        <p:nvPicPr>
          <p:cNvPr id="74" name="Picture 4" descr="https://tool.microsoftsca.com/Content/assets/clients/928527.pn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642062" y="3252518"/>
            <a:ext cx="949421" cy="474711"/>
          </a:xfrm>
          <a:prstGeom prst="rect">
            <a:avLst/>
          </a:prstGeom>
          <a:extLst>
            <a:ext uri="{909E8E84-426E-40DD-AFC4-6F175D3DCCD1}">
              <a14:hiddenFill xmlns:a14="http://schemas.microsoft.com/office/drawing/2010/main">
                <a:solidFill>
                  <a:srgbClr val="FFFFFF"/>
                </a:solidFill>
              </a14:hiddenFill>
            </a:ext>
          </a:extLst>
        </p:spPr>
      </p:pic>
      <p:pic>
        <p:nvPicPr>
          <p:cNvPr id="75" name="Picture 2" descr="http://blog.cloudfoundry.com/wp-content/static/cfcom/assets/images/logocf300square.jp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7372289" y="3233367"/>
            <a:ext cx="597585" cy="597585"/>
          </a:xfrm>
          <a:prstGeom prst="rect">
            <a:avLst/>
          </a:prstGeom>
          <a:extLst>
            <a:ext uri="{909E8E84-426E-40DD-AFC4-6F175D3DCCD1}">
              <a14:hiddenFill xmlns:a14="http://schemas.microsoft.com/office/drawing/2010/main">
                <a:solidFill>
                  <a:srgbClr val="FFFFFF"/>
                </a:solidFill>
              </a14:hiddenFill>
            </a:ext>
          </a:extLst>
        </p:spPr>
      </p:pic>
      <p:pic>
        <p:nvPicPr>
          <p:cNvPr id="77" name="Picture 2" descr="http://plugins.netbeans.org/data/images/1418381717_Jekastic_logo.pn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609017" y="3229771"/>
            <a:ext cx="1061089" cy="530543"/>
          </a:xfrm>
          <a:prstGeom prst="rect">
            <a:avLst/>
          </a:prstGeom>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28"/>
          <a:stretch>
            <a:fillRect/>
          </a:stretch>
        </p:blipFill>
        <p:spPr>
          <a:xfrm>
            <a:off x="6868458" y="2412131"/>
            <a:ext cx="569442" cy="606782"/>
          </a:xfrm>
          <a:prstGeom prst="rect">
            <a:avLst/>
          </a:prstGeom>
        </p:spPr>
      </p:pic>
      <p:pic>
        <p:nvPicPr>
          <p:cNvPr id="17" name="Picture 16"/>
          <p:cNvPicPr>
            <a:picLocks noChangeAspect="1"/>
          </p:cNvPicPr>
          <p:nvPr/>
        </p:nvPicPr>
        <p:blipFill>
          <a:blip r:embed="rId29"/>
          <a:stretch>
            <a:fillRect/>
          </a:stretch>
        </p:blipFill>
        <p:spPr>
          <a:xfrm>
            <a:off x="7578684" y="2442420"/>
            <a:ext cx="559963" cy="585130"/>
          </a:xfrm>
          <a:prstGeom prst="rect">
            <a:avLst/>
          </a:prstGeom>
        </p:spPr>
      </p:pic>
      <p:pic>
        <p:nvPicPr>
          <p:cNvPr id="83" name="Picture 82"/>
          <p:cNvPicPr>
            <a:picLocks noChangeAspect="1"/>
          </p:cNvPicPr>
          <p:nvPr/>
        </p:nvPicPr>
        <p:blipFill>
          <a:blip r:embed="rId30"/>
          <a:stretch>
            <a:fillRect/>
          </a:stretch>
        </p:blipFill>
        <p:spPr>
          <a:xfrm>
            <a:off x="8164442" y="5835501"/>
            <a:ext cx="1220406" cy="449109"/>
          </a:xfrm>
          <a:prstGeom prst="rect">
            <a:avLst/>
          </a:prstGeom>
        </p:spPr>
      </p:pic>
      <p:pic>
        <p:nvPicPr>
          <p:cNvPr id="111" name="Picture 110"/>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9663071" y="5805179"/>
            <a:ext cx="1278581" cy="434265"/>
          </a:xfrm>
          <a:prstGeom prst="rect">
            <a:avLst/>
          </a:prstGeom>
        </p:spPr>
      </p:pic>
      <p:pic>
        <p:nvPicPr>
          <p:cNvPr id="9" name="Picture 8"/>
          <p:cNvPicPr>
            <a:picLocks noChangeAspect="1"/>
          </p:cNvPicPr>
          <p:nvPr/>
        </p:nvPicPr>
        <p:blipFill rotWithShape="1">
          <a:blip r:embed="rId32"/>
          <a:srcRect r="23769"/>
          <a:stretch/>
        </p:blipFill>
        <p:spPr>
          <a:xfrm>
            <a:off x="1584820" y="1553337"/>
            <a:ext cx="5330985" cy="678141"/>
          </a:xfrm>
          <a:prstGeom prst="rect">
            <a:avLst/>
          </a:prstGeom>
        </p:spPr>
      </p:pic>
      <p:sp>
        <p:nvSpPr>
          <p:cNvPr id="99" name="TextBox 98"/>
          <p:cNvSpPr txBox="1"/>
          <p:nvPr/>
        </p:nvSpPr>
        <p:spPr>
          <a:xfrm>
            <a:off x="318653" y="1741521"/>
            <a:ext cx="1813156" cy="343443"/>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Light"/>
                <a:ea typeface="+mn-ea"/>
                <a:cs typeface="+mn-cs"/>
              </a:rPr>
              <a:t>DevOps</a:t>
            </a:r>
          </a:p>
        </p:txBody>
      </p:sp>
      <p:sp>
        <p:nvSpPr>
          <p:cNvPr id="110" name="TextBox 109"/>
          <p:cNvSpPr txBox="1"/>
          <p:nvPr/>
        </p:nvSpPr>
        <p:spPr>
          <a:xfrm>
            <a:off x="3740695" y="3351308"/>
            <a:ext cx="1567236" cy="333617"/>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schemeClr val="bg1"/>
                </a:solidFill>
                <a:effectLst/>
                <a:uLnTx/>
                <a:uFillTx/>
                <a:latin typeface="Segoe UI Light"/>
                <a:ea typeface="+mn-ea"/>
                <a:cs typeface="+mn-cs"/>
              </a:rPr>
              <a:t>PaaS </a:t>
            </a:r>
          </a:p>
        </p:txBody>
      </p:sp>
      <p:pic>
        <p:nvPicPr>
          <p:cNvPr id="113" name="Picture 112"/>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6539199" y="5849749"/>
            <a:ext cx="1289448" cy="497994"/>
          </a:xfrm>
          <a:prstGeom prst="rect">
            <a:avLst/>
          </a:prstGeom>
        </p:spPr>
      </p:pic>
      <p:pic>
        <p:nvPicPr>
          <p:cNvPr id="114" name="Picture 113"/>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4560944" y="5831683"/>
            <a:ext cx="837274" cy="509509"/>
          </a:xfrm>
          <a:prstGeom prst="rect">
            <a:avLst/>
          </a:prstGeom>
        </p:spPr>
      </p:pic>
      <p:pic>
        <p:nvPicPr>
          <p:cNvPr id="121" name="Picture 120"/>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5525768" y="5873350"/>
            <a:ext cx="948948" cy="326132"/>
          </a:xfrm>
          <a:prstGeom prst="rect">
            <a:avLst/>
          </a:prstGeom>
        </p:spPr>
      </p:pic>
      <p:pic>
        <p:nvPicPr>
          <p:cNvPr id="122" name="Picture 4" descr="http://rottmann.net/wp-content/uploads/2013/02/Scalr_Logo.png"/>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10763646" y="2663401"/>
            <a:ext cx="908360" cy="241530"/>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6" descr="https://evbdn.eventbrite.com/s3-s3/eventlogos/9947961/mistlogo.png"/>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8273136" y="2560973"/>
            <a:ext cx="946553" cy="452349"/>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8" descr="https://hashicorp.com/images/blog/terraform/small-a17be924.png"/>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10086257" y="2548372"/>
            <a:ext cx="432211" cy="432211"/>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2" descr="https://libcloud.apache.org/images/media/libcloud-logo-with-text-medium.png"/>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9306765" y="2475058"/>
            <a:ext cx="576120" cy="5761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File:Python-logo-notext.svg"/>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4667317" y="4050597"/>
            <a:ext cx="588929" cy="588929"/>
          </a:xfrm>
          <a:prstGeom prst="rect">
            <a:avLst/>
          </a:prstGeom>
        </p:spPr>
      </p:pic>
      <p:sp>
        <p:nvSpPr>
          <p:cNvPr id="67" name="Title 2"/>
          <p:cNvSpPr txBox="1">
            <a:spLocks/>
          </p:cNvSpPr>
          <p:nvPr/>
        </p:nvSpPr>
        <p:spPr>
          <a:xfrm>
            <a:off x="269241" y="289958"/>
            <a:ext cx="11655840" cy="899537"/>
          </a:xfrm>
          <a:prstGeom prst="rect">
            <a:avLst/>
          </a:prstGeom>
        </p:spPr>
        <p:txBody>
          <a:bodyPr vert="horz" wrap="square" lIns="143428" tIns="89642" rIns="143428" bIns="89642" rtlCol="0" anchor="t">
            <a:noAutofit/>
          </a:bodyPr>
          <a:lst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bg2"/>
                    </a:gs>
                    <a:gs pos="100000">
                      <a:schemeClr val="bg2"/>
                    </a:gs>
                  </a:gsLst>
                  <a:lin ang="5400000" scaled="0"/>
                </a:gradFill>
                <a:effectLst/>
                <a:latin typeface="+mj-lt"/>
                <a:ea typeface="+mn-ea"/>
                <a:cs typeface="Segoe UI" pitchFamily="34" charset="0"/>
              </a:defRPr>
            </a:lvl1pPr>
          </a:lstStyle>
          <a:p>
            <a:pPr marL="0" marR="0" lvl="0" indent="0" algn="l" defTabSz="9326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chemeClr val="bg1"/>
                </a:solidFill>
                <a:effectLst/>
                <a:uLnTx/>
                <a:uFillTx/>
                <a:latin typeface="Segoe UI Light"/>
                <a:ea typeface="+mn-ea"/>
                <a:cs typeface="Segoe UI" pitchFamily="34" charset="0"/>
              </a:rPr>
              <a:t>Azure is an open cloud</a:t>
            </a:r>
          </a:p>
        </p:txBody>
      </p:sp>
      <p:pic>
        <p:nvPicPr>
          <p:cNvPr id="3" name="Picture 2"/>
          <p:cNvPicPr>
            <a:picLocks noChangeAspect="1"/>
          </p:cNvPicPr>
          <p:nvPr/>
        </p:nvPicPr>
        <p:blipFill>
          <a:blip r:embed="rId41"/>
          <a:stretch>
            <a:fillRect/>
          </a:stretch>
        </p:blipFill>
        <p:spPr>
          <a:xfrm>
            <a:off x="2443008" y="5835501"/>
            <a:ext cx="490088" cy="484112"/>
          </a:xfrm>
          <a:prstGeom prst="rect">
            <a:avLst/>
          </a:prstGeom>
        </p:spPr>
      </p:pic>
      <p:pic>
        <p:nvPicPr>
          <p:cNvPr id="72" name="Picture 71"/>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2051471" y="5033701"/>
            <a:ext cx="1473296" cy="348680"/>
          </a:xfrm>
          <a:prstGeom prst="rect">
            <a:avLst/>
          </a:prstGeom>
        </p:spPr>
      </p:pic>
      <p:pic>
        <p:nvPicPr>
          <p:cNvPr id="73" name="Picture 72"/>
          <p:cNvPicPr>
            <a:picLocks noChangeAspect="1"/>
          </p:cNvPicPr>
          <p:nvPr/>
        </p:nvPicPr>
        <p:blipFill>
          <a:blip r:embed="rId43"/>
          <a:stretch>
            <a:fillRect/>
          </a:stretch>
        </p:blipFill>
        <p:spPr>
          <a:xfrm>
            <a:off x="1733545" y="5825587"/>
            <a:ext cx="505774" cy="596814"/>
          </a:xfrm>
          <a:prstGeom prst="rect">
            <a:avLst/>
          </a:prstGeom>
        </p:spPr>
      </p:pic>
      <p:pic>
        <p:nvPicPr>
          <p:cNvPr id="76" name="Picture 75"/>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2639839" y="4264191"/>
            <a:ext cx="553523" cy="297154"/>
          </a:xfrm>
          <a:prstGeom prst="rect">
            <a:avLst/>
          </a:prstGeom>
        </p:spPr>
      </p:pic>
      <p:pic>
        <p:nvPicPr>
          <p:cNvPr id="78" name="Picture 77"/>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5556321" y="3925040"/>
            <a:ext cx="474448" cy="720797"/>
          </a:xfrm>
          <a:prstGeom prst="rect">
            <a:avLst/>
          </a:prstGeom>
        </p:spPr>
      </p:pic>
      <p:sp>
        <p:nvSpPr>
          <p:cNvPr id="5" name="AutoShape 2" descr="Gradle"/>
          <p:cNvSpPr>
            <a:spLocks noChangeAspect="1" noChangeArrowheads="1"/>
          </p:cNvSpPr>
          <p:nvPr/>
        </p:nvSpPr>
        <p:spPr bwMode="auto">
          <a:xfrm>
            <a:off x="152517" y="-447726"/>
            <a:ext cx="2801328" cy="9337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7" name="Picture 6"/>
          <p:cNvPicPr>
            <a:picLocks noChangeAspect="1"/>
          </p:cNvPicPr>
          <p:nvPr/>
        </p:nvPicPr>
        <p:blipFill>
          <a:blip r:embed="rId46"/>
          <a:stretch>
            <a:fillRect/>
          </a:stretch>
        </p:blipFill>
        <p:spPr>
          <a:xfrm>
            <a:off x="5537596" y="1669678"/>
            <a:ext cx="1404361" cy="400125"/>
          </a:xfrm>
          <a:prstGeom prst="rect">
            <a:avLst/>
          </a:prstGeom>
        </p:spPr>
      </p:pic>
      <p:pic>
        <p:nvPicPr>
          <p:cNvPr id="1028" name="Picture 4" descr="http://people.redhat.com/jamisonm/Red_Hat_cmyk_logo.jpg"/>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3180155" y="5908337"/>
            <a:ext cx="1187732" cy="38081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0" descr="https://www.packet.net/media/images/m7S2-kubernetes.png"/>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8634136" y="3141047"/>
            <a:ext cx="825987" cy="707989"/>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https://upload.wikimedia.org/wikipedia/en/thumb/3/3a/OpenShift-LogoType.svg/1024px-OpenShift-LogoType.svg.png"/>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7947430" y="3178460"/>
            <a:ext cx="688709" cy="68870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9480399" y="3228140"/>
            <a:ext cx="915454" cy="389555"/>
          </a:xfrm>
          <a:prstGeom prst="rect">
            <a:avLst/>
          </a:prstGeom>
        </p:spPr>
      </p:pic>
      <p:pic>
        <p:nvPicPr>
          <p:cNvPr id="16" name="Picture 15"/>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10480606" y="3133943"/>
            <a:ext cx="755500" cy="665053"/>
          </a:xfrm>
          <a:prstGeom prst="rect">
            <a:avLst/>
          </a:prstGeom>
        </p:spPr>
      </p:pic>
      <p:sp>
        <p:nvSpPr>
          <p:cNvPr id="71" name="TextBox 70"/>
          <p:cNvSpPr txBox="1"/>
          <p:nvPr/>
        </p:nvSpPr>
        <p:spPr>
          <a:xfrm>
            <a:off x="6563025" y="3201117"/>
            <a:ext cx="775772" cy="574901"/>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schemeClr val="bg1"/>
                </a:solidFill>
                <a:effectLst/>
                <a:uLnTx/>
                <a:uFillTx/>
                <a:latin typeface="Segoe UI Light"/>
                <a:ea typeface="+mn-ea"/>
                <a:cs typeface="+mn-cs"/>
              </a:rPr>
              <a:t>Orchestration</a:t>
            </a:r>
          </a:p>
        </p:txBody>
      </p:sp>
      <p:sp>
        <p:nvSpPr>
          <p:cNvPr id="6" name="Rectangle 5"/>
          <p:cNvSpPr/>
          <p:nvPr/>
        </p:nvSpPr>
        <p:spPr>
          <a:xfrm>
            <a:off x="1623716" y="2336623"/>
            <a:ext cx="1140238" cy="7223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2"/>
              </a:solidFill>
            </a:endParaRPr>
          </a:p>
        </p:txBody>
      </p:sp>
      <p:pic>
        <p:nvPicPr>
          <p:cNvPr id="12" name="Picture 11"/>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1836526" y="2351736"/>
            <a:ext cx="714618" cy="702229"/>
          </a:xfrm>
          <a:prstGeom prst="rect">
            <a:avLst/>
          </a:prstGeom>
        </p:spPr>
      </p:pic>
    </p:spTree>
    <p:extLst>
      <p:ext uri="{BB962C8B-B14F-4D97-AF65-F5344CB8AC3E}">
        <p14:creationId xmlns:p14="http://schemas.microsoft.com/office/powerpoint/2010/main" val="359853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075765"/>
            <a:ext cx="11653523" cy="5904950"/>
          </a:xfrm>
        </p:spPr>
        <p:txBody>
          <a:bodyPr/>
          <a:lstStyle/>
          <a:p>
            <a:r>
              <a:rPr lang="en-US" dirty="0"/>
              <a:t>Micro Services</a:t>
            </a:r>
          </a:p>
          <a:p>
            <a:pPr lvl="1"/>
            <a:r>
              <a:rPr lang="en-US" dirty="0"/>
              <a:t>3-5 Years</a:t>
            </a:r>
          </a:p>
          <a:p>
            <a:pPr lvl="1"/>
            <a:r>
              <a:rPr lang="en-US" dirty="0"/>
              <a:t>Many are now leveraging the processes</a:t>
            </a:r>
          </a:p>
          <a:p>
            <a:pPr lvl="1"/>
            <a:r>
              <a:rPr lang="en-US" dirty="0"/>
              <a:t>It will take time for applications to be rewritten using new technology</a:t>
            </a:r>
          </a:p>
          <a:p>
            <a:pPr lvl="1"/>
            <a:r>
              <a:rPr lang="en-US" dirty="0"/>
              <a:t>DevOps practices will dictate</a:t>
            </a:r>
          </a:p>
          <a:p>
            <a:pPr lvl="2"/>
            <a:r>
              <a:rPr lang="en-US" dirty="0"/>
              <a:t>As people learn about the massive capabilities of Agile, DevOps capabilities they will institute these changes but it will take time to change many apps</a:t>
            </a:r>
          </a:p>
          <a:p>
            <a:pPr lvl="1"/>
            <a:r>
              <a:rPr lang="en-US" dirty="0"/>
              <a:t>Cloud scale and cost savings could make it shorter (possibly even much shorter)</a:t>
            </a:r>
          </a:p>
          <a:p>
            <a:r>
              <a:rPr lang="en-US" dirty="0"/>
              <a:t>Containers</a:t>
            </a:r>
          </a:p>
          <a:p>
            <a:pPr lvl="1"/>
            <a:r>
              <a:rPr lang="en-US" dirty="0"/>
              <a:t>1-2 Years</a:t>
            </a:r>
          </a:p>
          <a:p>
            <a:pPr lvl="1"/>
            <a:r>
              <a:rPr lang="en-US" dirty="0"/>
              <a:t>Docker has already started driving this technology forward</a:t>
            </a:r>
          </a:p>
          <a:p>
            <a:pPr lvl="1"/>
            <a:r>
              <a:rPr lang="en-US" dirty="0"/>
              <a:t>No “coding” changes are needed so very fast adoption</a:t>
            </a:r>
          </a:p>
          <a:p>
            <a:pPr lvl="1"/>
            <a:r>
              <a:rPr lang="en-US" dirty="0"/>
              <a:t>Docker, Cloud providers and new Server OS are all making it easy and cost effective</a:t>
            </a:r>
          </a:p>
        </p:txBody>
      </p:sp>
      <p:sp>
        <p:nvSpPr>
          <p:cNvPr id="3" name="Title 2"/>
          <p:cNvSpPr>
            <a:spLocks noGrp="1"/>
          </p:cNvSpPr>
          <p:nvPr>
            <p:ph type="title"/>
          </p:nvPr>
        </p:nvSpPr>
        <p:spPr/>
        <p:txBody>
          <a:bodyPr/>
          <a:lstStyle/>
          <a:p>
            <a:r>
              <a:rPr lang="en-US" dirty="0"/>
              <a:t>How Long Will it take to be mainstream?</a:t>
            </a:r>
          </a:p>
        </p:txBody>
      </p:sp>
    </p:spTree>
    <p:extLst>
      <p:ext uri="{BB962C8B-B14F-4D97-AF65-F5344CB8AC3E}">
        <p14:creationId xmlns:p14="http://schemas.microsoft.com/office/powerpoint/2010/main" val="47279043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 Offer</a:t>
            </a:r>
          </a:p>
        </p:txBody>
      </p:sp>
      <p:sp>
        <p:nvSpPr>
          <p:cNvPr id="4" name="Rectangle 3"/>
          <p:cNvSpPr/>
          <p:nvPr/>
        </p:nvSpPr>
        <p:spPr bwMode="auto">
          <a:xfrm>
            <a:off x="721996" y="1636150"/>
            <a:ext cx="1792850" cy="17928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rPr>
              <a:t>Fast Iteration</a:t>
            </a:r>
          </a:p>
        </p:txBody>
      </p:sp>
      <p:sp>
        <p:nvSpPr>
          <p:cNvPr id="6" name="Rectangle 5"/>
          <p:cNvSpPr/>
          <p:nvPr/>
        </p:nvSpPr>
        <p:spPr bwMode="auto">
          <a:xfrm>
            <a:off x="5200736" y="1636150"/>
            <a:ext cx="1792850" cy="17928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rPr>
              <a:t>Resource Controls</a:t>
            </a:r>
          </a:p>
        </p:txBody>
      </p:sp>
      <p:sp>
        <p:nvSpPr>
          <p:cNvPr id="7" name="Rectangle 6"/>
          <p:cNvSpPr/>
          <p:nvPr/>
        </p:nvSpPr>
        <p:spPr bwMode="auto">
          <a:xfrm>
            <a:off x="9679476" y="1636150"/>
            <a:ext cx="1792850" cy="17928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rPr>
              <a:t>Rapid Deployment</a:t>
            </a:r>
          </a:p>
        </p:txBody>
      </p:sp>
      <p:sp>
        <p:nvSpPr>
          <p:cNvPr id="8" name="Rectangle 7"/>
          <p:cNvSpPr/>
          <p:nvPr/>
        </p:nvSpPr>
        <p:spPr bwMode="auto">
          <a:xfrm>
            <a:off x="2961366" y="4325425"/>
            <a:ext cx="1792850" cy="17928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rPr>
              <a:t>Defined State Separation</a:t>
            </a:r>
          </a:p>
        </p:txBody>
      </p:sp>
      <p:sp>
        <p:nvSpPr>
          <p:cNvPr id="9" name="Rectangle 8"/>
          <p:cNvSpPr/>
          <p:nvPr/>
        </p:nvSpPr>
        <p:spPr bwMode="auto">
          <a:xfrm>
            <a:off x="7440106" y="4325425"/>
            <a:ext cx="1792850" cy="17928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rPr>
              <a:t>Immutability</a:t>
            </a:r>
          </a:p>
          <a:p>
            <a:pPr algn="ctr" defTabSz="914102" fontAlgn="base">
              <a:lnSpc>
                <a:spcPct val="90000"/>
              </a:lnSpc>
              <a:spcBef>
                <a:spcPct val="0"/>
              </a:spcBef>
              <a:spcAft>
                <a:spcPct val="0"/>
              </a:spcAft>
            </a:pPr>
            <a:r>
              <a:rPr lang="en-US" sz="1600" dirty="0">
                <a:solidFill>
                  <a:srgbClr val="FFFFFF"/>
                </a:solidFill>
              </a:rPr>
              <a:t>(unchangeable)</a:t>
            </a:r>
          </a:p>
        </p:txBody>
      </p:sp>
    </p:spTree>
    <p:extLst>
      <p:ext uri="{BB962C8B-B14F-4D97-AF65-F5344CB8AC3E}">
        <p14:creationId xmlns:p14="http://schemas.microsoft.com/office/powerpoint/2010/main" val="11409356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Making Them Ideal For</a:t>
            </a:r>
          </a:p>
        </p:txBody>
      </p:sp>
      <p:grpSp>
        <p:nvGrpSpPr>
          <p:cNvPr id="7" name="Group 6"/>
          <p:cNvGrpSpPr/>
          <p:nvPr/>
        </p:nvGrpSpPr>
        <p:grpSpPr>
          <a:xfrm>
            <a:off x="721996" y="1636150"/>
            <a:ext cx="1792850" cy="1792850"/>
            <a:chOff x="2103523" y="4870764"/>
            <a:chExt cx="1828800" cy="1828800"/>
          </a:xfrm>
        </p:grpSpPr>
        <p:sp>
          <p:nvSpPr>
            <p:cNvPr id="29" name="Rectangle 28"/>
            <p:cNvSpPr/>
            <p:nvPr/>
          </p:nvSpPr>
          <p:spPr bwMode="auto">
            <a:xfrm>
              <a:off x="2103523" y="4870764"/>
              <a:ext cx="1828800" cy="182880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000000"/>
                  </a:solidFill>
                </a:rPr>
                <a:t>Distributed Compute</a:t>
              </a:r>
            </a:p>
          </p:txBody>
        </p:sp>
        <mc:AlternateContent xmlns:mc="http://schemas.openxmlformats.org/markup-compatibility/2006" xmlns:a14="http://schemas.microsoft.com/office/drawing/2010/main">
          <mc:Choice Requires="a14">
            <p:sp>
              <p:nvSpPr>
                <p:cNvPr id="30" name="TextBox 29"/>
                <p:cNvSpPr txBox="1"/>
                <p:nvPr/>
              </p:nvSpPr>
              <p:spPr>
                <a:xfrm>
                  <a:off x="2142683" y="4978500"/>
                  <a:ext cx="1750479" cy="1037207"/>
                </a:xfrm>
                <a:prstGeom prst="rect">
                  <a:avLst/>
                </a:prstGeom>
                <a:noFill/>
              </p:spPr>
              <p:txBody>
                <a:bodyPr wrap="none" lIns="179285" tIns="143428" rIns="179285" bIns="143428" rtlCol="0">
                  <a:spAutoFit/>
                </a:bodyPr>
                <a:lstStyle/>
                <a:p>
                  <a:pPr>
                    <a:lnSpc>
                      <a:spcPct val="90000"/>
                    </a:lnSpc>
                    <a:spcAft>
                      <a:spcPts val="588"/>
                    </a:spcAft>
                  </a:pPr>
                  <a14:m>
                    <m:oMathPara xmlns:m="http://schemas.openxmlformats.org/officeDocument/2006/math">
                      <m:oMathParaPr>
                        <m:jc m:val="centerGroup"/>
                      </m:oMathParaPr>
                      <m:oMath xmlns:m="http://schemas.openxmlformats.org/officeDocument/2006/math">
                        <m:r>
                          <a:rPr lang="en-US" sz="4705" i="1">
                            <a:ln w="0"/>
                            <a:solidFill>
                              <a:srgbClr val="0078D7"/>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𝑓</m:t>
                        </m:r>
                        <m:d>
                          <m:dPr>
                            <m:ctrlPr>
                              <a:rPr lang="en-US" sz="4705" i="1">
                                <a:ln w="0"/>
                                <a:solidFill>
                                  <a:srgbClr val="0078D7"/>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dPr>
                          <m:e>
                            <m:r>
                              <a:rPr lang="en-US" sz="4705" i="1">
                                <a:ln w="0"/>
                                <a:solidFill>
                                  <a:srgbClr val="0078D7"/>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𝑥</m:t>
                            </m:r>
                          </m:e>
                        </m:d>
                      </m:oMath>
                    </m:oMathPara>
                  </a14:m>
                  <a:endParaRPr lang="en-US" sz="4705" dirty="0" err="1">
                    <a:ln w="0"/>
                    <a:solidFill>
                      <a:srgbClr val="0078D7"/>
                    </a:solidFill>
                    <a:effectLst>
                      <a:outerShdw blurRad="38100" dist="25400" dir="5400000" algn="ctr" rotWithShape="0">
                        <a:srgbClr val="6E747A">
                          <a:alpha val="43000"/>
                        </a:srgbClr>
                      </a:outerShdw>
                    </a:effectLst>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2142683" y="4978500"/>
                  <a:ext cx="1750479" cy="1037207"/>
                </a:xfrm>
                <a:prstGeom prst="rect">
                  <a:avLst/>
                </a:prstGeom>
                <a:blipFill>
                  <a:blip r:embed="rId3"/>
                  <a:stretch>
                    <a:fillRect/>
                  </a:stretch>
                </a:blipFill>
              </p:spPr>
              <p:txBody>
                <a:bodyPr/>
                <a:lstStyle/>
                <a:p>
                  <a:r>
                    <a:rPr lang="en-US">
                      <a:noFill/>
                    </a:rPr>
                    <a:t> </a:t>
                  </a:r>
                </a:p>
              </p:txBody>
            </p:sp>
          </mc:Fallback>
        </mc:AlternateContent>
      </p:grpSp>
      <p:grpSp>
        <p:nvGrpSpPr>
          <p:cNvPr id="5" name="Group 4"/>
          <p:cNvGrpSpPr/>
          <p:nvPr/>
        </p:nvGrpSpPr>
        <p:grpSpPr>
          <a:xfrm>
            <a:off x="5201847" y="1636150"/>
            <a:ext cx="1792850" cy="1792850"/>
            <a:chOff x="4922837" y="4870764"/>
            <a:chExt cx="1828800" cy="1828800"/>
          </a:xfrm>
        </p:grpSpPr>
        <p:sp>
          <p:nvSpPr>
            <p:cNvPr id="31" name="Rectangle 30"/>
            <p:cNvSpPr/>
            <p:nvPr/>
          </p:nvSpPr>
          <p:spPr bwMode="auto">
            <a:xfrm>
              <a:off x="4922837" y="4870764"/>
              <a:ext cx="1828800" cy="182880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000000"/>
                  </a:solidFill>
                </a:rPr>
                <a:t>Databases</a:t>
              </a:r>
            </a:p>
          </p:txBody>
        </p:sp>
        <p:sp>
          <p:nvSpPr>
            <p:cNvPr id="32" name="Freeform 31"/>
            <p:cNvSpPr>
              <a:spLocks noChangeAspect="1"/>
            </p:cNvSpPr>
            <p:nvPr/>
          </p:nvSpPr>
          <p:spPr bwMode="black">
            <a:xfrm>
              <a:off x="5127604" y="5021262"/>
              <a:ext cx="1419266" cy="990600"/>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4" name="Group 3"/>
          <p:cNvGrpSpPr/>
          <p:nvPr/>
        </p:nvGrpSpPr>
        <p:grpSpPr>
          <a:xfrm>
            <a:off x="9681699" y="1636150"/>
            <a:ext cx="1792850" cy="1792850"/>
            <a:chOff x="7165848" y="4895023"/>
            <a:chExt cx="1828800" cy="1828800"/>
          </a:xfrm>
        </p:grpSpPr>
        <p:sp>
          <p:nvSpPr>
            <p:cNvPr id="33" name="Rectangle 32"/>
            <p:cNvSpPr/>
            <p:nvPr/>
          </p:nvSpPr>
          <p:spPr bwMode="auto">
            <a:xfrm>
              <a:off x="7165848" y="4895023"/>
              <a:ext cx="1828800" cy="182880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000000"/>
                  </a:solidFill>
                </a:rPr>
                <a:t>Web</a:t>
              </a:r>
            </a:p>
          </p:txBody>
        </p:sp>
        <p:grpSp>
          <p:nvGrpSpPr>
            <p:cNvPr id="2" name="Group 1"/>
            <p:cNvGrpSpPr/>
            <p:nvPr/>
          </p:nvGrpSpPr>
          <p:grpSpPr>
            <a:xfrm>
              <a:off x="7577364" y="5021262"/>
              <a:ext cx="1005769" cy="920831"/>
              <a:chOff x="7589837" y="5094544"/>
              <a:chExt cx="1005769" cy="920831"/>
            </a:xfrm>
          </p:grpSpPr>
          <p:sp>
            <p:nvSpPr>
              <p:cNvPr id="35" name="Freeform 19"/>
              <p:cNvSpPr>
                <a:spLocks/>
              </p:cNvSpPr>
              <p:nvPr/>
            </p:nvSpPr>
            <p:spPr bwMode="auto">
              <a:xfrm>
                <a:off x="7589837" y="5094544"/>
                <a:ext cx="1005769" cy="92083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36" name="Freeform 20"/>
              <p:cNvSpPr>
                <a:spLocks/>
              </p:cNvSpPr>
              <p:nvPr/>
            </p:nvSpPr>
            <p:spPr bwMode="auto">
              <a:xfrm>
                <a:off x="7589837" y="5094544"/>
                <a:ext cx="1005769" cy="92083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37" name="Freeform 21"/>
              <p:cNvSpPr>
                <a:spLocks/>
              </p:cNvSpPr>
              <p:nvPr/>
            </p:nvSpPr>
            <p:spPr bwMode="auto">
              <a:xfrm>
                <a:off x="7711121" y="5232209"/>
                <a:ext cx="124243" cy="33039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38" name="Freeform 22"/>
              <p:cNvSpPr>
                <a:spLocks/>
              </p:cNvSpPr>
              <p:nvPr/>
            </p:nvSpPr>
            <p:spPr bwMode="auto">
              <a:xfrm>
                <a:off x="7861987" y="5577903"/>
                <a:ext cx="600503" cy="308983"/>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39" name="Freeform 23"/>
              <p:cNvSpPr>
                <a:spLocks/>
              </p:cNvSpPr>
              <p:nvPr/>
            </p:nvSpPr>
            <p:spPr bwMode="auto">
              <a:xfrm>
                <a:off x="8101597" y="5342342"/>
                <a:ext cx="425972" cy="370167"/>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40" name="Freeform 24"/>
              <p:cNvSpPr>
                <a:spLocks/>
              </p:cNvSpPr>
              <p:nvPr/>
            </p:nvSpPr>
            <p:spPr bwMode="auto">
              <a:xfrm>
                <a:off x="7894526" y="5115959"/>
                <a:ext cx="186363" cy="183553"/>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41" name="Freeform 25"/>
              <p:cNvSpPr>
                <a:spLocks/>
              </p:cNvSpPr>
              <p:nvPr/>
            </p:nvSpPr>
            <p:spPr bwMode="auto">
              <a:xfrm>
                <a:off x="7728870" y="5562607"/>
                <a:ext cx="133116" cy="348752"/>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42" name="Freeform 26"/>
              <p:cNvSpPr>
                <a:spLocks/>
              </p:cNvSpPr>
              <p:nvPr/>
            </p:nvSpPr>
            <p:spPr bwMode="auto">
              <a:xfrm>
                <a:off x="7790991" y="5299512"/>
                <a:ext cx="310604" cy="351813"/>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43" name="Freeform 27"/>
              <p:cNvSpPr>
                <a:spLocks/>
              </p:cNvSpPr>
              <p:nvPr/>
            </p:nvSpPr>
            <p:spPr bwMode="auto">
              <a:xfrm>
                <a:off x="8015811" y="5189379"/>
                <a:ext cx="425972" cy="192731"/>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44" name="Freeform 28"/>
              <p:cNvSpPr>
                <a:spLocks/>
              </p:cNvSpPr>
              <p:nvPr/>
            </p:nvSpPr>
            <p:spPr bwMode="auto">
              <a:xfrm>
                <a:off x="8246545" y="5464711"/>
                <a:ext cx="221861" cy="220266"/>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45" name="Freeform 29"/>
              <p:cNvSpPr>
                <a:spLocks/>
              </p:cNvSpPr>
              <p:nvPr/>
            </p:nvSpPr>
            <p:spPr bwMode="auto">
              <a:xfrm>
                <a:off x="8060182" y="5712509"/>
                <a:ext cx="195237" cy="204968"/>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46" name="Freeform 30"/>
              <p:cNvSpPr>
                <a:spLocks/>
              </p:cNvSpPr>
              <p:nvPr/>
            </p:nvSpPr>
            <p:spPr bwMode="auto">
              <a:xfrm>
                <a:off x="7699289" y="5406586"/>
                <a:ext cx="304689" cy="308983"/>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grpSp>
      </p:grpSp>
      <p:grpSp>
        <p:nvGrpSpPr>
          <p:cNvPr id="15" name="Group 14"/>
          <p:cNvGrpSpPr/>
          <p:nvPr/>
        </p:nvGrpSpPr>
        <p:grpSpPr>
          <a:xfrm>
            <a:off x="7440637" y="4325425"/>
            <a:ext cx="1792850" cy="1792850"/>
            <a:chOff x="7666037" y="3954462"/>
            <a:chExt cx="1828800" cy="1828800"/>
          </a:xfrm>
        </p:grpSpPr>
        <p:sp>
          <p:nvSpPr>
            <p:cNvPr id="64" name="Rectangle 63"/>
            <p:cNvSpPr/>
            <p:nvPr/>
          </p:nvSpPr>
          <p:spPr bwMode="auto">
            <a:xfrm>
              <a:off x="7666037" y="3954462"/>
              <a:ext cx="1828800" cy="182880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000000"/>
                  </a:solidFill>
                </a:rPr>
                <a:t>Tasks</a:t>
              </a:r>
            </a:p>
          </p:txBody>
        </p:sp>
        <p:sp>
          <p:nvSpPr>
            <p:cNvPr id="70" name="Freeform 69"/>
            <p:cNvSpPr>
              <a:spLocks noChangeAspect="1"/>
            </p:cNvSpPr>
            <p:nvPr/>
          </p:nvSpPr>
          <p:spPr bwMode="black">
            <a:xfrm>
              <a:off x="8114156" y="4210815"/>
              <a:ext cx="932561" cy="987257"/>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45" tIns="74436" rIns="93045" bIns="74436" numCol="1" spcCol="0" rtlCol="0" fromWordArt="0" anchor="t" anchorCtr="0" forceAA="0" compatLnSpc="1">
              <a:prstTxWarp prst="textNoShape">
                <a:avLst/>
              </a:prstTxWarp>
              <a:noAutofit/>
            </a:bodyPr>
            <a:lstStyle/>
            <a:p>
              <a:pPr algn="ctr" defTabSz="474391" fontAlgn="base">
                <a:lnSpc>
                  <a:spcPct val="90000"/>
                </a:lnSpc>
                <a:spcBef>
                  <a:spcPct val="0"/>
                </a:spcBef>
                <a:spcAft>
                  <a:spcPct val="0"/>
                </a:spcAft>
              </a:pPr>
              <a:endParaRPr lang="en-US" sz="1221"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4" name="Group 13"/>
          <p:cNvGrpSpPr/>
          <p:nvPr/>
        </p:nvGrpSpPr>
        <p:grpSpPr>
          <a:xfrm>
            <a:off x="2958513" y="4325425"/>
            <a:ext cx="1792850" cy="1792850"/>
            <a:chOff x="3017837" y="3954462"/>
            <a:chExt cx="1828800" cy="1828800"/>
          </a:xfrm>
        </p:grpSpPr>
        <p:sp>
          <p:nvSpPr>
            <p:cNvPr id="48" name="Rectangle 47"/>
            <p:cNvSpPr/>
            <p:nvPr/>
          </p:nvSpPr>
          <p:spPr bwMode="auto">
            <a:xfrm>
              <a:off x="3017837" y="3954462"/>
              <a:ext cx="1828800" cy="182880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000000"/>
                  </a:solidFill>
                </a:rPr>
                <a:t>Scale Out</a:t>
              </a:r>
            </a:p>
          </p:txBody>
        </p:sp>
        <p:sp>
          <p:nvSpPr>
            <p:cNvPr id="72" name="Freeform 21"/>
            <p:cNvSpPr>
              <a:spLocks noChangeAspect="1" noEditPoints="1"/>
            </p:cNvSpPr>
            <p:nvPr/>
          </p:nvSpPr>
          <p:spPr bwMode="black">
            <a:xfrm>
              <a:off x="3474298" y="4305311"/>
              <a:ext cx="915878" cy="798263"/>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45" tIns="74436" rIns="93045" bIns="74436" numCol="1" spcCol="0" rtlCol="0" fromWordArt="0" anchor="t" anchorCtr="0" forceAA="0" compatLnSpc="1">
              <a:prstTxWarp prst="textNoShape">
                <a:avLst/>
              </a:prstTxWarp>
              <a:noAutofit/>
            </a:bodyPr>
            <a:lstStyle/>
            <a:p>
              <a:pPr algn="ctr" defTabSz="474391" fontAlgn="base">
                <a:lnSpc>
                  <a:spcPct val="90000"/>
                </a:lnSpc>
                <a:spcBef>
                  <a:spcPct val="0"/>
                </a:spcBef>
                <a:spcAft>
                  <a:spcPct val="0"/>
                </a:spcAft>
              </a:pPr>
              <a:endParaRPr lang="en-US" sz="1221"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3683738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231106"/>
          </a:xfrm>
        </p:spPr>
        <p:txBody>
          <a:bodyPr/>
          <a:lstStyle/>
          <a:p>
            <a:r>
              <a:rPr lang="en-US" dirty="0"/>
              <a:t>Azure Container Service Template</a:t>
            </a:r>
          </a:p>
        </p:txBody>
      </p:sp>
      <p:sp>
        <p:nvSpPr>
          <p:cNvPr id="4" name="Text Placeholder 3"/>
          <p:cNvSpPr>
            <a:spLocks noGrp="1"/>
          </p:cNvSpPr>
          <p:nvPr>
            <p:ph type="body" sz="quarter" idx="11"/>
          </p:nvPr>
        </p:nvSpPr>
        <p:spPr>
          <a:xfrm>
            <a:off x="358569" y="2062264"/>
            <a:ext cx="5378549" cy="2554545"/>
          </a:xfrm>
        </p:spPr>
        <p:txBody>
          <a:bodyPr/>
          <a:lstStyle/>
          <a:p>
            <a:pPr>
              <a:spcBef>
                <a:spcPts val="1176"/>
              </a:spcBef>
            </a:pPr>
            <a:r>
              <a:rPr lang="en-US" dirty="0" err="1"/>
              <a:t>orchestratorProfile</a:t>
            </a:r>
            <a:endParaRPr lang="en-US" dirty="0"/>
          </a:p>
          <a:p>
            <a:pPr>
              <a:spcBef>
                <a:spcPts val="1176"/>
              </a:spcBef>
            </a:pPr>
            <a:r>
              <a:rPr lang="en-US" dirty="0" err="1"/>
              <a:t>masterProfile</a:t>
            </a:r>
            <a:endParaRPr lang="en-US" dirty="0"/>
          </a:p>
          <a:p>
            <a:pPr>
              <a:spcBef>
                <a:spcPts val="1176"/>
              </a:spcBef>
            </a:pPr>
            <a:r>
              <a:rPr lang="en-US" dirty="0" err="1"/>
              <a:t>agentPoolProfiles</a:t>
            </a:r>
            <a:endParaRPr lang="en-US" dirty="0"/>
          </a:p>
          <a:p>
            <a:pPr>
              <a:spcBef>
                <a:spcPts val="1176"/>
              </a:spcBef>
            </a:pPr>
            <a:r>
              <a:rPr lang="en-US" dirty="0" err="1"/>
              <a:t>linuxProfile</a:t>
            </a:r>
            <a:endParaRPr lang="en-US" dirty="0"/>
          </a:p>
          <a:p>
            <a:pPr marL="0" indent="0">
              <a:spcBef>
                <a:spcPts val="1176"/>
              </a:spcBef>
              <a:buNone/>
            </a:pPr>
            <a:endParaRPr lang="en-US" dirty="0">
              <a:gradFill>
                <a:gsLst>
                  <a:gs pos="1250">
                    <a:srgbClr val="505050"/>
                  </a:gs>
                  <a:gs pos="100000">
                    <a:srgbClr val="505050"/>
                  </a:gs>
                </a:gsLst>
                <a:lin ang="5400000" scaled="0"/>
              </a:gradFill>
            </a:endParaRPr>
          </a:p>
        </p:txBody>
      </p:sp>
      <p:pic>
        <p:nvPicPr>
          <p:cNvPr id="6" name="Picture 5"/>
          <p:cNvPicPr>
            <a:picLocks noChangeAspect="1"/>
          </p:cNvPicPr>
          <p:nvPr/>
        </p:nvPicPr>
        <p:blipFill>
          <a:blip r:embed="rId2"/>
          <a:stretch>
            <a:fillRect/>
          </a:stretch>
        </p:blipFill>
        <p:spPr>
          <a:xfrm>
            <a:off x="5624750" y="509227"/>
            <a:ext cx="6443053" cy="5929477"/>
          </a:xfrm>
          <a:prstGeom prst="rect">
            <a:avLst/>
          </a:prstGeom>
        </p:spPr>
      </p:pic>
    </p:spTree>
    <p:extLst>
      <p:ext uri="{BB962C8B-B14F-4D97-AF65-F5344CB8AC3E}">
        <p14:creationId xmlns:p14="http://schemas.microsoft.com/office/powerpoint/2010/main" val="383406106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4751364" y="487"/>
            <a:ext cx="7440637" cy="685702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17" name="Title 16"/>
          <p:cNvSpPr>
            <a:spLocks noGrp="1"/>
          </p:cNvSpPr>
          <p:nvPr>
            <p:ph type="title"/>
          </p:nvPr>
        </p:nvSpPr>
        <p:spPr>
          <a:xfrm>
            <a:off x="269241" y="289958"/>
            <a:ext cx="4556824" cy="899537"/>
          </a:xfrm>
        </p:spPr>
        <p:txBody>
          <a:bodyPr/>
          <a:lstStyle/>
          <a:p>
            <a:r>
              <a:rPr lang="en-US" dirty="0">
                <a:gradFill>
                  <a:gsLst>
                    <a:gs pos="20354">
                      <a:schemeClr val="tx1"/>
                    </a:gs>
                    <a:gs pos="40000">
                      <a:schemeClr val="tx1"/>
                    </a:gs>
                  </a:gsLst>
                  <a:lin ang="5400000" scaled="0"/>
                </a:gradFill>
              </a:rPr>
              <a:t>Learn more </a:t>
            </a:r>
            <a:br>
              <a:rPr lang="en-US" dirty="0">
                <a:gradFill>
                  <a:gsLst>
                    <a:gs pos="20354">
                      <a:schemeClr val="tx1"/>
                    </a:gs>
                    <a:gs pos="40000">
                      <a:schemeClr val="tx1"/>
                    </a:gs>
                  </a:gsLst>
                  <a:lin ang="5400000" scaled="0"/>
                </a:gradFill>
              </a:rPr>
            </a:br>
            <a:r>
              <a:rPr lang="en-US" dirty="0">
                <a:gradFill>
                  <a:gsLst>
                    <a:gs pos="20354">
                      <a:schemeClr val="tx1"/>
                    </a:gs>
                    <a:gs pos="40000">
                      <a:schemeClr val="tx1"/>
                    </a:gs>
                  </a:gsLst>
                  <a:lin ang="5400000" scaled="0"/>
                </a:gradFill>
              </a:rPr>
              <a:t>with FREE </a:t>
            </a:r>
            <a:br>
              <a:rPr lang="en-US" dirty="0">
                <a:gradFill>
                  <a:gsLst>
                    <a:gs pos="20354">
                      <a:schemeClr val="tx1"/>
                    </a:gs>
                    <a:gs pos="40000">
                      <a:schemeClr val="tx1"/>
                    </a:gs>
                  </a:gsLst>
                  <a:lin ang="5400000" scaled="0"/>
                </a:gradFill>
              </a:rPr>
            </a:br>
            <a:r>
              <a:rPr lang="en-US" dirty="0">
                <a:gradFill>
                  <a:gsLst>
                    <a:gs pos="20354">
                      <a:schemeClr val="tx1"/>
                    </a:gs>
                    <a:gs pos="40000">
                      <a:schemeClr val="tx1"/>
                    </a:gs>
                  </a:gsLst>
                  <a:lin ang="5400000" scaled="0"/>
                </a:gradFill>
              </a:rPr>
              <a:t>IT Pro Resources</a:t>
            </a:r>
          </a:p>
        </p:txBody>
      </p:sp>
      <p:sp>
        <p:nvSpPr>
          <p:cNvPr id="6" name="Text Placeholder 5"/>
          <p:cNvSpPr>
            <a:spLocks noGrp="1"/>
          </p:cNvSpPr>
          <p:nvPr>
            <p:ph type="body" sz="quarter" idx="10"/>
          </p:nvPr>
        </p:nvSpPr>
        <p:spPr>
          <a:xfrm>
            <a:off x="5230003" y="485569"/>
            <a:ext cx="6394809" cy="1194836"/>
          </a:xfrm>
        </p:spPr>
        <p:txBody>
          <a:bodyPr/>
          <a:lstStyle/>
          <a:p>
            <a:pPr>
              <a:lnSpc>
                <a:spcPct val="85000"/>
              </a:lnSpc>
            </a:pPr>
            <a:r>
              <a:rPr lang="en-US" sz="3137" dirty="0">
                <a:gradFill>
                  <a:gsLst>
                    <a:gs pos="20354">
                      <a:schemeClr val="tx1"/>
                    </a:gs>
                    <a:gs pos="40000">
                      <a:schemeClr val="tx1"/>
                    </a:gs>
                  </a:gsLst>
                  <a:lin ang="5400000" scaled="0"/>
                </a:gradFill>
              </a:rPr>
              <a:t>Free technical training resources: </a:t>
            </a:r>
          </a:p>
          <a:p>
            <a:pPr lvl="1"/>
            <a:r>
              <a:rPr lang="en-US" dirty="0"/>
              <a:t>On-demand online training: </a:t>
            </a:r>
            <a:r>
              <a:rPr lang="en-US" dirty="0">
                <a:hlinkClick r:id="rId3"/>
              </a:rPr>
              <a:t>http://aka.ms/moderninfrastructure</a:t>
            </a:r>
            <a:r>
              <a:rPr lang="en-US" dirty="0"/>
              <a:t> </a:t>
            </a:r>
          </a:p>
        </p:txBody>
      </p:sp>
      <p:sp>
        <p:nvSpPr>
          <p:cNvPr id="4" name="Text Placeholder 5"/>
          <p:cNvSpPr txBox="1">
            <a:spLocks/>
          </p:cNvSpPr>
          <p:nvPr/>
        </p:nvSpPr>
        <p:spPr>
          <a:xfrm>
            <a:off x="269241" y="2875607"/>
            <a:ext cx="4330400" cy="1484494"/>
          </a:xfrm>
          <a:prstGeom prst="rect">
            <a:avLst/>
          </a:prstGeom>
        </p:spPr>
        <p:txBody>
          <a:bodyPr vert="horz" wrap="square" lIns="143428" tIns="89642" rIns="143428"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pPr>
            <a:r>
              <a:rPr lang="en-US" sz="3137" dirty="0">
                <a:gradFill>
                  <a:gsLst>
                    <a:gs pos="20354">
                      <a:srgbClr val="5C2D91">
                        <a:lumMod val="20000"/>
                        <a:lumOff val="80000"/>
                      </a:srgbClr>
                    </a:gs>
                    <a:gs pos="40000">
                      <a:srgbClr val="5C2D91">
                        <a:lumMod val="20000"/>
                        <a:lumOff val="80000"/>
                      </a:srgbClr>
                    </a:gs>
                  </a:gsLst>
                  <a:lin ang="5400000" scaled="0"/>
                </a:gradFill>
              </a:rPr>
              <a:t>Expand your </a:t>
            </a:r>
            <a:br>
              <a:rPr lang="en-US" sz="3137" dirty="0">
                <a:gradFill>
                  <a:gsLst>
                    <a:gs pos="20354">
                      <a:srgbClr val="5C2D91">
                        <a:lumMod val="20000"/>
                        <a:lumOff val="80000"/>
                      </a:srgbClr>
                    </a:gs>
                    <a:gs pos="40000">
                      <a:srgbClr val="5C2D91">
                        <a:lumMod val="20000"/>
                        <a:lumOff val="80000"/>
                      </a:srgbClr>
                    </a:gs>
                  </a:gsLst>
                  <a:lin ang="5400000" scaled="0"/>
                </a:gradFill>
              </a:rPr>
            </a:br>
            <a:r>
              <a:rPr lang="en-US" sz="3137" dirty="0">
                <a:gradFill>
                  <a:gsLst>
                    <a:gs pos="20354">
                      <a:srgbClr val="5C2D91">
                        <a:lumMod val="20000"/>
                        <a:lumOff val="80000"/>
                      </a:srgbClr>
                    </a:gs>
                    <a:gs pos="40000">
                      <a:srgbClr val="5C2D91">
                        <a:lumMod val="20000"/>
                        <a:lumOff val="80000"/>
                      </a:srgbClr>
                    </a:gs>
                  </a:gsLst>
                  <a:lin ang="5400000" scaled="0"/>
                </a:gradFill>
              </a:rPr>
              <a:t>Modern Infrastructure Knowledge</a:t>
            </a:r>
          </a:p>
        </p:txBody>
      </p:sp>
      <p:sp>
        <p:nvSpPr>
          <p:cNvPr id="5" name="Text Placeholder 5"/>
          <p:cNvSpPr txBox="1">
            <a:spLocks/>
          </p:cNvSpPr>
          <p:nvPr/>
        </p:nvSpPr>
        <p:spPr>
          <a:xfrm>
            <a:off x="5230003" y="1728939"/>
            <a:ext cx="6648484" cy="1888806"/>
          </a:xfrm>
          <a:prstGeom prst="rect">
            <a:avLst/>
          </a:prstGeom>
        </p:spPr>
        <p:txBody>
          <a:bodyPr vert="horz" wrap="square" lIns="143428" tIns="89642" rIns="143428"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buClr>
                <a:srgbClr val="FFFFFF"/>
              </a:buClr>
            </a:pPr>
            <a:r>
              <a:rPr lang="en-US" sz="3137" dirty="0">
                <a:gradFill>
                  <a:gsLst>
                    <a:gs pos="20354">
                      <a:srgbClr val="FFFFFF"/>
                    </a:gs>
                    <a:gs pos="40000">
                      <a:srgbClr val="FFFFFF"/>
                    </a:gs>
                  </a:gsLst>
                  <a:lin ang="5400000" scaled="0"/>
                </a:gradFill>
              </a:rPr>
              <a:t>Free </a:t>
            </a:r>
            <a:r>
              <a:rPr lang="en-US" sz="3137" dirty="0" err="1">
                <a:gradFill>
                  <a:gsLst>
                    <a:gs pos="20354">
                      <a:srgbClr val="FFFFFF"/>
                    </a:gs>
                    <a:gs pos="40000">
                      <a:srgbClr val="FFFFFF"/>
                    </a:gs>
                  </a:gsLst>
                  <a:lin ang="5400000" scaled="0"/>
                </a:gradFill>
              </a:rPr>
              <a:t>ebooks</a:t>
            </a:r>
            <a:r>
              <a:rPr lang="en-US" sz="3137" dirty="0">
                <a:gradFill>
                  <a:gsLst>
                    <a:gs pos="20354">
                      <a:srgbClr val="FFFFFF"/>
                    </a:gs>
                    <a:gs pos="40000">
                      <a:srgbClr val="FFFFFF"/>
                    </a:gs>
                  </a:gsLst>
                  <a:lin ang="5400000" scaled="0"/>
                </a:gradFill>
              </a:rPr>
              <a:t>:</a:t>
            </a:r>
          </a:p>
          <a:p>
            <a:pPr lvl="1">
              <a:lnSpc>
                <a:spcPct val="85000"/>
              </a:lnSpc>
              <a:spcAft>
                <a:spcPts val="1176"/>
              </a:spcAft>
              <a:buClr>
                <a:srgbClr val="FFFFFF"/>
              </a:buClr>
            </a:pPr>
            <a:r>
              <a:rPr lang="en-US" sz="1961" dirty="0">
                <a:gradFill>
                  <a:gsLst>
                    <a:gs pos="1250">
                      <a:srgbClr val="FFFFFF"/>
                    </a:gs>
                    <a:gs pos="100000">
                      <a:srgbClr val="FFFFFF"/>
                    </a:gs>
                  </a:gsLst>
                  <a:lin ang="5400000" scaled="0"/>
                </a:gradFill>
              </a:rPr>
              <a:t>Deploying Hyper-V with Software-Defined </a:t>
            </a:r>
            <a:br>
              <a:rPr lang="en-US" sz="1961" dirty="0">
                <a:gradFill>
                  <a:gsLst>
                    <a:gs pos="1250">
                      <a:srgbClr val="FFFFFF"/>
                    </a:gs>
                    <a:gs pos="100000">
                      <a:srgbClr val="FFFFFF"/>
                    </a:gs>
                  </a:gsLst>
                  <a:lin ang="5400000" scaled="0"/>
                </a:gradFill>
              </a:rPr>
            </a:br>
            <a:r>
              <a:rPr lang="en-US" sz="1961" dirty="0">
                <a:gradFill>
                  <a:gsLst>
                    <a:gs pos="1250">
                      <a:srgbClr val="FFFFFF"/>
                    </a:gs>
                    <a:gs pos="100000">
                      <a:srgbClr val="FFFFFF"/>
                    </a:gs>
                  </a:gsLst>
                  <a:lin ang="5400000" scaled="0"/>
                </a:gradFill>
              </a:rPr>
              <a:t>Storage &amp; Networking: </a:t>
            </a:r>
            <a:r>
              <a:rPr lang="en-US" sz="1961" dirty="0">
                <a:gradFill>
                  <a:gsLst>
                    <a:gs pos="1250">
                      <a:srgbClr val="FFFFFF"/>
                    </a:gs>
                    <a:gs pos="100000">
                      <a:srgbClr val="FFFFFF"/>
                    </a:gs>
                  </a:gsLst>
                  <a:lin ang="5400000" scaled="0"/>
                </a:gradFill>
                <a:hlinkClick r:id="rId4"/>
              </a:rPr>
              <a:t>http://aka.ms/deployinghyperv </a:t>
            </a:r>
            <a:endParaRPr lang="en-US" sz="1961" dirty="0">
              <a:gradFill>
                <a:gsLst>
                  <a:gs pos="1250">
                    <a:srgbClr val="FFFFFF"/>
                  </a:gs>
                  <a:gs pos="100000">
                    <a:srgbClr val="FFFFFF"/>
                  </a:gs>
                </a:gsLst>
                <a:lin ang="5400000" scaled="0"/>
              </a:gradFill>
            </a:endParaRPr>
          </a:p>
          <a:p>
            <a:pPr lvl="1">
              <a:lnSpc>
                <a:spcPct val="85000"/>
              </a:lnSpc>
              <a:spcAft>
                <a:spcPts val="1176"/>
              </a:spcAft>
              <a:buClr>
                <a:srgbClr val="FFFFFF"/>
              </a:buClr>
            </a:pPr>
            <a:r>
              <a:rPr lang="en-US" sz="1961" dirty="0">
                <a:gradFill>
                  <a:gsLst>
                    <a:gs pos="1250">
                      <a:srgbClr val="FFFFFF"/>
                    </a:gs>
                    <a:gs pos="100000">
                      <a:srgbClr val="FFFFFF"/>
                    </a:gs>
                  </a:gsLst>
                  <a:lin ang="5400000" scaled="0"/>
                </a:gradFill>
              </a:rPr>
              <a:t>Microsoft System Center: Integrated Cloud Platform: </a:t>
            </a:r>
            <a:r>
              <a:rPr lang="en-US" sz="1961" dirty="0">
                <a:gradFill>
                  <a:gsLst>
                    <a:gs pos="1250">
                      <a:srgbClr val="FFFFFF"/>
                    </a:gs>
                    <a:gs pos="100000">
                      <a:srgbClr val="FFFFFF"/>
                    </a:gs>
                  </a:gsLst>
                  <a:lin ang="5400000" scaled="0"/>
                </a:gradFill>
                <a:hlinkClick r:id="rId5"/>
              </a:rPr>
              <a:t>http://aka.ms/cloud-platform-ebook </a:t>
            </a:r>
            <a:endParaRPr lang="en-US" sz="1961" dirty="0">
              <a:gradFill>
                <a:gsLst>
                  <a:gs pos="1250">
                    <a:srgbClr val="FFFFFF"/>
                  </a:gs>
                  <a:gs pos="100000">
                    <a:srgbClr val="FFFFFF"/>
                  </a:gs>
                </a:gsLst>
                <a:lin ang="5400000" scaled="0"/>
              </a:gradFill>
            </a:endParaRPr>
          </a:p>
        </p:txBody>
      </p:sp>
      <p:sp>
        <p:nvSpPr>
          <p:cNvPr id="8" name="Text Placeholder 5"/>
          <p:cNvSpPr txBox="1">
            <a:spLocks/>
          </p:cNvSpPr>
          <p:nvPr/>
        </p:nvSpPr>
        <p:spPr>
          <a:xfrm>
            <a:off x="5230003" y="5669997"/>
            <a:ext cx="6320107" cy="856902"/>
          </a:xfrm>
          <a:prstGeom prst="rect">
            <a:avLst/>
          </a:prstGeom>
        </p:spPr>
        <p:txBody>
          <a:bodyPr vert="horz" wrap="square" lIns="143428" tIns="89642" rIns="143428"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buClr>
                <a:srgbClr val="FFFFFF"/>
              </a:buClr>
            </a:pPr>
            <a:r>
              <a:rPr lang="en-US" sz="2745" dirty="0">
                <a:gradFill>
                  <a:gsLst>
                    <a:gs pos="20354">
                      <a:srgbClr val="FFFFFF"/>
                    </a:gs>
                    <a:gs pos="40000">
                      <a:srgbClr val="FFFFFF"/>
                    </a:gs>
                  </a:gsLst>
                  <a:lin ang="5400000" scaled="0"/>
                </a:gradFill>
              </a:rPr>
              <a:t>Join the IT Pro community: </a:t>
            </a:r>
          </a:p>
          <a:p>
            <a:pPr lvl="1">
              <a:lnSpc>
                <a:spcPct val="85000"/>
              </a:lnSpc>
              <a:buClr>
                <a:srgbClr val="FFFFFF"/>
              </a:buClr>
            </a:pPr>
            <a:r>
              <a:rPr lang="en-US" sz="1961" dirty="0">
                <a:gradFill>
                  <a:gsLst>
                    <a:gs pos="20354">
                      <a:srgbClr val="FFFFFF"/>
                    </a:gs>
                    <a:gs pos="40000">
                      <a:srgbClr val="FFFFFF"/>
                    </a:gs>
                  </a:gsLst>
                  <a:lin ang="5400000" scaled="0"/>
                </a:gradFill>
              </a:rPr>
              <a:t>Twitter </a:t>
            </a:r>
            <a:r>
              <a:rPr lang="en-US" sz="1961" dirty="0">
                <a:gradFill>
                  <a:gsLst>
                    <a:gs pos="20354">
                      <a:srgbClr val="FFFFFF"/>
                    </a:gs>
                    <a:gs pos="40000">
                      <a:srgbClr val="FFFFFF"/>
                    </a:gs>
                  </a:gsLst>
                  <a:lin ang="5400000" scaled="0"/>
                </a:gradFill>
                <a:hlinkClick r:id="rId6"/>
              </a:rPr>
              <a:t>@</a:t>
            </a:r>
            <a:r>
              <a:rPr lang="en-US" sz="1961" dirty="0" err="1">
                <a:gradFill>
                  <a:gsLst>
                    <a:gs pos="20354">
                      <a:srgbClr val="FFFFFF"/>
                    </a:gs>
                    <a:gs pos="40000">
                      <a:srgbClr val="FFFFFF"/>
                    </a:gs>
                  </a:gsLst>
                  <a:lin ang="5400000" scaled="0"/>
                </a:gradFill>
                <a:hlinkClick r:id="rId6"/>
              </a:rPr>
              <a:t>MS_ITPro</a:t>
            </a:r>
            <a:endParaRPr lang="en-US" sz="1961" dirty="0">
              <a:gradFill>
                <a:gsLst>
                  <a:gs pos="20354">
                    <a:srgbClr val="FFFFFF"/>
                  </a:gs>
                  <a:gs pos="40000">
                    <a:srgbClr val="FFFFFF"/>
                  </a:gs>
                </a:gsLst>
                <a:lin ang="5400000" scaled="0"/>
              </a:gradFill>
            </a:endParaRPr>
          </a:p>
        </p:txBody>
      </p:sp>
      <p:sp>
        <p:nvSpPr>
          <p:cNvPr id="9" name="Text Placeholder 5"/>
          <p:cNvSpPr txBox="1">
            <a:spLocks/>
          </p:cNvSpPr>
          <p:nvPr/>
        </p:nvSpPr>
        <p:spPr>
          <a:xfrm>
            <a:off x="5230003" y="3726624"/>
            <a:ext cx="6686304" cy="1837513"/>
          </a:xfrm>
          <a:prstGeom prst="rect">
            <a:avLst/>
          </a:prstGeom>
        </p:spPr>
        <p:txBody>
          <a:bodyPr vert="horz" wrap="square" lIns="143428" tIns="89642" rIns="143428"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buClr>
                <a:srgbClr val="FFFFFF"/>
              </a:buClr>
            </a:pPr>
            <a:r>
              <a:rPr lang="en-US" sz="2745" dirty="0">
                <a:gradFill>
                  <a:gsLst>
                    <a:gs pos="20354">
                      <a:srgbClr val="FFFFFF"/>
                    </a:gs>
                    <a:gs pos="40000">
                      <a:srgbClr val="FFFFFF"/>
                    </a:gs>
                  </a:gsLst>
                  <a:lin ang="5400000" scaled="0"/>
                </a:gradFill>
              </a:rPr>
              <a:t>Get hands-on: Free virtual labs: </a:t>
            </a:r>
          </a:p>
          <a:p>
            <a:pPr lvl="1">
              <a:lnSpc>
                <a:spcPct val="85000"/>
              </a:lnSpc>
              <a:spcAft>
                <a:spcPts val="1176"/>
              </a:spcAft>
              <a:buClr>
                <a:srgbClr val="FFFFFF"/>
              </a:buClr>
            </a:pPr>
            <a:r>
              <a:rPr lang="en-US" sz="1961" dirty="0">
                <a:gradFill>
                  <a:gsLst>
                    <a:gs pos="1250">
                      <a:srgbClr val="FFFFFF"/>
                    </a:gs>
                    <a:gs pos="100000">
                      <a:srgbClr val="FFFFFF"/>
                    </a:gs>
                  </a:gsLst>
                  <a:lin ang="5400000" scaled="0"/>
                </a:gradFill>
              </a:rPr>
              <a:t>Microsoft Virtualization with Windows Server </a:t>
            </a:r>
            <a:br>
              <a:rPr lang="en-US" sz="1961" dirty="0">
                <a:gradFill>
                  <a:gsLst>
                    <a:gs pos="1250">
                      <a:srgbClr val="FFFFFF"/>
                    </a:gs>
                    <a:gs pos="100000">
                      <a:srgbClr val="FFFFFF"/>
                    </a:gs>
                  </a:gsLst>
                  <a:lin ang="5400000" scaled="0"/>
                </a:gradFill>
              </a:rPr>
            </a:br>
            <a:r>
              <a:rPr lang="en-US" sz="1961" dirty="0">
                <a:gradFill>
                  <a:gsLst>
                    <a:gs pos="1250">
                      <a:srgbClr val="FFFFFF"/>
                    </a:gs>
                    <a:gs pos="100000">
                      <a:srgbClr val="FFFFFF"/>
                    </a:gs>
                  </a:gsLst>
                  <a:lin ang="5400000" scaled="0"/>
                </a:gradFill>
              </a:rPr>
              <a:t>and System Center: </a:t>
            </a:r>
            <a:r>
              <a:rPr lang="en-US" sz="1961" dirty="0">
                <a:gradFill>
                  <a:gsLst>
                    <a:gs pos="1250">
                      <a:srgbClr val="FFFFFF"/>
                    </a:gs>
                    <a:gs pos="100000">
                      <a:srgbClr val="FFFFFF"/>
                    </a:gs>
                  </a:gsLst>
                  <a:lin ang="5400000" scaled="0"/>
                </a:gradFill>
                <a:hlinkClick r:id="rId7"/>
              </a:rPr>
              <a:t>http://aka.ms/virtualization-lab</a:t>
            </a:r>
            <a:endParaRPr lang="en-US" sz="1961" dirty="0">
              <a:gradFill>
                <a:gsLst>
                  <a:gs pos="1250">
                    <a:srgbClr val="FFFFFF"/>
                  </a:gs>
                  <a:gs pos="100000">
                    <a:srgbClr val="FFFFFF"/>
                  </a:gs>
                </a:gsLst>
                <a:lin ang="5400000" scaled="0"/>
              </a:gradFill>
            </a:endParaRPr>
          </a:p>
          <a:p>
            <a:pPr lvl="1">
              <a:lnSpc>
                <a:spcPct val="85000"/>
              </a:lnSpc>
              <a:spcAft>
                <a:spcPts val="1176"/>
              </a:spcAft>
              <a:buClr>
                <a:srgbClr val="FFFFFF"/>
              </a:buClr>
            </a:pPr>
            <a:r>
              <a:rPr lang="en-US" sz="1961" dirty="0">
                <a:gradFill>
                  <a:gsLst>
                    <a:gs pos="1250">
                      <a:srgbClr val="FFFFFF"/>
                    </a:gs>
                    <a:gs pos="100000">
                      <a:srgbClr val="FFFFFF"/>
                    </a:gs>
                  </a:gsLst>
                  <a:lin ang="5400000" scaled="0"/>
                </a:gradFill>
              </a:rPr>
              <a:t>Windows Azure Pack: Install and Configure: </a:t>
            </a:r>
            <a:r>
              <a:rPr lang="en-US" sz="1961" dirty="0">
                <a:gradFill>
                  <a:gsLst>
                    <a:gs pos="1250">
                      <a:srgbClr val="FFFFFF"/>
                    </a:gs>
                    <a:gs pos="100000">
                      <a:srgbClr val="FFFFFF"/>
                    </a:gs>
                  </a:gsLst>
                  <a:lin ang="5400000" scaled="0"/>
                </a:gradFill>
                <a:hlinkClick r:id="rId8"/>
              </a:rPr>
              <a:t>http://aka.ms/wap-lab </a:t>
            </a:r>
            <a:endParaRPr lang="en-US" sz="1961"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1029204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4751364" y="487"/>
            <a:ext cx="7440637" cy="6857027"/>
          </a:xfrm>
          <a:prstGeom prst="rect">
            <a:avLst/>
          </a:prstGeom>
          <a:solidFill>
            <a:schemeClr val="accent4">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17" name="Title 16"/>
          <p:cNvSpPr>
            <a:spLocks noGrp="1"/>
          </p:cNvSpPr>
          <p:nvPr>
            <p:ph type="title"/>
          </p:nvPr>
        </p:nvSpPr>
        <p:spPr>
          <a:xfrm>
            <a:off x="269241" y="289958"/>
            <a:ext cx="4556824" cy="899537"/>
          </a:xfrm>
        </p:spPr>
        <p:txBody>
          <a:bodyPr/>
          <a:lstStyle/>
          <a:p>
            <a:r>
              <a:rPr lang="en-US" dirty="0"/>
              <a:t>Free Resources for DevOps Practices</a:t>
            </a:r>
            <a:endParaRPr lang="en-US" dirty="0">
              <a:gradFill>
                <a:gsLst>
                  <a:gs pos="20354">
                    <a:schemeClr val="tx1"/>
                  </a:gs>
                  <a:gs pos="40000">
                    <a:schemeClr val="tx1"/>
                  </a:gs>
                </a:gsLst>
                <a:lin ang="5400000" scaled="0"/>
              </a:gradFill>
            </a:endParaRPr>
          </a:p>
        </p:txBody>
      </p:sp>
      <p:sp>
        <p:nvSpPr>
          <p:cNvPr id="6" name="Text Placeholder 5"/>
          <p:cNvSpPr>
            <a:spLocks noGrp="1"/>
          </p:cNvSpPr>
          <p:nvPr>
            <p:ph type="body" sz="quarter" idx="10"/>
          </p:nvPr>
        </p:nvSpPr>
        <p:spPr>
          <a:xfrm>
            <a:off x="5149240" y="772147"/>
            <a:ext cx="6499080" cy="1381907"/>
          </a:xfrm>
        </p:spPr>
        <p:txBody>
          <a:bodyPr/>
          <a:lstStyle/>
          <a:p>
            <a:r>
              <a:rPr lang="en-US" sz="3137" dirty="0">
                <a:gradFill>
                  <a:gsLst>
                    <a:gs pos="20354">
                      <a:schemeClr val="tx1"/>
                    </a:gs>
                    <a:gs pos="40000">
                      <a:schemeClr val="tx1"/>
                    </a:gs>
                  </a:gsLst>
                  <a:lin ang="5400000" scaled="0"/>
                </a:gradFill>
              </a:rPr>
              <a:t>Optimize your </a:t>
            </a:r>
            <a:br>
              <a:rPr lang="en-US" sz="3137" dirty="0">
                <a:gradFill>
                  <a:gsLst>
                    <a:gs pos="20354">
                      <a:schemeClr val="tx1"/>
                    </a:gs>
                    <a:gs pos="40000">
                      <a:schemeClr val="tx1"/>
                    </a:gs>
                  </a:gsLst>
                  <a:lin ang="5400000" scaled="0"/>
                </a:gradFill>
              </a:rPr>
            </a:br>
            <a:r>
              <a:rPr lang="en-US" sz="3137" dirty="0">
                <a:gradFill>
                  <a:gsLst>
                    <a:gs pos="20354">
                      <a:schemeClr val="tx1"/>
                    </a:gs>
                    <a:gs pos="40000">
                      <a:schemeClr val="tx1"/>
                    </a:gs>
                  </a:gsLst>
                  <a:lin ang="5400000" scaled="0"/>
                </a:gradFill>
              </a:rPr>
              <a:t>DevOps practices &amp; tools:  </a:t>
            </a:r>
          </a:p>
          <a:p>
            <a:pPr lvl="1"/>
            <a:r>
              <a:rPr lang="en-US" dirty="0"/>
              <a:t>Get started on your DevOps journey:  </a:t>
            </a:r>
            <a:r>
              <a:rPr lang="en-US" dirty="0">
                <a:hlinkClick r:id="rId3"/>
              </a:rPr>
              <a:t>aka.ms/</a:t>
            </a:r>
            <a:r>
              <a:rPr lang="en-US" dirty="0" err="1">
                <a:hlinkClick r:id="rId3"/>
              </a:rPr>
              <a:t>devops</a:t>
            </a:r>
            <a:endParaRPr lang="en-US" dirty="0"/>
          </a:p>
        </p:txBody>
      </p:sp>
      <p:sp>
        <p:nvSpPr>
          <p:cNvPr id="4" name="Text Placeholder 5"/>
          <p:cNvSpPr txBox="1">
            <a:spLocks/>
          </p:cNvSpPr>
          <p:nvPr/>
        </p:nvSpPr>
        <p:spPr>
          <a:xfrm>
            <a:off x="269241" y="2875607"/>
            <a:ext cx="4330400" cy="1484494"/>
          </a:xfrm>
          <a:prstGeom prst="rect">
            <a:avLst/>
          </a:prstGeom>
        </p:spPr>
        <p:txBody>
          <a:bodyPr vert="horz" wrap="square" lIns="143428" tIns="89642" rIns="143428"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pPr>
            <a:r>
              <a:rPr lang="en-US" sz="3137" dirty="0">
                <a:gradFill>
                  <a:gsLst>
                    <a:gs pos="20354">
                      <a:srgbClr val="0078D7">
                        <a:lumMod val="20000"/>
                        <a:lumOff val="80000"/>
                      </a:srgbClr>
                    </a:gs>
                    <a:gs pos="40000">
                      <a:srgbClr val="0078D7">
                        <a:lumMod val="20000"/>
                        <a:lumOff val="80000"/>
                      </a:srgbClr>
                    </a:gs>
                  </a:gsLst>
                </a:gradFill>
              </a:rPr>
              <a:t>Accelerate your application </a:t>
            </a:r>
            <a:br>
              <a:rPr lang="en-US" sz="3137" dirty="0">
                <a:gradFill>
                  <a:gsLst>
                    <a:gs pos="20354">
                      <a:srgbClr val="0078D7">
                        <a:lumMod val="20000"/>
                        <a:lumOff val="80000"/>
                      </a:srgbClr>
                    </a:gs>
                    <a:gs pos="40000">
                      <a:srgbClr val="0078D7">
                        <a:lumMod val="20000"/>
                        <a:lumOff val="80000"/>
                      </a:srgbClr>
                    </a:gs>
                  </a:gsLst>
                </a:gradFill>
              </a:rPr>
            </a:br>
            <a:r>
              <a:rPr lang="en-US" sz="3137" dirty="0">
                <a:gradFill>
                  <a:gsLst>
                    <a:gs pos="20354">
                      <a:srgbClr val="0078D7">
                        <a:lumMod val="20000"/>
                        <a:lumOff val="80000"/>
                      </a:srgbClr>
                    </a:gs>
                    <a:gs pos="40000">
                      <a:srgbClr val="0078D7">
                        <a:lumMod val="20000"/>
                        <a:lumOff val="80000"/>
                      </a:srgbClr>
                    </a:gs>
                  </a:gsLst>
                </a:gradFill>
              </a:rPr>
              <a:t>delivery lifecycle</a:t>
            </a:r>
          </a:p>
        </p:txBody>
      </p:sp>
      <p:sp>
        <p:nvSpPr>
          <p:cNvPr id="5" name="Text Placeholder 5"/>
          <p:cNvSpPr txBox="1">
            <a:spLocks/>
          </p:cNvSpPr>
          <p:nvPr/>
        </p:nvSpPr>
        <p:spPr>
          <a:xfrm>
            <a:off x="5149241" y="2289615"/>
            <a:ext cx="6648484" cy="1653461"/>
          </a:xfrm>
          <a:prstGeom prst="rect">
            <a:avLst/>
          </a:prstGeom>
        </p:spPr>
        <p:txBody>
          <a:bodyPr vert="horz" wrap="square" lIns="143428" tIns="89642" rIns="143428"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pPr>
            <a:r>
              <a:rPr lang="en-US" sz="3137" dirty="0">
                <a:gradFill>
                  <a:gsLst>
                    <a:gs pos="20354">
                      <a:srgbClr val="FFFFFF"/>
                    </a:gs>
                    <a:gs pos="40000">
                      <a:srgbClr val="FFFFFF"/>
                    </a:gs>
                  </a:gsLst>
                  <a:lin ang="5400000" scaled="0"/>
                </a:gradFill>
              </a:rPr>
              <a:t>Download the Forrester Infrastructure-as-Code whitepaper: </a:t>
            </a:r>
          </a:p>
          <a:p>
            <a:pPr lvl="1">
              <a:buClr>
                <a:srgbClr val="FFFFFF"/>
              </a:buClr>
            </a:pPr>
            <a:r>
              <a:rPr lang="en-US" sz="1961" dirty="0">
                <a:gradFill>
                  <a:gsLst>
                    <a:gs pos="1250">
                      <a:srgbClr val="FFFFFF"/>
                    </a:gs>
                    <a:gs pos="100000">
                      <a:srgbClr val="FFFFFF"/>
                    </a:gs>
                  </a:gsLst>
                  <a:lin ang="5400000" scaled="0"/>
                </a:gradFill>
              </a:rPr>
              <a:t>Complexity kills.  Automate with Infra as code: </a:t>
            </a:r>
            <a:r>
              <a:rPr lang="en-US" sz="1961" dirty="0">
                <a:gradFill>
                  <a:gsLst>
                    <a:gs pos="1250">
                      <a:srgbClr val="FFFFFF"/>
                    </a:gs>
                    <a:gs pos="100000">
                      <a:srgbClr val="FFFFFF"/>
                    </a:gs>
                  </a:gsLst>
                  <a:lin ang="5400000" scaled="0"/>
                </a:gradFill>
                <a:hlinkClick r:id="rId4"/>
              </a:rPr>
              <a:t>aka.ms/</a:t>
            </a:r>
            <a:r>
              <a:rPr lang="en-US" sz="1961" dirty="0" err="1">
                <a:gradFill>
                  <a:gsLst>
                    <a:gs pos="1250">
                      <a:srgbClr val="FFFFFF"/>
                    </a:gs>
                    <a:gs pos="100000">
                      <a:srgbClr val="FFFFFF"/>
                    </a:gs>
                  </a:gsLst>
                  <a:lin ang="5400000" scaled="0"/>
                </a:gradFill>
                <a:hlinkClick r:id="rId4"/>
              </a:rPr>
              <a:t>iac_tlp</a:t>
            </a:r>
            <a:endParaRPr lang="en-US" sz="1961" dirty="0">
              <a:gradFill>
                <a:gsLst>
                  <a:gs pos="1250">
                    <a:srgbClr val="FFFFFF"/>
                  </a:gs>
                  <a:gs pos="100000">
                    <a:srgbClr val="FFFFFF"/>
                  </a:gs>
                </a:gsLst>
                <a:lin ang="5400000" scaled="0"/>
              </a:gradFill>
            </a:endParaRPr>
          </a:p>
        </p:txBody>
      </p:sp>
      <p:sp>
        <p:nvSpPr>
          <p:cNvPr id="8" name="Text Placeholder 5"/>
          <p:cNvSpPr txBox="1">
            <a:spLocks/>
          </p:cNvSpPr>
          <p:nvPr/>
        </p:nvSpPr>
        <p:spPr>
          <a:xfrm>
            <a:off x="5149240" y="4078638"/>
            <a:ext cx="6320107" cy="1218974"/>
          </a:xfrm>
          <a:prstGeom prst="rect">
            <a:avLst/>
          </a:prstGeom>
        </p:spPr>
        <p:txBody>
          <a:bodyPr vert="horz" wrap="square" lIns="143428" tIns="89642" rIns="143428"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pPr>
            <a:r>
              <a:rPr lang="en-US" sz="3137" dirty="0">
                <a:gradFill>
                  <a:gsLst>
                    <a:gs pos="20354">
                      <a:srgbClr val="FFFFFF"/>
                    </a:gs>
                    <a:gs pos="40000">
                      <a:srgbClr val="FFFFFF"/>
                    </a:gs>
                  </a:gsLst>
                  <a:lin ang="5400000" scaled="0"/>
                </a:gradFill>
              </a:rPr>
              <a:t>Technical resources for Practitioners: </a:t>
            </a:r>
          </a:p>
          <a:p>
            <a:pPr lvl="1">
              <a:buClr>
                <a:srgbClr val="FFFFFF"/>
              </a:buClr>
            </a:pPr>
            <a:r>
              <a:rPr lang="en-US" sz="1961" dirty="0">
                <a:gradFill>
                  <a:gsLst>
                    <a:gs pos="1250">
                      <a:srgbClr val="FFFFFF"/>
                    </a:gs>
                    <a:gs pos="100000">
                      <a:srgbClr val="FFFFFF"/>
                    </a:gs>
                  </a:gsLst>
                  <a:lin ang="5400000" scaled="0"/>
                </a:gradFill>
              </a:rPr>
              <a:t>Get access to free online training, </a:t>
            </a:r>
            <a:r>
              <a:rPr lang="en-US" sz="1961" dirty="0" err="1">
                <a:gradFill>
                  <a:gsLst>
                    <a:gs pos="1250">
                      <a:srgbClr val="FFFFFF"/>
                    </a:gs>
                    <a:gs pos="100000">
                      <a:srgbClr val="FFFFFF"/>
                    </a:gs>
                  </a:gsLst>
                  <a:lin ang="5400000" scaled="0"/>
                </a:gradFill>
              </a:rPr>
              <a:t>evals</a:t>
            </a:r>
            <a:r>
              <a:rPr lang="en-US" sz="1961" dirty="0">
                <a:gradFill>
                  <a:gsLst>
                    <a:gs pos="1250">
                      <a:srgbClr val="FFFFFF"/>
                    </a:gs>
                    <a:gs pos="100000">
                      <a:srgbClr val="FFFFFF"/>
                    </a:gs>
                  </a:gsLst>
                  <a:lin ang="5400000" scaled="0"/>
                </a:gradFill>
              </a:rPr>
              <a:t> and HOLs: </a:t>
            </a:r>
            <a:r>
              <a:rPr lang="en-US" sz="1961" dirty="0">
                <a:gradFill>
                  <a:gsLst>
                    <a:gs pos="1250">
                      <a:srgbClr val="FFFFFF"/>
                    </a:gs>
                    <a:gs pos="100000">
                      <a:srgbClr val="FFFFFF"/>
                    </a:gs>
                  </a:gsLst>
                  <a:lin ang="5400000" scaled="0"/>
                </a:gradFill>
                <a:hlinkClick r:id="rId5"/>
              </a:rPr>
              <a:t>aka.ms/</a:t>
            </a:r>
            <a:r>
              <a:rPr lang="en-US" sz="1961" dirty="0" err="1">
                <a:gradFill>
                  <a:gsLst>
                    <a:gs pos="1250">
                      <a:srgbClr val="FFFFFF"/>
                    </a:gs>
                    <a:gs pos="100000">
                      <a:srgbClr val="FFFFFF"/>
                    </a:gs>
                  </a:gsLst>
                  <a:lin ang="5400000" scaled="0"/>
                </a:gradFill>
                <a:hlinkClick r:id="rId5"/>
              </a:rPr>
              <a:t>devopsmva</a:t>
            </a:r>
            <a:endParaRPr lang="en-US" sz="1961" dirty="0">
              <a:gradFill>
                <a:gsLst>
                  <a:gs pos="1250">
                    <a:srgbClr val="FFFFFF"/>
                  </a:gs>
                  <a:gs pos="100000">
                    <a:srgbClr val="FFFFFF"/>
                  </a:gs>
                </a:gsLst>
                <a:lin ang="5400000" scaled="0"/>
              </a:gradFill>
            </a:endParaRPr>
          </a:p>
        </p:txBody>
      </p:sp>
      <p:sp>
        <p:nvSpPr>
          <p:cNvPr id="9" name="Text Placeholder 5"/>
          <p:cNvSpPr txBox="1">
            <a:spLocks/>
          </p:cNvSpPr>
          <p:nvPr/>
        </p:nvSpPr>
        <p:spPr>
          <a:xfrm>
            <a:off x="5149240" y="5433172"/>
            <a:ext cx="6320107" cy="947420"/>
          </a:xfrm>
          <a:prstGeom prst="rect">
            <a:avLst/>
          </a:prstGeom>
        </p:spPr>
        <p:txBody>
          <a:bodyPr vert="horz" wrap="square" lIns="143428" tIns="89642" rIns="143428"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pPr>
            <a:r>
              <a:rPr lang="en-US" sz="3137" dirty="0">
                <a:gradFill>
                  <a:gsLst>
                    <a:gs pos="20354">
                      <a:srgbClr val="FFFFFF"/>
                    </a:gs>
                    <a:gs pos="40000">
                      <a:srgbClr val="FFFFFF"/>
                    </a:gs>
                  </a:gsLst>
                  <a:lin ang="5400000" scaled="0"/>
                </a:gradFill>
              </a:rPr>
              <a:t>Join the Community conversations: </a:t>
            </a:r>
          </a:p>
          <a:p>
            <a:pPr lvl="1">
              <a:buClr>
                <a:srgbClr val="FFFFFF"/>
              </a:buClr>
            </a:pPr>
            <a:r>
              <a:rPr lang="en-US" sz="1961" dirty="0">
                <a:gradFill>
                  <a:gsLst>
                    <a:gs pos="1250">
                      <a:srgbClr val="FFFFFF"/>
                    </a:gs>
                    <a:gs pos="100000">
                      <a:srgbClr val="FFFFFF"/>
                    </a:gs>
                  </a:gsLst>
                  <a:lin ang="5400000" scaled="0"/>
                </a:gradFill>
              </a:rPr>
              <a:t>Use </a:t>
            </a:r>
            <a:r>
              <a:rPr lang="en-US" sz="1961" dirty="0">
                <a:gradFill>
                  <a:gsLst>
                    <a:gs pos="1250">
                      <a:srgbClr val="FFFFFF"/>
                    </a:gs>
                    <a:gs pos="100000">
                      <a:srgbClr val="FFFFFF"/>
                    </a:gs>
                  </a:gsLst>
                  <a:lin ang="5400000" scaled="0"/>
                </a:gradFill>
                <a:hlinkClick r:id="rId6"/>
              </a:rPr>
              <a:t>#</a:t>
            </a:r>
            <a:r>
              <a:rPr lang="en-US" sz="1961" dirty="0" err="1">
                <a:gradFill>
                  <a:gsLst>
                    <a:gs pos="1250">
                      <a:srgbClr val="FFFFFF"/>
                    </a:gs>
                    <a:gs pos="100000">
                      <a:srgbClr val="FFFFFF"/>
                    </a:gs>
                  </a:gsLst>
                  <a:lin ang="5400000" scaled="0"/>
                </a:gradFill>
                <a:hlinkClick r:id="rId6"/>
              </a:rPr>
              <a:t>TalkDevOps</a:t>
            </a:r>
            <a:r>
              <a:rPr lang="en-US" sz="1961" dirty="0">
                <a:gradFill>
                  <a:gsLst>
                    <a:gs pos="1250">
                      <a:srgbClr val="FFFFFF"/>
                    </a:gs>
                    <a:gs pos="100000">
                      <a:srgbClr val="FFFFFF"/>
                    </a:gs>
                  </a:gsLst>
                  <a:lin ang="5400000" scaled="0"/>
                </a:gradFill>
                <a:hlinkClick r:id="rId6"/>
              </a:rPr>
              <a:t> </a:t>
            </a:r>
            <a:r>
              <a:rPr lang="en-US" sz="1961" dirty="0">
                <a:gradFill>
                  <a:gsLst>
                    <a:gs pos="1250">
                      <a:srgbClr val="FFFFFF"/>
                    </a:gs>
                    <a:gs pos="100000">
                      <a:srgbClr val="FFFFFF"/>
                    </a:gs>
                  </a:gsLst>
                  <a:lin ang="5400000" scaled="0"/>
                </a:gradFill>
              </a:rPr>
              <a:t>on Twitter</a:t>
            </a:r>
          </a:p>
        </p:txBody>
      </p:sp>
    </p:spTree>
    <p:extLst>
      <p:ext uri="{BB962C8B-B14F-4D97-AF65-F5344CB8AC3E}">
        <p14:creationId xmlns:p14="http://schemas.microsoft.com/office/powerpoint/2010/main" val="134871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068" y="270266"/>
            <a:ext cx="11655840" cy="899537"/>
          </a:xfrm>
        </p:spPr>
        <p:txBody>
          <a:bodyPr/>
          <a:lstStyle/>
          <a:p>
            <a:r>
              <a:rPr lang="en-US" dirty="0">
                <a:solidFill>
                  <a:schemeClr val="tx1"/>
                </a:solidFill>
              </a:rPr>
              <a:t>Containerization</a:t>
            </a:r>
          </a:p>
        </p:txBody>
      </p:sp>
      <p:sp>
        <p:nvSpPr>
          <p:cNvPr id="3" name="Text Placeholder 2"/>
          <p:cNvSpPr>
            <a:spLocks noGrp="1"/>
          </p:cNvSpPr>
          <p:nvPr>
            <p:ph type="body" sz="quarter" idx="10"/>
          </p:nvPr>
        </p:nvSpPr>
        <p:spPr>
          <a:xfrm>
            <a:off x="270068" y="1661532"/>
            <a:ext cx="4978609" cy="4431664"/>
          </a:xfrm>
        </p:spPr>
        <p:txBody>
          <a:bodyPr/>
          <a:lstStyle/>
          <a:p>
            <a:pPr>
              <a:buFont typeface="Wingdings" panose="05000000000000000000" pitchFamily="2" charset="2"/>
              <a:buChar char="§"/>
            </a:pPr>
            <a:r>
              <a:rPr lang="en-US" sz="3528" dirty="0"/>
              <a:t>Abstract the unit of work from the VM</a:t>
            </a:r>
          </a:p>
          <a:p>
            <a:pPr>
              <a:buFont typeface="Wingdings" panose="05000000000000000000" pitchFamily="2" charset="2"/>
              <a:buChar char="§"/>
            </a:pPr>
            <a:r>
              <a:rPr lang="en-US" sz="3528" dirty="0"/>
              <a:t>Lightweight, fast provisioning, density</a:t>
            </a:r>
          </a:p>
          <a:p>
            <a:pPr>
              <a:buFont typeface="Wingdings" panose="05000000000000000000" pitchFamily="2" charset="2"/>
              <a:buChar char="§"/>
            </a:pPr>
            <a:r>
              <a:rPr lang="en-US" sz="3528" dirty="0"/>
              <a:t>Simplify application updates</a:t>
            </a:r>
          </a:p>
          <a:p>
            <a:r>
              <a:rPr lang="en-US" sz="3528" dirty="0"/>
              <a:t>Works with cluster managers for auto-scale capabilities</a:t>
            </a:r>
          </a:p>
        </p:txBody>
      </p:sp>
      <p:sp>
        <p:nvSpPr>
          <p:cNvPr id="4" name="Rectangle 3"/>
          <p:cNvSpPr/>
          <p:nvPr/>
        </p:nvSpPr>
        <p:spPr>
          <a:xfrm>
            <a:off x="5462390" y="2989597"/>
            <a:ext cx="3041873" cy="3137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r>
              <a:rPr lang="en-US" kern="0" dirty="0">
                <a:solidFill>
                  <a:sysClr val="windowText" lastClr="000000"/>
                </a:solidFill>
              </a:rPr>
              <a:t>Container Host - 1</a:t>
            </a:r>
          </a:p>
        </p:txBody>
      </p:sp>
      <p:sp>
        <p:nvSpPr>
          <p:cNvPr id="5" name="Rectangle 4"/>
          <p:cNvSpPr/>
          <p:nvPr/>
        </p:nvSpPr>
        <p:spPr>
          <a:xfrm>
            <a:off x="5654244" y="3522787"/>
            <a:ext cx="1172490" cy="86937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6" name="Rectangle 5"/>
          <p:cNvSpPr/>
          <p:nvPr/>
        </p:nvSpPr>
        <p:spPr>
          <a:xfrm>
            <a:off x="7040446" y="3503874"/>
            <a:ext cx="1226569" cy="86937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7" name="Rectangle 6"/>
          <p:cNvSpPr/>
          <p:nvPr/>
        </p:nvSpPr>
        <p:spPr>
          <a:xfrm>
            <a:off x="6255829" y="4496082"/>
            <a:ext cx="1323787" cy="8018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B</a:t>
            </a:r>
          </a:p>
        </p:txBody>
      </p:sp>
      <p:sp>
        <p:nvSpPr>
          <p:cNvPr id="8" name="Rectangle 7"/>
          <p:cNvSpPr/>
          <p:nvPr/>
        </p:nvSpPr>
        <p:spPr>
          <a:xfrm>
            <a:off x="8717976" y="2980073"/>
            <a:ext cx="3120653" cy="314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r>
              <a:rPr lang="en-US" kern="0" dirty="0">
                <a:solidFill>
                  <a:sysClr val="windowText" lastClr="000000"/>
                </a:solidFill>
              </a:rPr>
              <a:t>Container Host - 2</a:t>
            </a:r>
          </a:p>
        </p:txBody>
      </p:sp>
      <p:sp>
        <p:nvSpPr>
          <p:cNvPr id="9" name="Rectangle 8"/>
          <p:cNvSpPr/>
          <p:nvPr/>
        </p:nvSpPr>
        <p:spPr>
          <a:xfrm>
            <a:off x="8953880" y="3494347"/>
            <a:ext cx="1246876" cy="8789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10" name="Rectangle 9"/>
          <p:cNvSpPr/>
          <p:nvPr/>
        </p:nvSpPr>
        <p:spPr>
          <a:xfrm>
            <a:off x="10412658" y="3494347"/>
            <a:ext cx="1164069" cy="8789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11" name="Rectangle 10"/>
          <p:cNvSpPr/>
          <p:nvPr/>
        </p:nvSpPr>
        <p:spPr>
          <a:xfrm>
            <a:off x="9670905" y="4486625"/>
            <a:ext cx="1323787" cy="8018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B</a:t>
            </a:r>
          </a:p>
        </p:txBody>
      </p:sp>
      <p:sp>
        <p:nvSpPr>
          <p:cNvPr id="12" name="Rectangle 11"/>
          <p:cNvSpPr/>
          <p:nvPr/>
        </p:nvSpPr>
        <p:spPr>
          <a:xfrm>
            <a:off x="5654244" y="5435492"/>
            <a:ext cx="6000083" cy="52380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96386"/>
            <a:r>
              <a:rPr lang="en-US" kern="0" dirty="0">
                <a:solidFill>
                  <a:sysClr val="windowText" lastClr="000000"/>
                </a:solidFill>
              </a:rPr>
              <a:t>Orchestration Engine</a:t>
            </a:r>
          </a:p>
        </p:txBody>
      </p:sp>
      <p:sp>
        <p:nvSpPr>
          <p:cNvPr id="13" name="Rectangle 12"/>
          <p:cNvSpPr/>
          <p:nvPr/>
        </p:nvSpPr>
        <p:spPr>
          <a:xfrm>
            <a:off x="6917723" y="440918"/>
            <a:ext cx="3409466" cy="160258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defTabSz="896386"/>
            <a:r>
              <a:rPr lang="en-US" sz="2000" b="1" u="sng" kern="0" dirty="0">
                <a:solidFill>
                  <a:sysClr val="windowText" lastClr="000000"/>
                </a:solidFill>
              </a:rPr>
              <a:t>ARM Template</a:t>
            </a:r>
            <a:endParaRPr lang="en-US" kern="0" dirty="0">
              <a:solidFill>
                <a:sysClr val="windowText" lastClr="000000"/>
              </a:solidFill>
            </a:endParaRPr>
          </a:p>
          <a:p>
            <a:pPr algn="ctr" defTabSz="896386"/>
            <a:r>
              <a:rPr lang="en-US" i="1" kern="0" dirty="0">
                <a:solidFill>
                  <a:sysClr val="windowText" lastClr="000000"/>
                </a:solidFill>
              </a:rPr>
              <a:t>2 Hosts</a:t>
            </a:r>
          </a:p>
          <a:p>
            <a:pPr algn="ctr" defTabSz="896386"/>
            <a:endParaRPr lang="en-US" i="1" kern="0" dirty="0">
              <a:solidFill>
                <a:sysClr val="windowText" lastClr="000000"/>
              </a:solidFill>
            </a:endParaRPr>
          </a:p>
          <a:p>
            <a:pPr algn="ctr" defTabSz="896386"/>
            <a:r>
              <a:rPr lang="en-US" i="1" kern="0" dirty="0">
                <a:solidFill>
                  <a:sysClr val="windowText" lastClr="000000"/>
                </a:solidFill>
              </a:rPr>
              <a:t>4 Instances of Container A</a:t>
            </a:r>
          </a:p>
          <a:p>
            <a:pPr algn="ctr" defTabSz="896386"/>
            <a:r>
              <a:rPr lang="en-US" i="1" kern="0" dirty="0">
                <a:solidFill>
                  <a:sysClr val="windowText" lastClr="000000"/>
                </a:solidFill>
              </a:rPr>
              <a:t>2 Instances of Container B</a:t>
            </a:r>
          </a:p>
        </p:txBody>
      </p:sp>
      <p:sp>
        <p:nvSpPr>
          <p:cNvPr id="14" name="Right Arrow 13"/>
          <p:cNvSpPr/>
          <p:nvPr/>
        </p:nvSpPr>
        <p:spPr>
          <a:xfrm rot="5400000">
            <a:off x="8262556" y="2140591"/>
            <a:ext cx="672318" cy="723796"/>
          </a:xfrm>
          <a:prstGeom prst="rightArrow">
            <a:avLst>
              <a:gd name="adj1" fmla="val 50000"/>
              <a:gd name="adj2" fmla="val 485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kern="0">
              <a:solidFill>
                <a:sysClr val="windowText" lastClr="000000"/>
              </a:solidFill>
            </a:endParaRPr>
          </a:p>
        </p:txBody>
      </p:sp>
      <p:sp>
        <p:nvSpPr>
          <p:cNvPr id="15" name="Rectangle: Top Corners Snipped 14"/>
          <p:cNvSpPr/>
          <p:nvPr/>
        </p:nvSpPr>
        <p:spPr bwMode="auto">
          <a:xfrm>
            <a:off x="270068" y="1100710"/>
            <a:ext cx="5008020" cy="5553307"/>
          </a:xfrm>
          <a:prstGeom prst="snip2SameRect">
            <a:avLst/>
          </a:prstGeom>
          <a:solidFill>
            <a:schemeClr val="accent1">
              <a:alpha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en-US" sz="4800" dirty="0">
                <a:gradFill>
                  <a:gsLst>
                    <a:gs pos="16814">
                      <a:srgbClr val="FFFFFF"/>
                    </a:gs>
                    <a:gs pos="46000">
                      <a:srgbClr val="FFFFFF"/>
                    </a:gs>
                  </a:gsLst>
                  <a:lin ang="5400000" scaled="0"/>
                </a:gradFill>
              </a:rPr>
              <a:t>Container are… </a:t>
            </a:r>
            <a:r>
              <a:rPr lang="en-US" sz="4000" dirty="0">
                <a:gradFill>
                  <a:gsLst>
                    <a:gs pos="16814">
                      <a:srgbClr val="FFFFFF"/>
                    </a:gs>
                    <a:gs pos="46000">
                      <a:srgbClr val="FFFFFF"/>
                    </a:gs>
                  </a:gsLst>
                  <a:lin ang="5400000" scaled="0"/>
                </a:gradFill>
              </a:rPr>
              <a:t>a technology that Enables and Accelerates </a:t>
            </a:r>
            <a:r>
              <a:rPr lang="en-US" sz="6000" dirty="0">
                <a:gradFill>
                  <a:gsLst>
                    <a:gs pos="16814">
                      <a:srgbClr val="FFFFFF"/>
                    </a:gs>
                    <a:gs pos="46000">
                      <a:srgbClr val="FFFFFF"/>
                    </a:gs>
                  </a:gsLst>
                  <a:lin ang="5400000" scaled="0"/>
                </a:gradFill>
              </a:rPr>
              <a:t>DevOps</a:t>
            </a:r>
            <a:endParaRPr lang="en-US" sz="400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30426543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Agenda/Objectives</a:t>
            </a:r>
          </a:p>
        </p:txBody>
      </p:sp>
      <p:sp>
        <p:nvSpPr>
          <p:cNvPr id="4" name="Rectangle 3"/>
          <p:cNvSpPr/>
          <p:nvPr/>
        </p:nvSpPr>
        <p:spPr bwMode="auto">
          <a:xfrm>
            <a:off x="194537" y="2022828"/>
            <a:ext cx="3585699" cy="358569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896386"/>
            <a:r>
              <a:rPr lang="en-US" sz="8627" kern="0" dirty="0">
                <a:solidFill>
                  <a:srgbClr val="FFFFFF"/>
                </a:solidFill>
                <a:latin typeface="Segoe UI Light"/>
              </a:rPr>
              <a:t>Know</a:t>
            </a:r>
          </a:p>
        </p:txBody>
      </p:sp>
      <p:sp>
        <p:nvSpPr>
          <p:cNvPr id="5" name="Rectangle 4"/>
          <p:cNvSpPr/>
          <p:nvPr/>
        </p:nvSpPr>
        <p:spPr bwMode="auto">
          <a:xfrm>
            <a:off x="4304311" y="2014192"/>
            <a:ext cx="3585699" cy="3585699"/>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defTabSz="896386"/>
            <a:r>
              <a:rPr lang="en-US" sz="8627" kern="0" dirty="0">
                <a:solidFill>
                  <a:srgbClr val="FFFFFF"/>
                </a:solidFill>
                <a:latin typeface="Segoe UI Light"/>
              </a:rPr>
              <a:t>Gain</a:t>
            </a:r>
          </a:p>
        </p:txBody>
      </p:sp>
      <p:sp>
        <p:nvSpPr>
          <p:cNvPr id="6" name="Rectangle 5"/>
          <p:cNvSpPr/>
          <p:nvPr/>
        </p:nvSpPr>
        <p:spPr bwMode="auto">
          <a:xfrm>
            <a:off x="8414086" y="2019118"/>
            <a:ext cx="3585699" cy="3585699"/>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defTabSz="896386"/>
            <a:r>
              <a:rPr lang="en-US" sz="8627" kern="0" dirty="0">
                <a:solidFill>
                  <a:srgbClr val="FFFFFF"/>
                </a:solidFill>
                <a:latin typeface="Segoe UI Light"/>
              </a:rPr>
              <a:t>Learn</a:t>
            </a:r>
          </a:p>
        </p:txBody>
      </p:sp>
      <p:sp>
        <p:nvSpPr>
          <p:cNvPr id="7" name="Rectangle 6"/>
          <p:cNvSpPr/>
          <p:nvPr/>
        </p:nvSpPr>
        <p:spPr>
          <a:xfrm>
            <a:off x="334744" y="3875520"/>
            <a:ext cx="3436295" cy="1719840"/>
          </a:xfrm>
          <a:prstGeom prst="rect">
            <a:avLst/>
          </a:prstGeom>
        </p:spPr>
        <p:txBody>
          <a:bodyPr wrap="square">
            <a:spAutoFit/>
          </a:bodyPr>
          <a:lstStyle/>
          <a:p>
            <a:pPr marL="0" lvl="1" algn="r" defTabSz="896386"/>
            <a:r>
              <a:rPr lang="en-US" sz="3529" kern="0" dirty="0">
                <a:solidFill>
                  <a:srgbClr val="FFFFFF"/>
                </a:solidFill>
                <a:latin typeface="Segoe UI Light"/>
              </a:rPr>
              <a:t>enough about </a:t>
            </a:r>
            <a:r>
              <a:rPr lang="en-US" sz="3529" b="1" kern="0" dirty="0">
                <a:solidFill>
                  <a:srgbClr val="FFFFFF"/>
                </a:solidFill>
              </a:rPr>
              <a:t>containers</a:t>
            </a:r>
            <a:r>
              <a:rPr lang="en-US" sz="3529" kern="0" dirty="0">
                <a:solidFill>
                  <a:srgbClr val="FFFFFF"/>
                </a:solidFill>
                <a:latin typeface="Segoe UI Light"/>
              </a:rPr>
              <a:t> to be dangerous</a:t>
            </a:r>
          </a:p>
        </p:txBody>
      </p:sp>
      <p:sp>
        <p:nvSpPr>
          <p:cNvPr id="8" name="Rectangle 7"/>
          <p:cNvSpPr/>
          <p:nvPr/>
        </p:nvSpPr>
        <p:spPr>
          <a:xfrm>
            <a:off x="3981679" y="3875520"/>
            <a:ext cx="3884508" cy="1719840"/>
          </a:xfrm>
          <a:prstGeom prst="rect">
            <a:avLst/>
          </a:prstGeom>
        </p:spPr>
        <p:txBody>
          <a:bodyPr wrap="square">
            <a:spAutoFit/>
          </a:bodyPr>
          <a:lstStyle/>
          <a:p>
            <a:pPr marL="0" lvl="1" algn="r" defTabSz="896386"/>
            <a:r>
              <a:rPr lang="en-US" sz="3529" kern="0" dirty="0">
                <a:solidFill>
                  <a:srgbClr val="FFFFFF"/>
                </a:solidFill>
                <a:latin typeface="Segoe UI Light"/>
              </a:rPr>
              <a:t>insights on where you would use </a:t>
            </a:r>
            <a:r>
              <a:rPr lang="en-US" sz="3529" b="1" kern="0" dirty="0">
                <a:solidFill>
                  <a:srgbClr val="FFFFFF"/>
                </a:solidFill>
              </a:rPr>
              <a:t>containers</a:t>
            </a:r>
          </a:p>
        </p:txBody>
      </p:sp>
      <p:sp>
        <p:nvSpPr>
          <p:cNvPr id="9" name="Rectangle 8"/>
          <p:cNvSpPr/>
          <p:nvPr/>
        </p:nvSpPr>
        <p:spPr>
          <a:xfrm>
            <a:off x="8067631" y="3875520"/>
            <a:ext cx="3801739" cy="1719840"/>
          </a:xfrm>
          <a:prstGeom prst="rect">
            <a:avLst/>
          </a:prstGeom>
        </p:spPr>
        <p:txBody>
          <a:bodyPr wrap="square">
            <a:spAutoFit/>
          </a:bodyPr>
          <a:lstStyle/>
          <a:p>
            <a:pPr marL="0" lvl="1" algn="r" defTabSz="896386"/>
            <a:r>
              <a:rPr lang="en-US" sz="3529" kern="0" dirty="0">
                <a:solidFill>
                  <a:srgbClr val="FFFFFF"/>
                </a:solidFill>
                <a:latin typeface="Segoe UI Light"/>
              </a:rPr>
              <a:t>what Microsoft </a:t>
            </a:r>
          </a:p>
          <a:p>
            <a:pPr marL="0" lvl="1" algn="r" defTabSz="896386"/>
            <a:r>
              <a:rPr lang="en-US" sz="3529" kern="0" dirty="0">
                <a:solidFill>
                  <a:srgbClr val="FFFFFF"/>
                </a:solidFill>
                <a:latin typeface="Segoe UI Light"/>
              </a:rPr>
              <a:t>is doing with </a:t>
            </a:r>
            <a:r>
              <a:rPr lang="en-US" sz="3529" b="1" kern="0" dirty="0">
                <a:solidFill>
                  <a:srgbClr val="FFFFFF"/>
                </a:solidFill>
              </a:rPr>
              <a:t>containers</a:t>
            </a:r>
          </a:p>
        </p:txBody>
      </p:sp>
    </p:spTree>
    <p:extLst>
      <p:ext uri="{BB962C8B-B14F-4D97-AF65-F5344CB8AC3E}">
        <p14:creationId xmlns:p14="http://schemas.microsoft.com/office/powerpoint/2010/main" val="311432901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450770"/>
          </a:xfrm>
        </p:spPr>
        <p:txBody>
          <a:bodyPr/>
          <a:lstStyle/>
          <a:p>
            <a:r>
              <a:rPr lang="en-US" sz="3529" dirty="0"/>
              <a:t>Preview of Windows Server Containers – this summer.</a:t>
            </a:r>
          </a:p>
          <a:p>
            <a:r>
              <a:rPr lang="en-US" sz="3529" dirty="0"/>
              <a:t>Preview of Hyper-V Containers – planned for this year</a:t>
            </a:r>
          </a:p>
          <a:p>
            <a:endParaRPr lang="en-US" dirty="0"/>
          </a:p>
          <a:p>
            <a:r>
              <a:rPr lang="en-US" dirty="0"/>
              <a:t>How can you stay up to date?</a:t>
            </a:r>
          </a:p>
          <a:p>
            <a:pPr lvl="1"/>
            <a:r>
              <a:rPr lang="en-US" dirty="0"/>
              <a:t>Follow me on Twitter @ITProGuru</a:t>
            </a:r>
          </a:p>
          <a:p>
            <a:pPr lvl="1"/>
            <a:r>
              <a:rPr lang="en-US" dirty="0"/>
              <a:t>Follow my Blog </a:t>
            </a:r>
            <a:r>
              <a:rPr lang="en-US" dirty="0">
                <a:hlinkClick r:id="rId3"/>
              </a:rPr>
              <a:t>http://ITProGuru.com</a:t>
            </a:r>
            <a:r>
              <a:rPr lang="en-US" dirty="0"/>
              <a:t> </a:t>
            </a:r>
          </a:p>
          <a:p>
            <a:pPr lvl="1"/>
            <a:r>
              <a:rPr lang="en-US" dirty="0"/>
              <a:t>Windows Container’s site </a:t>
            </a:r>
            <a:r>
              <a:rPr lang="en-US" dirty="0">
                <a:hlinkClick r:id="rId4"/>
              </a:rPr>
              <a:t>https://msdn.microsoft.com/virtualization/windowscontainers</a:t>
            </a:r>
            <a:endParaRPr lang="en-US" dirty="0"/>
          </a:p>
          <a:p>
            <a:pPr marL="560196" lvl="2" indent="0">
              <a:buNone/>
            </a:pPr>
            <a:r>
              <a:rPr lang="en-US" dirty="0">
                <a:hlinkClick r:id="rId5"/>
              </a:rPr>
              <a:t>http://aka.ms/windowscontainers</a:t>
            </a:r>
            <a:endParaRPr lang="en-US" dirty="0"/>
          </a:p>
        </p:txBody>
      </p:sp>
      <p:sp>
        <p:nvSpPr>
          <p:cNvPr id="3" name="Title 2"/>
          <p:cNvSpPr>
            <a:spLocks noGrp="1"/>
          </p:cNvSpPr>
          <p:nvPr>
            <p:ph type="title"/>
          </p:nvPr>
        </p:nvSpPr>
        <p:spPr/>
        <p:txBody>
          <a:bodyPr/>
          <a:lstStyle/>
          <a:p>
            <a:r>
              <a:rPr lang="en-US" dirty="0"/>
              <a:t>What’s Next?</a:t>
            </a:r>
          </a:p>
        </p:txBody>
      </p:sp>
    </p:spTree>
    <p:extLst>
      <p:ext uri="{BB962C8B-B14F-4D97-AF65-F5344CB8AC3E}">
        <p14:creationId xmlns:p14="http://schemas.microsoft.com/office/powerpoint/2010/main" val="187402115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922" y="185577"/>
            <a:ext cx="11655840" cy="899665"/>
          </a:xfrm>
        </p:spPr>
        <p:txBody>
          <a:bodyPr/>
          <a:lstStyle/>
          <a:p>
            <a:r>
              <a:rPr lang="en-US" dirty="0"/>
              <a:t>What is DevOps…</a:t>
            </a:r>
          </a:p>
        </p:txBody>
      </p:sp>
      <p:sp>
        <p:nvSpPr>
          <p:cNvPr id="5" name="Content Placeholder 4"/>
          <p:cNvSpPr>
            <a:spLocks noGrp="1"/>
          </p:cNvSpPr>
          <p:nvPr>
            <p:ph type="body" sz="quarter" idx="10"/>
          </p:nvPr>
        </p:nvSpPr>
        <p:spPr>
          <a:xfrm>
            <a:off x="336153" y="1103971"/>
            <a:ext cx="2998065" cy="5286062"/>
          </a:xfrm>
        </p:spPr>
        <p:txBody>
          <a:bodyPr/>
          <a:lstStyle/>
          <a:p>
            <a:r>
              <a:rPr lang="en-US" sz="1600" dirty="0">
                <a:hlinkClick r:id="rId2"/>
              </a:rPr>
              <a:t>Gene Kim’s “3 ways”</a:t>
            </a:r>
            <a:r>
              <a:rPr lang="en-US" sz="1600" dirty="0"/>
              <a:t>  </a:t>
            </a:r>
            <a:endParaRPr lang="en-US" sz="1100" b="1" dirty="0"/>
          </a:p>
          <a:p>
            <a:r>
              <a:rPr lang="en-US" sz="1100" b="1" dirty="0"/>
              <a:t>The First Way </a:t>
            </a:r>
            <a:r>
              <a:rPr lang="en-US" sz="1100" dirty="0"/>
              <a:t>emphasizes the </a:t>
            </a:r>
            <a:r>
              <a:rPr lang="en-US" sz="1600" b="1" dirty="0"/>
              <a:t>performance of the entire system</a:t>
            </a:r>
            <a:r>
              <a:rPr lang="en-US" sz="1100" dirty="0"/>
              <a:t>, as opposed to the performance of a specific silo of work or department — this as can be as large a division (e.g., Development or IT Operations) or as small as an individual contributor (e.g., a developer, system administrator).</a:t>
            </a:r>
          </a:p>
          <a:p>
            <a:r>
              <a:rPr lang="en-US" sz="1100" b="1" dirty="0"/>
              <a:t>The Second Way </a:t>
            </a:r>
            <a:r>
              <a:rPr lang="en-US" sz="1100" dirty="0"/>
              <a:t>is about creating the right to left feedback loops. The goal of almost any process improvement initiative is to </a:t>
            </a:r>
            <a:r>
              <a:rPr lang="en-US" sz="1600" b="1" dirty="0"/>
              <a:t>shorten and amplify feedback loops</a:t>
            </a:r>
            <a:r>
              <a:rPr lang="en-US" sz="1100" dirty="0"/>
              <a:t> so necessary corrections can be continually made</a:t>
            </a:r>
            <a:br>
              <a:rPr lang="en-US" sz="1100" dirty="0"/>
            </a:br>
            <a:endParaRPr lang="en-US" sz="1100" dirty="0"/>
          </a:p>
          <a:p>
            <a:r>
              <a:rPr lang="en-US" sz="1100" b="1" dirty="0"/>
              <a:t>The Third Way </a:t>
            </a:r>
            <a:r>
              <a:rPr lang="en-US" sz="1100" dirty="0"/>
              <a:t>is about creating a</a:t>
            </a:r>
            <a:r>
              <a:rPr lang="en-US" sz="1800" b="1" dirty="0"/>
              <a:t> culture </a:t>
            </a:r>
            <a:r>
              <a:rPr lang="en-US" sz="1100" dirty="0"/>
              <a:t>that fosters two things: </a:t>
            </a:r>
            <a:r>
              <a:rPr lang="en-US" sz="1800" b="1" dirty="0"/>
              <a:t>continual experimentation</a:t>
            </a:r>
            <a:r>
              <a:rPr lang="en-US" sz="1100" dirty="0"/>
              <a:t>, taking risks </a:t>
            </a:r>
            <a:r>
              <a:rPr lang="en-US" sz="1800" b="1" dirty="0"/>
              <a:t>and learning </a:t>
            </a:r>
            <a:r>
              <a:rPr lang="en-US" sz="1100" dirty="0"/>
              <a:t>from failure; and understanding that repetition and practice is the prerequisite to mastery.</a:t>
            </a:r>
          </a:p>
        </p:txBody>
      </p:sp>
      <p:sp>
        <p:nvSpPr>
          <p:cNvPr id="7" name="Text Placeholder 6"/>
          <p:cNvSpPr>
            <a:spLocks noGrp="1"/>
          </p:cNvSpPr>
          <p:nvPr>
            <p:ph type="body" sz="quarter" idx="11"/>
          </p:nvPr>
        </p:nvSpPr>
        <p:spPr>
          <a:xfrm>
            <a:off x="7640193" y="229326"/>
            <a:ext cx="4551807" cy="5904693"/>
          </a:xfrm>
        </p:spPr>
        <p:txBody>
          <a:bodyPr/>
          <a:lstStyle/>
          <a:p>
            <a:r>
              <a:rPr lang="en-US" sz="1600" dirty="0">
                <a:hlinkClick r:id="rId3"/>
              </a:rPr>
              <a:t>Infrastructure as Code (</a:t>
            </a:r>
            <a:r>
              <a:rPr lang="en-US" sz="1600" dirty="0" err="1">
                <a:hlinkClick r:id="rId3"/>
              </a:rPr>
              <a:t>IaC</a:t>
            </a:r>
            <a:r>
              <a:rPr lang="en-US" sz="1600" dirty="0">
                <a:hlinkClick r:id="rId3"/>
              </a:rPr>
              <a:t>)</a:t>
            </a:r>
            <a:r>
              <a:rPr lang="en-US" sz="1600" dirty="0"/>
              <a:t> </a:t>
            </a:r>
          </a:p>
          <a:p>
            <a:r>
              <a:rPr lang="en-US" sz="1600" dirty="0">
                <a:hlinkClick r:id="rId4"/>
              </a:rPr>
              <a:t>Continuous Integration (CI)</a:t>
            </a:r>
            <a:endParaRPr lang="en-US" sz="1600" dirty="0"/>
          </a:p>
          <a:p>
            <a:r>
              <a:rPr lang="en-US" sz="1600" dirty="0">
                <a:hlinkClick r:id="rId5"/>
              </a:rPr>
              <a:t>Automated Testing</a:t>
            </a:r>
            <a:endParaRPr lang="en-US" sz="1600" dirty="0"/>
          </a:p>
          <a:p>
            <a:r>
              <a:rPr lang="en-US" sz="1600" dirty="0">
                <a:hlinkClick r:id="rId6"/>
              </a:rPr>
              <a:t>Application Performance Monitoring/Management (APM)</a:t>
            </a:r>
            <a:endParaRPr lang="en-US" sz="1600" dirty="0"/>
          </a:p>
          <a:p>
            <a:r>
              <a:rPr lang="en-US" sz="1600" u="sng" dirty="0"/>
              <a:t>Continuous Deployment (CD)</a:t>
            </a:r>
            <a:r>
              <a:rPr lang="en-US" sz="1600" dirty="0"/>
              <a:t> </a:t>
            </a:r>
          </a:p>
          <a:p>
            <a:r>
              <a:rPr lang="en-US" sz="1600" dirty="0">
                <a:hlinkClick r:id="rId7"/>
              </a:rPr>
              <a:t>Release Management</a:t>
            </a:r>
            <a:endParaRPr lang="en-US" sz="1600" dirty="0"/>
          </a:p>
          <a:p>
            <a:r>
              <a:rPr lang="en-US" sz="1600" dirty="0">
                <a:hlinkClick r:id="rId8"/>
              </a:rPr>
              <a:t>Configuration Management</a:t>
            </a:r>
            <a:endParaRPr lang="en-US" sz="1600" dirty="0"/>
          </a:p>
          <a:p>
            <a:r>
              <a:rPr lang="en-US" sz="1600" dirty="0"/>
              <a:t>DevOps Fundamentals</a:t>
            </a:r>
          </a:p>
          <a:p>
            <a:pPr lvl="1">
              <a:buFont typeface="Arial" panose="020B0604020202020204" pitchFamily="34" charset="0"/>
              <a:buChar char="•"/>
            </a:pPr>
            <a:r>
              <a:rPr lang="en-US" sz="1100" dirty="0">
                <a:hlinkClick r:id="rId9"/>
              </a:rPr>
              <a:t>Advanced Monitoring</a:t>
            </a:r>
            <a:r>
              <a:rPr lang="en-US" sz="1100" dirty="0"/>
              <a:t> </a:t>
            </a:r>
          </a:p>
          <a:p>
            <a:pPr lvl="1">
              <a:buFont typeface="Arial" panose="020B0604020202020204" pitchFamily="34" charset="0"/>
              <a:buChar char="•"/>
            </a:pPr>
            <a:r>
              <a:rPr lang="en-US" sz="1100" dirty="0">
                <a:hlinkClick r:id="rId10"/>
              </a:rPr>
              <a:t>Capacity Management</a:t>
            </a:r>
            <a:endParaRPr lang="en-US" sz="1100" dirty="0"/>
          </a:p>
          <a:p>
            <a:pPr lvl="1">
              <a:buFont typeface="Arial" panose="020B0604020202020204" pitchFamily="34" charset="0"/>
              <a:buChar char="•"/>
            </a:pPr>
            <a:r>
              <a:rPr lang="en-US" sz="1100" dirty="0">
                <a:hlinkClick r:id="rId11"/>
              </a:rPr>
              <a:t>Feature Flags</a:t>
            </a:r>
            <a:endParaRPr lang="en-US" sz="1100" dirty="0"/>
          </a:p>
          <a:p>
            <a:pPr lvl="1">
              <a:buFont typeface="Arial" panose="020B0604020202020204" pitchFamily="34" charset="0"/>
              <a:buChar char="•"/>
            </a:pPr>
            <a:r>
              <a:rPr lang="en-US" sz="1100" dirty="0"/>
              <a:t>Self-Service Environments</a:t>
            </a:r>
          </a:p>
          <a:p>
            <a:pPr>
              <a:buFont typeface="Arial" panose="020B0604020202020204" pitchFamily="34" charset="0"/>
              <a:buChar char="•"/>
            </a:pPr>
            <a:r>
              <a:rPr lang="en-US" sz="1600" dirty="0"/>
              <a:t>Automated Recovery (Rollback &amp; Roll-Forward)</a:t>
            </a:r>
          </a:p>
          <a:p>
            <a:pPr>
              <a:buFont typeface="Arial" panose="020B0604020202020204" pitchFamily="34" charset="0"/>
              <a:buChar char="•"/>
            </a:pPr>
            <a:r>
              <a:rPr lang="en-US" sz="1600" dirty="0">
                <a:hlinkClick r:id="rId12"/>
              </a:rPr>
              <a:t>Hypothesis Driven Development</a:t>
            </a:r>
            <a:r>
              <a:rPr lang="en-US" sz="1600" dirty="0"/>
              <a:t> </a:t>
            </a:r>
          </a:p>
          <a:p>
            <a:pPr marL="742950" lvl="1" indent="-285750">
              <a:buFont typeface="Arial" panose="020B0604020202020204" pitchFamily="34" charset="0"/>
              <a:buChar char="•"/>
            </a:pPr>
            <a:r>
              <a:rPr lang="en-US" sz="1100" dirty="0">
                <a:hlinkClick r:id="rId13"/>
              </a:rPr>
              <a:t>Testing in Production</a:t>
            </a:r>
            <a:r>
              <a:rPr lang="en-US" sz="1100" dirty="0"/>
              <a:t> – partial user base</a:t>
            </a:r>
          </a:p>
          <a:p>
            <a:pPr marL="742950" lvl="1" indent="-285750">
              <a:buFont typeface="Arial" panose="020B0604020202020204" pitchFamily="34" charset="0"/>
              <a:buChar char="•"/>
            </a:pPr>
            <a:r>
              <a:rPr lang="en-US" sz="1100" dirty="0">
                <a:hlinkClick r:id="rId14"/>
              </a:rPr>
              <a:t>Fault Injection</a:t>
            </a:r>
            <a:r>
              <a:rPr lang="en-US" sz="1100" dirty="0"/>
              <a:t> </a:t>
            </a:r>
          </a:p>
          <a:p>
            <a:pPr marL="742950" lvl="1" indent="-285750">
              <a:buFont typeface="Arial" panose="020B0604020202020204" pitchFamily="34" charset="0"/>
              <a:buChar char="•"/>
            </a:pPr>
            <a:r>
              <a:rPr lang="en-US" sz="1100" dirty="0"/>
              <a:t>Usage Monitoring/Telemetry</a:t>
            </a:r>
          </a:p>
          <a:p>
            <a:pPr marL="742950" lvl="1" indent="-285750">
              <a:buFont typeface="Arial" panose="020B0604020202020204" pitchFamily="34" charset="0"/>
              <a:buChar char="•"/>
            </a:pPr>
            <a:r>
              <a:rPr lang="en-US" sz="1100" dirty="0">
                <a:hlinkClick r:id="rId15"/>
              </a:rPr>
              <a:t>A/B Testing</a:t>
            </a:r>
            <a:r>
              <a:rPr lang="en-US" sz="1100" dirty="0"/>
              <a:t> (aka canary testing)</a:t>
            </a:r>
          </a:p>
        </p:txBody>
      </p:sp>
      <p:sp>
        <p:nvSpPr>
          <p:cNvPr id="8" name="Rectangle 7"/>
          <p:cNvSpPr/>
          <p:nvPr/>
        </p:nvSpPr>
        <p:spPr>
          <a:xfrm>
            <a:off x="113122" y="6317864"/>
            <a:ext cx="7815394"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rPr>
              <a:t>http://itrevolution.com/the-three-ways-principles-underpinning-devops/</a:t>
            </a:r>
            <a:r>
              <a:rPr kumimoji="0" lang="en-US" sz="1800" b="0" i="0" u="none" strike="noStrike" kern="0" cap="none" spc="0" normalizeH="0" baseline="0" noProof="0" dirty="0">
                <a:ln>
                  <a:noFill/>
                </a:ln>
                <a:solidFill>
                  <a:sysClr val="windowText" lastClr="000000"/>
                </a:solidFill>
                <a:effectLst/>
                <a:uLnTx/>
                <a:uFillTx/>
              </a:rPr>
              <a:t> </a:t>
            </a:r>
          </a:p>
        </p:txBody>
      </p:sp>
      <p:pic>
        <p:nvPicPr>
          <p:cNvPr id="9" name="Picture 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324925" y="1311838"/>
            <a:ext cx="3798389" cy="1475967"/>
          </a:xfrm>
          <a:prstGeom prst="rect">
            <a:avLst/>
          </a:prstGeom>
        </p:spPr>
      </p:pic>
      <p:pic>
        <p:nvPicPr>
          <p:cNvPr id="11" name="Picture 1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313314" y="3138419"/>
            <a:ext cx="3810000" cy="1188825"/>
          </a:xfrm>
          <a:prstGeom prst="rect">
            <a:avLst/>
          </a:prstGeom>
        </p:spPr>
      </p:pic>
      <p:pic>
        <p:nvPicPr>
          <p:cNvPr id="12" name="Picture 1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313314" y="4774114"/>
            <a:ext cx="3810000" cy="1162774"/>
          </a:xfrm>
          <a:prstGeom prst="rect">
            <a:avLst/>
          </a:prstGeom>
        </p:spPr>
      </p:pic>
      <p:sp>
        <p:nvSpPr>
          <p:cNvPr id="3" name="Rectangle 2"/>
          <p:cNvSpPr/>
          <p:nvPr/>
        </p:nvSpPr>
        <p:spPr>
          <a:xfrm>
            <a:off x="7370955" y="5949353"/>
            <a:ext cx="4620496" cy="369332"/>
          </a:xfrm>
          <a:prstGeom prst="rect">
            <a:avLst/>
          </a:prstGeom>
        </p:spPr>
        <p:txBody>
          <a:bodyPr wrap="none">
            <a:spAutoFit/>
          </a:bodyPr>
          <a:lstStyle/>
          <a:p>
            <a:r>
              <a:rPr lang="en-US" dirty="0">
                <a:solidFill>
                  <a:srgbClr val="FFFF00"/>
                </a:solidFill>
              </a:rPr>
              <a:t>http://www.itproguy.com/devops-practices/</a:t>
            </a:r>
          </a:p>
        </p:txBody>
      </p:sp>
    </p:spTree>
    <p:extLst>
      <p:ext uri="{BB962C8B-B14F-4D97-AF65-F5344CB8AC3E}">
        <p14:creationId xmlns:p14="http://schemas.microsoft.com/office/powerpoint/2010/main" val="41313354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023360" y="289512"/>
            <a:ext cx="7901720" cy="899665"/>
          </a:xfrm>
        </p:spPr>
        <p:txBody>
          <a:bodyPr/>
          <a:lstStyle/>
          <a:p>
            <a:r>
              <a:rPr lang="en-US" altLang="en-US" sz="4800" dirty="0">
                <a:ln>
                  <a:noFill/>
                </a:ln>
                <a:solidFill>
                  <a:schemeClr val="tx1"/>
                </a:solidFill>
                <a:latin typeface="Arial" panose="020B0604020202020204" pitchFamily="34" charset="0"/>
                <a:ea typeface="Calibri" panose="020F0502020204030204" pitchFamily="34" charset="0"/>
                <a:cs typeface="Times New Roman" panose="02020603050405020304" pitchFamily="18" charset="0"/>
              </a:rPr>
              <a:t>Tip: Must Read Book</a:t>
            </a:r>
            <a:br>
              <a:rPr lang="en-US" altLang="en-US" sz="3600" dirty="0">
                <a:ln>
                  <a:noFill/>
                </a:ln>
                <a:solidFill>
                  <a:schemeClr val="tx1"/>
                </a:solidFill>
                <a:latin typeface="Arial" panose="020B0604020202020204" pitchFamily="34" charset="0"/>
              </a:rPr>
            </a:br>
            <a:endParaRPr lang="en-US" dirty="0"/>
          </a:p>
        </p:txBody>
      </p:sp>
      <p:sp>
        <p:nvSpPr>
          <p:cNvPr id="4" name="Text Placeholder 3"/>
          <p:cNvSpPr>
            <a:spLocks noGrp="1"/>
          </p:cNvSpPr>
          <p:nvPr>
            <p:ph type="body" sz="quarter" idx="10"/>
          </p:nvPr>
        </p:nvSpPr>
        <p:spPr>
          <a:xfrm>
            <a:off x="4152452" y="977168"/>
            <a:ext cx="8017736" cy="2405338"/>
          </a:xfrm>
        </p:spPr>
        <p:txBody>
          <a:bodyPr/>
          <a:lstStyle/>
          <a:p>
            <a:pPr lvl="0" eaLnBrk="0" fontAlgn="base" hangingPunct="0">
              <a:spcBef>
                <a:spcPct val="0"/>
              </a:spcBef>
              <a:spcAft>
                <a:spcPct val="0"/>
              </a:spcAft>
            </a:pPr>
            <a:r>
              <a:rPr lang="en-US" altLang="en-US" sz="1800" dirty="0">
                <a:solidFill>
                  <a:schemeClr val="tx1"/>
                </a:solidFill>
                <a:latin typeface="Arial" panose="020B0604020202020204" pitchFamily="34" charset="0"/>
                <a:ea typeface="Calibri" panose="020F0502020204030204" pitchFamily="34" charset="0"/>
                <a:cs typeface="Times New Roman" panose="02020603050405020304" pitchFamily="18" charset="0"/>
              </a:rPr>
              <a:t>Amazon…</a:t>
            </a:r>
            <a:endParaRPr lang="en-US" altLang="en-US" dirty="0">
              <a:latin typeface="Arial" panose="020B0604020202020204" pitchFamily="34" charset="0"/>
              <a:ea typeface="Calibri" panose="020F0502020204030204" pitchFamily="34" charset="0"/>
              <a:cs typeface="Arial" panose="020B0604020202020204" pitchFamily="34" charset="0"/>
            </a:endParaRPr>
          </a:p>
          <a:p>
            <a:pPr lvl="0" eaLnBrk="0" fontAlgn="base" hangingPunct="0">
              <a:spcBef>
                <a:spcPct val="0"/>
              </a:spcBef>
              <a:spcAft>
                <a:spcPct val="0"/>
              </a:spcAft>
            </a:pPr>
            <a:r>
              <a:rPr lang="en-US" altLang="en-US" dirty="0">
                <a:solidFill>
                  <a:srgbClr val="111111"/>
                </a:solidFill>
                <a:latin typeface="Arial" panose="020B0604020202020204" pitchFamily="34" charset="0"/>
                <a:ea typeface="Times New Roman" panose="02020603050405020304" pitchFamily="18" charset="0"/>
                <a:cs typeface="Arial" panose="020B0604020202020204" pitchFamily="34" charset="0"/>
                <a:hlinkClick r:id="rId2"/>
              </a:rPr>
              <a:t>The Phoenix Project: A Novel about IT, DevOps, and Helping Your Business Win Paperback</a:t>
            </a:r>
            <a:r>
              <a:rPr lang="en-US" altLang="en-US" dirty="0">
                <a:solidFill>
                  <a:srgbClr val="111111"/>
                </a:solidFill>
                <a:latin typeface="Arial" panose="020B0604020202020204" pitchFamily="34" charset="0"/>
                <a:ea typeface="Times New Roman" panose="02020603050405020304" pitchFamily="18" charset="0"/>
                <a:cs typeface="Arial" panose="020B0604020202020204" pitchFamily="34" charset="0"/>
              </a:rPr>
              <a:t> </a:t>
            </a:r>
          </a:p>
          <a:p>
            <a:pPr lvl="0" eaLnBrk="0" fontAlgn="base" hangingPunct="0">
              <a:spcBef>
                <a:spcPct val="0"/>
              </a:spcBef>
              <a:spcAft>
                <a:spcPct val="0"/>
              </a:spcAft>
            </a:pPr>
            <a:r>
              <a:rPr lang="en-US" altLang="en-US" sz="1600" dirty="0">
                <a:solidFill>
                  <a:srgbClr val="111111"/>
                </a:solidFill>
                <a:latin typeface="Arial" panose="020B0604020202020204" pitchFamily="34" charset="0"/>
                <a:ea typeface="Times New Roman" panose="02020603050405020304" pitchFamily="18" charset="0"/>
                <a:cs typeface="Arial" panose="020B0604020202020204" pitchFamily="34" charset="0"/>
              </a:rPr>
              <a:t>– October 16, 2014 </a:t>
            </a:r>
            <a:endParaRPr lang="en-US" altLang="en-US" sz="1600" dirty="0">
              <a:latin typeface="Arial" panose="020B0604020202020204" pitchFamily="34" charset="0"/>
              <a:ea typeface="Calibri" panose="020F0502020204030204" pitchFamily="34" charset="0"/>
              <a:cs typeface="Arial" panose="020B0604020202020204" pitchFamily="34" charset="0"/>
            </a:endParaRPr>
          </a:p>
          <a:p>
            <a:endParaRPr lang="en-US" dirty="0"/>
          </a:p>
        </p:txBody>
      </p:sp>
      <p:sp>
        <p:nvSpPr>
          <p:cNvPr id="6" name="Rectangle 2"/>
          <p:cNvSpPr>
            <a:spLocks noChangeArrowheads="1"/>
          </p:cNvSpPr>
          <p:nvPr/>
        </p:nvSpPr>
        <p:spPr bwMode="auto">
          <a:xfrm>
            <a:off x="4152452" y="3098421"/>
            <a:ext cx="7627172" cy="363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The book is available on Audio Book; you can likely get it for free - if it’s your first time accepting a book from a friend. </a:t>
            </a:r>
            <a:r>
              <a:rPr kumimoji="0" lang="en-US" altLang="en-US" sz="28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hlinkClick r:id="rId3"/>
              </a:rPr>
              <a:t>http://a.co/fJXE92A</a:t>
            </a:r>
            <a:r>
              <a:rPr kumimoji="0" lang="en-US" altLang="en-US" sz="28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br>
            <a:r>
              <a:rPr kumimoji="0" lang="en-US" altLang="en-US" sz="2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If you do not have an Audible Account, you get two free books when signing up for your free account.</a:t>
            </a:r>
            <a:br>
              <a:rPr kumimoji="0" lang="en-US" altLang="en-US" sz="2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br>
            <a:endParaRPr kumimoji="0" lang="en-US" altLang="en-US" sz="2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FFFF00"/>
                </a:solidFill>
                <a:effectLst/>
                <a:latin typeface="Arial" panose="020B0604020202020204" pitchFamily="34" charset="0"/>
                <a:ea typeface="Calibri" panose="020F0502020204030204" pitchFamily="34" charset="0"/>
                <a:cs typeface="Times New Roman" panose="02020603050405020304" pitchFamily="18" charset="0"/>
              </a:rPr>
              <a:t>This is the BEST IT Book I have ever read. </a:t>
            </a:r>
            <a:endParaRPr kumimoji="0" lang="en-US" altLang="en-US" sz="2800" b="0" i="0" u="none" strike="noStrike" cap="none" normalizeH="0" baseline="0" dirty="0">
              <a:ln>
                <a:noFill/>
              </a:ln>
              <a:solidFill>
                <a:srgbClr val="FFFF00"/>
              </a:solidFill>
              <a:effectLst/>
              <a:latin typeface="Arial" panose="020B0604020202020204" pitchFamily="34"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050" y="177652"/>
            <a:ext cx="3841310" cy="6483381"/>
          </a:xfrm>
          <a:prstGeom prst="rect">
            <a:avLst/>
          </a:prstGeom>
        </p:spPr>
      </p:pic>
    </p:spTree>
    <p:extLst>
      <p:ext uri="{BB962C8B-B14F-4D97-AF65-F5344CB8AC3E}">
        <p14:creationId xmlns:p14="http://schemas.microsoft.com/office/powerpoint/2010/main" val="359198323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381895"/>
            <a:ext cx="11201400" cy="615553"/>
          </a:xfrm>
        </p:spPr>
        <p:txBody>
          <a:bodyPr/>
          <a:lstStyle/>
          <a:p>
            <a:r>
              <a:rPr lang="en-US" dirty="0">
                <a:solidFill>
                  <a:srgbClr val="FFFF00"/>
                </a:solidFill>
              </a:rPr>
              <a:t>Traditional vs modern dev-ops</a:t>
            </a:r>
          </a:p>
        </p:txBody>
      </p:sp>
      <p:graphicFrame>
        <p:nvGraphicFramePr>
          <p:cNvPr id="4" name="Table 3"/>
          <p:cNvGraphicFramePr>
            <a:graphicFrameLocks noGrp="1"/>
          </p:cNvGraphicFramePr>
          <p:nvPr>
            <p:extLst>
              <p:ext uri="{D42A27DB-BD31-4B8C-83A1-F6EECF244321}">
                <p14:modId xmlns:p14="http://schemas.microsoft.com/office/powerpoint/2010/main" val="1137153573"/>
              </p:ext>
            </p:extLst>
          </p:nvPr>
        </p:nvGraphicFramePr>
        <p:xfrm>
          <a:off x="568047" y="1157220"/>
          <a:ext cx="10906502" cy="5451696"/>
        </p:xfrm>
        <a:graphic>
          <a:graphicData uri="http://schemas.openxmlformats.org/drawingml/2006/table">
            <a:tbl>
              <a:tblPr firstRow="1" firstCol="1" bandRow="1">
                <a:tableStyleId>{21E4AEA4-8DFA-4A89-87EB-49C32662AFE0}</a:tableStyleId>
              </a:tblPr>
              <a:tblGrid>
                <a:gridCol w="3634586">
                  <a:extLst>
                    <a:ext uri="{9D8B030D-6E8A-4147-A177-3AD203B41FA5}">
                      <a16:colId xmlns:a16="http://schemas.microsoft.com/office/drawing/2014/main" val="20000"/>
                    </a:ext>
                  </a:extLst>
                </a:gridCol>
                <a:gridCol w="3635958">
                  <a:extLst>
                    <a:ext uri="{9D8B030D-6E8A-4147-A177-3AD203B41FA5}">
                      <a16:colId xmlns:a16="http://schemas.microsoft.com/office/drawing/2014/main" val="20001"/>
                    </a:ext>
                  </a:extLst>
                </a:gridCol>
                <a:gridCol w="3635958">
                  <a:extLst>
                    <a:ext uri="{9D8B030D-6E8A-4147-A177-3AD203B41FA5}">
                      <a16:colId xmlns:a16="http://schemas.microsoft.com/office/drawing/2014/main" val="20002"/>
                    </a:ext>
                  </a:extLst>
                </a:gridCol>
              </a:tblGrid>
              <a:tr h="842825">
                <a:tc>
                  <a:txBody>
                    <a:bodyPr/>
                    <a:lstStyle/>
                    <a:p>
                      <a:pPr marL="0" marR="0">
                        <a:lnSpc>
                          <a:spcPts val="1200"/>
                        </a:lnSpc>
                        <a:spcBef>
                          <a:spcPts val="0"/>
                        </a:spcBef>
                        <a:spcAft>
                          <a:spcPts val="600"/>
                        </a:spcAft>
                      </a:pPr>
                      <a:r>
                        <a:rPr lang="en-US" sz="1800" dirty="0">
                          <a:effectLst/>
                        </a:rPr>
                        <a:t>Category</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Traditional</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Modern DevOps</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0"/>
                  </a:ext>
                </a:extLst>
              </a:tr>
              <a:tr h="512097">
                <a:tc>
                  <a:txBody>
                    <a:bodyPr/>
                    <a:lstStyle/>
                    <a:p>
                      <a:pPr marL="0" marR="0">
                        <a:lnSpc>
                          <a:spcPts val="1200"/>
                        </a:lnSpc>
                        <a:spcBef>
                          <a:spcPts val="0"/>
                        </a:spcBef>
                        <a:spcAft>
                          <a:spcPts val="600"/>
                        </a:spcAft>
                      </a:pPr>
                      <a:r>
                        <a:rPr lang="en-US" sz="1800" dirty="0">
                          <a:effectLst/>
                        </a:rPr>
                        <a:t>Quality of code check-ins</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Unknown</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Validated through unit tests</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1"/>
                  </a:ext>
                </a:extLst>
              </a:tr>
              <a:tr h="512097">
                <a:tc>
                  <a:txBody>
                    <a:bodyPr/>
                    <a:lstStyle/>
                    <a:p>
                      <a:pPr marL="0" marR="0">
                        <a:lnSpc>
                          <a:spcPts val="1200"/>
                        </a:lnSpc>
                        <a:spcBef>
                          <a:spcPts val="0"/>
                        </a:spcBef>
                        <a:spcAft>
                          <a:spcPts val="600"/>
                        </a:spcAft>
                      </a:pPr>
                      <a:r>
                        <a:rPr lang="en-US" sz="1800" dirty="0">
                          <a:effectLst/>
                        </a:rPr>
                        <a:t>Environment Creation/Configuration</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Manual </a:t>
                      </a:r>
                      <a:endParaRPr lang="en-US" sz="180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Automated</a:t>
                      </a:r>
                    </a:p>
                  </a:txBody>
                  <a:tcPr marL="67232" marR="67232" marT="0" marB="0" anchor="ctr"/>
                </a:tc>
                <a:extLst>
                  <a:ext uri="{0D108BD9-81ED-4DB2-BD59-A6C34878D82A}">
                    <a16:rowId xmlns:a16="http://schemas.microsoft.com/office/drawing/2014/main" val="10002"/>
                  </a:ext>
                </a:extLst>
              </a:tr>
              <a:tr h="1024193">
                <a:tc>
                  <a:txBody>
                    <a:bodyPr/>
                    <a:lstStyle/>
                    <a:p>
                      <a:pPr marL="0" marR="0">
                        <a:lnSpc>
                          <a:spcPts val="1200"/>
                        </a:lnSpc>
                        <a:spcBef>
                          <a:spcPts val="0"/>
                        </a:spcBef>
                        <a:spcAft>
                          <a:spcPts val="600"/>
                        </a:spcAft>
                      </a:pPr>
                      <a:r>
                        <a:rPr lang="en-US" sz="1800" dirty="0">
                          <a:effectLst/>
                        </a:rPr>
                        <a:t>Deployment Frequency</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1-2 months (or less frequent)</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Deploy whenever needed, including several per day</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3"/>
                  </a:ext>
                </a:extLst>
              </a:tr>
              <a:tr h="512097">
                <a:tc>
                  <a:txBody>
                    <a:bodyPr/>
                    <a:lstStyle/>
                    <a:p>
                      <a:pPr marL="0" marR="0">
                        <a:lnSpc>
                          <a:spcPts val="1200"/>
                        </a:lnSpc>
                        <a:spcBef>
                          <a:spcPts val="0"/>
                        </a:spcBef>
                        <a:spcAft>
                          <a:spcPts val="600"/>
                        </a:spcAft>
                      </a:pPr>
                      <a:r>
                        <a:rPr lang="en-US" sz="1800" dirty="0">
                          <a:effectLst/>
                        </a:rPr>
                        <a:t>App Deployment Process</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Requires meetings and planning </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Push-button deployment</a:t>
                      </a:r>
                      <a:endParaRPr lang="en-US" sz="180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4"/>
                  </a:ext>
                </a:extLst>
              </a:tr>
              <a:tr h="512097">
                <a:tc>
                  <a:txBody>
                    <a:bodyPr/>
                    <a:lstStyle/>
                    <a:p>
                      <a:pPr marL="0" marR="0">
                        <a:lnSpc>
                          <a:spcPts val="1200"/>
                        </a:lnSpc>
                        <a:spcBef>
                          <a:spcPts val="0"/>
                        </a:spcBef>
                        <a:spcAft>
                          <a:spcPts val="600"/>
                        </a:spcAft>
                      </a:pPr>
                      <a:r>
                        <a:rPr lang="en-US" sz="1800" dirty="0">
                          <a:effectLst/>
                        </a:rPr>
                        <a:t>Deployment validation</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Manual</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Automated</a:t>
                      </a:r>
                      <a:endParaRPr lang="en-US" sz="180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5"/>
                  </a:ext>
                </a:extLst>
              </a:tr>
              <a:tr h="1024193">
                <a:tc>
                  <a:txBody>
                    <a:bodyPr/>
                    <a:lstStyle/>
                    <a:p>
                      <a:pPr marL="0" marR="0">
                        <a:lnSpc>
                          <a:spcPts val="1200"/>
                        </a:lnSpc>
                        <a:spcBef>
                          <a:spcPts val="0"/>
                        </a:spcBef>
                        <a:spcAft>
                          <a:spcPts val="600"/>
                        </a:spcAft>
                      </a:pPr>
                      <a:r>
                        <a:rPr lang="en-US" sz="1800" dirty="0">
                          <a:effectLst/>
                        </a:rPr>
                        <a:t>Monitoring</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Minimal to none</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Health and Performance monitoring</a:t>
                      </a:r>
                      <a:endParaRPr lang="en-US" sz="180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6"/>
                  </a:ext>
                </a:extLst>
              </a:tr>
              <a:tr h="512097">
                <a:tc>
                  <a:txBody>
                    <a:bodyPr/>
                    <a:lstStyle/>
                    <a:p>
                      <a:pPr marL="0" marR="0">
                        <a:lnSpc>
                          <a:spcPts val="1200"/>
                        </a:lnSpc>
                        <a:spcBef>
                          <a:spcPts val="0"/>
                        </a:spcBef>
                        <a:spcAft>
                          <a:spcPts val="600"/>
                        </a:spcAft>
                      </a:pPr>
                      <a:r>
                        <a:rPr lang="en-US" sz="1800" dirty="0">
                          <a:effectLst/>
                        </a:rPr>
                        <a:t>Dev and Ops relationship</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Blame culture</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Culture of trust</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73966175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37352" y="-46910"/>
            <a:ext cx="5462299" cy="1325563"/>
          </a:xfrm>
        </p:spPr>
        <p:txBody>
          <a:bodyPr>
            <a:normAutofit/>
          </a:bodyPr>
          <a:lstStyle/>
          <a:p>
            <a:pPr>
              <a:tabLst>
                <a:tab pos="953967" algn="l"/>
              </a:tabLst>
            </a:pPr>
            <a:r>
              <a:rPr lang="en-US" sz="4000" dirty="0"/>
              <a:t>Session VS VM (or VDI)</a:t>
            </a:r>
          </a:p>
        </p:txBody>
      </p:sp>
      <p:sp>
        <p:nvSpPr>
          <p:cNvPr id="54" name="Right Arrow 53"/>
          <p:cNvSpPr/>
          <p:nvPr/>
        </p:nvSpPr>
        <p:spPr bwMode="auto">
          <a:xfrm rot="10800000">
            <a:off x="8694409" y="4506193"/>
            <a:ext cx="971127" cy="434496"/>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050" y="1410703"/>
            <a:ext cx="1300480" cy="130048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906" y="2547114"/>
            <a:ext cx="1300480" cy="1300480"/>
          </a:xfrm>
          <a:prstGeom prst="rect">
            <a:avLst/>
          </a:prstGeom>
        </p:spPr>
      </p:pic>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5496" y="2470195"/>
            <a:ext cx="1300480" cy="1300480"/>
          </a:xfrm>
          <a:prstGeom prst="rect">
            <a:avLst/>
          </a:prstGeom>
        </p:spPr>
      </p:pic>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8263" y="2509960"/>
            <a:ext cx="1300480" cy="1300480"/>
          </a:xfrm>
          <a:prstGeom prst="rect">
            <a:avLst/>
          </a:prstGeom>
        </p:spPr>
      </p:pic>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9532" y="1332362"/>
            <a:ext cx="1300480" cy="1300480"/>
          </a:xfrm>
          <a:prstGeom prst="rect">
            <a:avLst/>
          </a:prstGeom>
        </p:spPr>
      </p:pic>
      <p:pic>
        <p:nvPicPr>
          <p:cNvPr id="43" name="Picture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4628" y="1347294"/>
            <a:ext cx="1300480" cy="1300480"/>
          </a:xfrm>
          <a:prstGeom prst="rect">
            <a:avLst/>
          </a:prstGeom>
        </p:spPr>
      </p:pic>
      <p:sp>
        <p:nvSpPr>
          <p:cNvPr id="95" name="Right Arrow 53"/>
          <p:cNvSpPr/>
          <p:nvPr/>
        </p:nvSpPr>
        <p:spPr bwMode="auto">
          <a:xfrm rot="10800000">
            <a:off x="9447773" y="2318339"/>
            <a:ext cx="971127" cy="74702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ight Brace 10"/>
          <p:cNvSpPr/>
          <p:nvPr/>
        </p:nvSpPr>
        <p:spPr>
          <a:xfrm>
            <a:off x="8706695" y="1469616"/>
            <a:ext cx="408139" cy="2356316"/>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6" name="TextBox 95"/>
          <p:cNvSpPr txBox="1"/>
          <p:nvPr/>
        </p:nvSpPr>
        <p:spPr>
          <a:xfrm>
            <a:off x="9788363" y="4415683"/>
            <a:ext cx="2194422" cy="615516"/>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rgbClr val="FFFFFF"/>
                    </a:gs>
                    <a:gs pos="30000">
                      <a:srgbClr val="FFFFFF"/>
                    </a:gs>
                  </a:gsLst>
                  <a:lin ang="5400000" scaled="0"/>
                </a:gradFill>
              </a:rPr>
              <a:t>Parent OS</a:t>
            </a:r>
          </a:p>
        </p:txBody>
      </p:sp>
      <p:sp>
        <p:nvSpPr>
          <p:cNvPr id="97" name="TextBox 96"/>
          <p:cNvSpPr txBox="1"/>
          <p:nvPr/>
        </p:nvSpPr>
        <p:spPr>
          <a:xfrm>
            <a:off x="10341915" y="2486568"/>
            <a:ext cx="2194422" cy="615516"/>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rgbClr val="FFFFFF"/>
                    </a:gs>
                    <a:gs pos="30000">
                      <a:srgbClr val="FFFFFF"/>
                    </a:gs>
                  </a:gsLst>
                  <a:lin ang="5400000" scaled="0"/>
                </a:gradFill>
              </a:rPr>
              <a:t>workloads</a:t>
            </a:r>
          </a:p>
        </p:txBody>
      </p:sp>
      <p:sp>
        <p:nvSpPr>
          <p:cNvPr id="98" name="Right Arrow 52"/>
          <p:cNvSpPr/>
          <p:nvPr/>
        </p:nvSpPr>
        <p:spPr bwMode="auto">
          <a:xfrm rot="10800000">
            <a:off x="8747886" y="5436890"/>
            <a:ext cx="971127" cy="426619"/>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TextBox 98"/>
          <p:cNvSpPr txBox="1"/>
          <p:nvPr/>
        </p:nvSpPr>
        <p:spPr>
          <a:xfrm>
            <a:off x="9787183" y="5073381"/>
            <a:ext cx="2194422" cy="1267233"/>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rgbClr val="FFFFFF"/>
                    </a:gs>
                    <a:gs pos="30000">
                      <a:srgbClr val="FFFFFF"/>
                    </a:gs>
                  </a:gsLst>
                  <a:lin ang="5400000" scaled="0"/>
                </a:gradFill>
              </a:rPr>
              <a:t>Hardware / Hypervisor Level</a:t>
            </a:r>
          </a:p>
        </p:txBody>
      </p:sp>
      <p:sp>
        <p:nvSpPr>
          <p:cNvPr id="17" name="Callout: Down Arrow 16"/>
          <p:cNvSpPr/>
          <p:nvPr/>
        </p:nvSpPr>
        <p:spPr>
          <a:xfrm rot="20168385">
            <a:off x="160687" y="154272"/>
            <a:ext cx="2572114" cy="2105405"/>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50000"/>
                  </a:schemeClr>
                </a:solidFill>
              </a:rPr>
              <a:t>Single OS</a:t>
            </a:r>
          </a:p>
          <a:p>
            <a:pPr algn="ctr"/>
            <a:r>
              <a:rPr lang="en-US" sz="3200" dirty="0">
                <a:solidFill>
                  <a:schemeClr val="accent1">
                    <a:lumMod val="50000"/>
                  </a:schemeClr>
                </a:solidFill>
              </a:rPr>
              <a:t>All Workloads</a:t>
            </a:r>
          </a:p>
        </p:txBody>
      </p:sp>
      <p:sp>
        <p:nvSpPr>
          <p:cNvPr id="199" name="Callout: Down Arrow 198"/>
          <p:cNvSpPr/>
          <p:nvPr/>
        </p:nvSpPr>
        <p:spPr>
          <a:xfrm rot="2743786">
            <a:off x="8333591" y="124578"/>
            <a:ext cx="2724681" cy="2929864"/>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50000"/>
                  </a:schemeClr>
                </a:solidFill>
              </a:rPr>
              <a:t>OS, Apps, </a:t>
            </a:r>
            <a:r>
              <a:rPr lang="en-US" sz="3200" dirty="0" err="1">
                <a:solidFill>
                  <a:schemeClr val="accent1">
                    <a:lumMod val="50000"/>
                  </a:schemeClr>
                </a:solidFill>
              </a:rPr>
              <a:t>Config</a:t>
            </a:r>
            <a:r>
              <a:rPr lang="en-US" sz="3200" dirty="0">
                <a:solidFill>
                  <a:schemeClr val="accent1">
                    <a:lumMod val="50000"/>
                  </a:schemeClr>
                </a:solidFill>
              </a:rPr>
              <a:t>, Mgmt</a:t>
            </a:r>
          </a:p>
          <a:p>
            <a:pPr algn="ctr"/>
            <a:r>
              <a:rPr lang="en-US" sz="3200" dirty="0">
                <a:solidFill>
                  <a:schemeClr val="accent1">
                    <a:lumMod val="50000"/>
                  </a:schemeClr>
                </a:solidFill>
              </a:rPr>
              <a:t>EACH Workload</a:t>
            </a:r>
          </a:p>
        </p:txBody>
      </p:sp>
      <p:grpSp>
        <p:nvGrpSpPr>
          <p:cNvPr id="19" name="Group 18"/>
          <p:cNvGrpSpPr/>
          <p:nvPr/>
        </p:nvGrpSpPr>
        <p:grpSpPr>
          <a:xfrm>
            <a:off x="565906" y="4055439"/>
            <a:ext cx="3867343" cy="2206873"/>
            <a:chOff x="565906" y="4055439"/>
            <a:chExt cx="3867343" cy="2206873"/>
          </a:xfrm>
        </p:grpSpPr>
        <p:sp>
          <p:nvSpPr>
            <p:cNvPr id="16" name="Rectangle 15"/>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Operating </a:t>
              </a:r>
            </a:p>
            <a:p>
              <a:pPr algn="ctr" defTabSz="914030" fontAlgn="base">
                <a:spcBef>
                  <a:spcPct val="0"/>
                </a:spcBef>
                <a:spcAft>
                  <a:spcPct val="0"/>
                </a:spcAft>
              </a:pPr>
              <a:r>
                <a:rPr lang="en-US" sz="1765" dirty="0">
                  <a:gradFill>
                    <a:gsLst>
                      <a:gs pos="16814">
                        <a:srgbClr val="FFFFFF"/>
                      </a:gs>
                      <a:gs pos="46000">
                        <a:srgbClr val="FFFFFF"/>
                      </a:gs>
                    </a:gsLst>
                    <a:lin ang="5400000" scaled="0"/>
                  </a:gradFill>
                </a:rPr>
                <a:t>System</a:t>
              </a:r>
            </a:p>
          </p:txBody>
        </p:sp>
        <p:grpSp>
          <p:nvGrpSpPr>
            <p:cNvPr id="34" name="Group 33"/>
            <p:cNvGrpSpPr/>
            <p:nvPr/>
          </p:nvGrpSpPr>
          <p:grpSpPr>
            <a:xfrm>
              <a:off x="3635801" y="4412285"/>
              <a:ext cx="694296" cy="551216"/>
              <a:chOff x="5624585" y="4372841"/>
              <a:chExt cx="1415904" cy="1454160"/>
            </a:xfrm>
          </p:grpSpPr>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6" name="Picture 3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7" name="Picture 3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8" name="Picture 3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31" name="Rectangle 3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372">
                  <a:gradFill>
                    <a:gsLst>
                      <a:gs pos="16814">
                        <a:srgbClr val="FFFFFF"/>
                      </a:gs>
                      <a:gs pos="46000">
                        <a:srgbClr val="FFFFFF"/>
                      </a:gs>
                    </a:gsLst>
                    <a:lin ang="5400000" scaled="0"/>
                  </a:gradFill>
                </a:rPr>
                <a:t>Hardware Virtualization</a:t>
              </a:r>
              <a:endParaRPr lang="en-US" sz="1372" dirty="0">
                <a:gradFill>
                  <a:gsLst>
                    <a:gs pos="16814">
                      <a:srgbClr val="FFFFFF"/>
                    </a:gs>
                    <a:gs pos="46000">
                      <a:srgbClr val="FFFFFF"/>
                    </a:gs>
                  </a:gsLst>
                  <a:lin ang="5400000" scaled="0"/>
                </a:gradFill>
              </a:endParaRP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p:spPr>
        </p:pic>
        <p:sp>
          <p:nvSpPr>
            <p:cNvPr id="236" name="Rectangle 235"/>
            <p:cNvSpPr/>
            <p:nvPr/>
          </p:nvSpPr>
          <p:spPr bwMode="auto">
            <a:xfrm>
              <a:off x="565906" y="4055439"/>
              <a:ext cx="3867343"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Application(s)</a:t>
              </a:r>
            </a:p>
          </p:txBody>
        </p:sp>
      </p:grpSp>
      <p:grpSp>
        <p:nvGrpSpPr>
          <p:cNvPr id="20" name="Group 19"/>
          <p:cNvGrpSpPr/>
          <p:nvPr/>
        </p:nvGrpSpPr>
        <p:grpSpPr>
          <a:xfrm>
            <a:off x="4578647" y="1106445"/>
            <a:ext cx="3903894" cy="2986682"/>
            <a:chOff x="4578647" y="1106445"/>
            <a:chExt cx="3903894" cy="2986682"/>
          </a:xfrm>
        </p:grpSpPr>
        <p:grpSp>
          <p:nvGrpSpPr>
            <p:cNvPr id="18" name="Group 17"/>
            <p:cNvGrpSpPr/>
            <p:nvPr/>
          </p:nvGrpSpPr>
          <p:grpSpPr>
            <a:xfrm>
              <a:off x="4586803" y="1106445"/>
              <a:ext cx="3895738" cy="758949"/>
              <a:chOff x="4745715" y="4554146"/>
              <a:chExt cx="3895738" cy="758949"/>
            </a:xfrm>
          </p:grpSpPr>
          <p:grpSp>
            <p:nvGrpSpPr>
              <p:cNvPr id="200" name="Group 199"/>
              <p:cNvGrpSpPr/>
              <p:nvPr/>
            </p:nvGrpSpPr>
            <p:grpSpPr>
              <a:xfrm>
                <a:off x="4745715" y="4569079"/>
                <a:ext cx="968095" cy="735958"/>
                <a:chOff x="5612130" y="1954607"/>
                <a:chExt cx="3133643" cy="1157080"/>
              </a:xfrm>
            </p:grpSpPr>
            <p:sp>
              <p:nvSpPr>
                <p:cNvPr id="201" name="Rectangle 200"/>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02" name="Group 201"/>
                <p:cNvGrpSpPr/>
                <p:nvPr/>
              </p:nvGrpSpPr>
              <p:grpSpPr>
                <a:xfrm>
                  <a:off x="7878036" y="1954607"/>
                  <a:ext cx="787238" cy="808509"/>
                  <a:chOff x="5624585" y="4372841"/>
                  <a:chExt cx="1415904" cy="1454160"/>
                </a:xfrm>
              </p:grpSpPr>
              <p:pic>
                <p:nvPicPr>
                  <p:cNvPr id="205" name="Picture 20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06" name="Picture 20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07" name="Picture 20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08" name="Picture 20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03" name="Picture 20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04" name="Picture 20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09" name="Group 208"/>
              <p:cNvGrpSpPr/>
              <p:nvPr/>
            </p:nvGrpSpPr>
            <p:grpSpPr>
              <a:xfrm>
                <a:off x="5682049" y="4554146"/>
                <a:ext cx="999901" cy="758949"/>
                <a:chOff x="5509177" y="1918460"/>
                <a:chExt cx="3236596" cy="1193227"/>
              </a:xfrm>
            </p:grpSpPr>
            <p:sp>
              <p:nvSpPr>
                <p:cNvPr id="210" name="Rectangle 209"/>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11" name="Group 210"/>
                <p:cNvGrpSpPr/>
                <p:nvPr/>
              </p:nvGrpSpPr>
              <p:grpSpPr>
                <a:xfrm>
                  <a:off x="7878036" y="1954607"/>
                  <a:ext cx="787238" cy="808509"/>
                  <a:chOff x="5624585" y="4372841"/>
                  <a:chExt cx="1415904" cy="1454160"/>
                </a:xfrm>
              </p:grpSpPr>
              <p:pic>
                <p:nvPicPr>
                  <p:cNvPr id="214" name="Picture 2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15" name="Picture 21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16" name="Picture 21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17" name="Picture 21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12" name="Picture 2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13" name="Picture 2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18" name="Group 217"/>
              <p:cNvGrpSpPr/>
              <p:nvPr/>
            </p:nvGrpSpPr>
            <p:grpSpPr>
              <a:xfrm>
                <a:off x="6692067" y="4569079"/>
                <a:ext cx="968095" cy="735958"/>
                <a:chOff x="5612130" y="1954607"/>
                <a:chExt cx="3133643" cy="1157080"/>
              </a:xfrm>
            </p:grpSpPr>
            <p:sp>
              <p:nvSpPr>
                <p:cNvPr id="219" name="Rectangle 218"/>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20" name="Group 219"/>
                <p:cNvGrpSpPr/>
                <p:nvPr/>
              </p:nvGrpSpPr>
              <p:grpSpPr>
                <a:xfrm>
                  <a:off x="7878036" y="1954607"/>
                  <a:ext cx="787238" cy="808509"/>
                  <a:chOff x="5624585" y="4372841"/>
                  <a:chExt cx="1415904" cy="1454160"/>
                </a:xfrm>
              </p:grpSpPr>
              <p:pic>
                <p:nvPicPr>
                  <p:cNvPr id="223" name="Picture 2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24" name="Picture 22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25" name="Picture 22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26" name="Picture 22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21" name="Picture 2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22" name="Picture 2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27" name="Group 226"/>
              <p:cNvGrpSpPr/>
              <p:nvPr/>
            </p:nvGrpSpPr>
            <p:grpSpPr>
              <a:xfrm>
                <a:off x="7673358" y="4569079"/>
                <a:ext cx="968095" cy="735958"/>
                <a:chOff x="5612130" y="1954607"/>
                <a:chExt cx="3133643" cy="1157080"/>
              </a:xfrm>
            </p:grpSpPr>
            <p:sp>
              <p:nvSpPr>
                <p:cNvPr id="228" name="Rectangle 227"/>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29" name="Group 228"/>
                <p:cNvGrpSpPr/>
                <p:nvPr/>
              </p:nvGrpSpPr>
              <p:grpSpPr>
                <a:xfrm>
                  <a:off x="7878036" y="1954607"/>
                  <a:ext cx="787238" cy="808509"/>
                  <a:chOff x="5624585" y="4372841"/>
                  <a:chExt cx="1415904" cy="1454160"/>
                </a:xfrm>
              </p:grpSpPr>
              <p:pic>
                <p:nvPicPr>
                  <p:cNvPr id="232" name="Picture 2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33" name="Picture 23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34" name="Picture 23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35" name="Picture 23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30" name="Picture 2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31" name="Picture 2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nvGrpSpPr>
            <p:cNvPr id="248" name="Group 247"/>
            <p:cNvGrpSpPr/>
            <p:nvPr/>
          </p:nvGrpSpPr>
          <p:grpSpPr>
            <a:xfrm>
              <a:off x="4586803" y="1850461"/>
              <a:ext cx="3895738" cy="758949"/>
              <a:chOff x="4745715" y="4554146"/>
              <a:chExt cx="3895738" cy="758949"/>
            </a:xfrm>
          </p:grpSpPr>
          <p:grpSp>
            <p:nvGrpSpPr>
              <p:cNvPr id="249" name="Group 248"/>
              <p:cNvGrpSpPr/>
              <p:nvPr/>
            </p:nvGrpSpPr>
            <p:grpSpPr>
              <a:xfrm>
                <a:off x="4745715" y="4569079"/>
                <a:ext cx="968095" cy="735958"/>
                <a:chOff x="5612130" y="1954607"/>
                <a:chExt cx="3133643" cy="1157080"/>
              </a:xfrm>
            </p:grpSpPr>
            <p:sp>
              <p:nvSpPr>
                <p:cNvPr id="277" name="Rectangle 276"/>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78" name="Group 277"/>
                <p:cNvGrpSpPr/>
                <p:nvPr/>
              </p:nvGrpSpPr>
              <p:grpSpPr>
                <a:xfrm>
                  <a:off x="7878036" y="1954607"/>
                  <a:ext cx="787238" cy="808509"/>
                  <a:chOff x="5624585" y="4372841"/>
                  <a:chExt cx="1415904" cy="1454160"/>
                </a:xfrm>
              </p:grpSpPr>
              <p:pic>
                <p:nvPicPr>
                  <p:cNvPr id="281" name="Picture 28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82" name="Picture 28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83" name="Picture 28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84" name="Picture 28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79" name="Picture 27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80" name="Picture 27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50" name="Group 249"/>
              <p:cNvGrpSpPr/>
              <p:nvPr/>
            </p:nvGrpSpPr>
            <p:grpSpPr>
              <a:xfrm>
                <a:off x="5682049" y="4554146"/>
                <a:ext cx="999901" cy="758949"/>
                <a:chOff x="5509177" y="1918460"/>
                <a:chExt cx="3236596" cy="1193227"/>
              </a:xfrm>
            </p:grpSpPr>
            <p:sp>
              <p:nvSpPr>
                <p:cNvPr id="269" name="Rectangle 268"/>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70" name="Group 269"/>
                <p:cNvGrpSpPr/>
                <p:nvPr/>
              </p:nvGrpSpPr>
              <p:grpSpPr>
                <a:xfrm>
                  <a:off x="7878036" y="1954607"/>
                  <a:ext cx="787238" cy="808509"/>
                  <a:chOff x="5624585" y="4372841"/>
                  <a:chExt cx="1415904" cy="1454160"/>
                </a:xfrm>
              </p:grpSpPr>
              <p:pic>
                <p:nvPicPr>
                  <p:cNvPr id="273" name="Picture 27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74" name="Picture 27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75" name="Picture 27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76" name="Picture 27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71" name="Picture 27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72" name="Picture 27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51" name="Group 250"/>
              <p:cNvGrpSpPr/>
              <p:nvPr/>
            </p:nvGrpSpPr>
            <p:grpSpPr>
              <a:xfrm>
                <a:off x="6692067" y="4569079"/>
                <a:ext cx="968095" cy="735958"/>
                <a:chOff x="5612130" y="1954607"/>
                <a:chExt cx="3133643" cy="1157080"/>
              </a:xfrm>
            </p:grpSpPr>
            <p:sp>
              <p:nvSpPr>
                <p:cNvPr id="261" name="Rectangle 260"/>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62" name="Group 261"/>
                <p:cNvGrpSpPr/>
                <p:nvPr/>
              </p:nvGrpSpPr>
              <p:grpSpPr>
                <a:xfrm>
                  <a:off x="7878036" y="1954607"/>
                  <a:ext cx="787238" cy="808509"/>
                  <a:chOff x="5624585" y="4372841"/>
                  <a:chExt cx="1415904" cy="1454160"/>
                </a:xfrm>
              </p:grpSpPr>
              <p:pic>
                <p:nvPicPr>
                  <p:cNvPr id="265" name="Picture 26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66" name="Picture 26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67" name="Picture 26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68" name="Picture 26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63" name="Picture 26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64" name="Picture 26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52" name="Group 251"/>
              <p:cNvGrpSpPr/>
              <p:nvPr/>
            </p:nvGrpSpPr>
            <p:grpSpPr>
              <a:xfrm>
                <a:off x="7673358" y="4569079"/>
                <a:ext cx="968095" cy="735958"/>
                <a:chOff x="5612130" y="1954607"/>
                <a:chExt cx="3133643" cy="1157080"/>
              </a:xfrm>
            </p:grpSpPr>
            <p:sp>
              <p:nvSpPr>
                <p:cNvPr id="253" name="Rectangle 252"/>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54" name="Group 253"/>
                <p:cNvGrpSpPr/>
                <p:nvPr/>
              </p:nvGrpSpPr>
              <p:grpSpPr>
                <a:xfrm>
                  <a:off x="7878036" y="1954607"/>
                  <a:ext cx="787238" cy="808509"/>
                  <a:chOff x="5624585" y="4372841"/>
                  <a:chExt cx="1415904" cy="1454160"/>
                </a:xfrm>
              </p:grpSpPr>
              <p:pic>
                <p:nvPicPr>
                  <p:cNvPr id="257" name="Picture 25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58" name="Picture 25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59" name="Picture 258"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60" name="Picture 25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55" name="Picture 25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56" name="Picture 25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nvGrpSpPr>
            <p:cNvPr id="285" name="Group 284"/>
            <p:cNvGrpSpPr/>
            <p:nvPr/>
          </p:nvGrpSpPr>
          <p:grpSpPr>
            <a:xfrm>
              <a:off x="4578647" y="2592319"/>
              <a:ext cx="3895738" cy="758949"/>
              <a:chOff x="4745715" y="4554146"/>
              <a:chExt cx="3895738" cy="758949"/>
            </a:xfrm>
          </p:grpSpPr>
          <p:grpSp>
            <p:nvGrpSpPr>
              <p:cNvPr id="286" name="Group 285"/>
              <p:cNvGrpSpPr/>
              <p:nvPr/>
            </p:nvGrpSpPr>
            <p:grpSpPr>
              <a:xfrm>
                <a:off x="4745715" y="4569079"/>
                <a:ext cx="968095" cy="735958"/>
                <a:chOff x="5612130" y="1954607"/>
                <a:chExt cx="3133643" cy="1157080"/>
              </a:xfrm>
            </p:grpSpPr>
            <p:sp>
              <p:nvSpPr>
                <p:cNvPr id="314" name="Rectangle 313"/>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15" name="Group 314"/>
                <p:cNvGrpSpPr/>
                <p:nvPr/>
              </p:nvGrpSpPr>
              <p:grpSpPr>
                <a:xfrm>
                  <a:off x="7878036" y="1954607"/>
                  <a:ext cx="787238" cy="808509"/>
                  <a:chOff x="5624585" y="4372841"/>
                  <a:chExt cx="1415904" cy="1454160"/>
                </a:xfrm>
              </p:grpSpPr>
              <p:pic>
                <p:nvPicPr>
                  <p:cNvPr id="318" name="Picture 3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19" name="Picture 318"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20" name="Picture 31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21" name="Picture 32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16" name="Picture 3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17" name="Picture 3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87" name="Group 286"/>
              <p:cNvGrpSpPr/>
              <p:nvPr/>
            </p:nvGrpSpPr>
            <p:grpSpPr>
              <a:xfrm>
                <a:off x="5682049" y="4554146"/>
                <a:ext cx="999901" cy="758949"/>
                <a:chOff x="5509177" y="1918460"/>
                <a:chExt cx="3236596" cy="1193227"/>
              </a:xfrm>
            </p:grpSpPr>
            <p:sp>
              <p:nvSpPr>
                <p:cNvPr id="306" name="Rectangle 305"/>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07" name="Group 306"/>
                <p:cNvGrpSpPr/>
                <p:nvPr/>
              </p:nvGrpSpPr>
              <p:grpSpPr>
                <a:xfrm>
                  <a:off x="7878036" y="1954607"/>
                  <a:ext cx="787238" cy="808509"/>
                  <a:chOff x="5624585" y="4372841"/>
                  <a:chExt cx="1415904" cy="1454160"/>
                </a:xfrm>
              </p:grpSpPr>
              <p:pic>
                <p:nvPicPr>
                  <p:cNvPr id="310" name="Picture 30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11" name="Picture 31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12" name="Picture 31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13" name="Picture 31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08" name="Picture 30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09" name="Picture 30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88" name="Group 287"/>
              <p:cNvGrpSpPr/>
              <p:nvPr/>
            </p:nvGrpSpPr>
            <p:grpSpPr>
              <a:xfrm>
                <a:off x="6692067" y="4569079"/>
                <a:ext cx="968095" cy="735958"/>
                <a:chOff x="5612130" y="1954607"/>
                <a:chExt cx="3133643" cy="1157080"/>
              </a:xfrm>
            </p:grpSpPr>
            <p:sp>
              <p:nvSpPr>
                <p:cNvPr id="298" name="Rectangle 297"/>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99" name="Group 298"/>
                <p:cNvGrpSpPr/>
                <p:nvPr/>
              </p:nvGrpSpPr>
              <p:grpSpPr>
                <a:xfrm>
                  <a:off x="7878036" y="1954607"/>
                  <a:ext cx="787238" cy="808509"/>
                  <a:chOff x="5624585" y="4372841"/>
                  <a:chExt cx="1415904" cy="1454160"/>
                </a:xfrm>
              </p:grpSpPr>
              <p:pic>
                <p:nvPicPr>
                  <p:cNvPr id="302" name="Picture 30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03" name="Picture 30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04" name="Picture 30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05" name="Picture 30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00" name="Picture 29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01" name="Picture 30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89" name="Group 288"/>
              <p:cNvGrpSpPr/>
              <p:nvPr/>
            </p:nvGrpSpPr>
            <p:grpSpPr>
              <a:xfrm>
                <a:off x="7673358" y="4569079"/>
                <a:ext cx="968095" cy="735958"/>
                <a:chOff x="5612130" y="1954607"/>
                <a:chExt cx="3133643" cy="1157080"/>
              </a:xfrm>
            </p:grpSpPr>
            <p:sp>
              <p:nvSpPr>
                <p:cNvPr id="290" name="Rectangle 289"/>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91" name="Group 290"/>
                <p:cNvGrpSpPr/>
                <p:nvPr/>
              </p:nvGrpSpPr>
              <p:grpSpPr>
                <a:xfrm>
                  <a:off x="7878036" y="1954607"/>
                  <a:ext cx="787238" cy="808509"/>
                  <a:chOff x="5624585" y="4372841"/>
                  <a:chExt cx="1415904" cy="1454160"/>
                </a:xfrm>
              </p:grpSpPr>
              <p:pic>
                <p:nvPicPr>
                  <p:cNvPr id="294" name="Picture 29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95" name="Picture 29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96" name="Picture 29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97" name="Picture 29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92" name="Picture 29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93" name="Picture 29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nvGrpSpPr>
            <p:cNvPr id="322" name="Group 321"/>
            <p:cNvGrpSpPr/>
            <p:nvPr/>
          </p:nvGrpSpPr>
          <p:grpSpPr>
            <a:xfrm>
              <a:off x="4579524" y="3334178"/>
              <a:ext cx="3895738" cy="758949"/>
              <a:chOff x="4745715" y="4554146"/>
              <a:chExt cx="3895738" cy="758949"/>
            </a:xfrm>
          </p:grpSpPr>
          <p:grpSp>
            <p:nvGrpSpPr>
              <p:cNvPr id="323" name="Group 322"/>
              <p:cNvGrpSpPr/>
              <p:nvPr/>
            </p:nvGrpSpPr>
            <p:grpSpPr>
              <a:xfrm>
                <a:off x="4745715" y="4569079"/>
                <a:ext cx="968095" cy="735958"/>
                <a:chOff x="5612130" y="1954607"/>
                <a:chExt cx="3133643" cy="1157080"/>
              </a:xfrm>
            </p:grpSpPr>
            <p:sp>
              <p:nvSpPr>
                <p:cNvPr id="351" name="Rectangle 350"/>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52" name="Group 351"/>
                <p:cNvGrpSpPr/>
                <p:nvPr/>
              </p:nvGrpSpPr>
              <p:grpSpPr>
                <a:xfrm>
                  <a:off x="7878036" y="1954607"/>
                  <a:ext cx="787238" cy="808509"/>
                  <a:chOff x="5624585" y="4372841"/>
                  <a:chExt cx="1415904" cy="1454160"/>
                </a:xfrm>
              </p:grpSpPr>
              <p:pic>
                <p:nvPicPr>
                  <p:cNvPr id="355" name="Picture 35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56" name="Picture 35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57" name="Picture 35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58" name="Picture 35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53" name="Picture 35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54" name="Picture 35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324" name="Group 323"/>
              <p:cNvGrpSpPr/>
              <p:nvPr/>
            </p:nvGrpSpPr>
            <p:grpSpPr>
              <a:xfrm>
                <a:off x="5682049" y="4554146"/>
                <a:ext cx="999901" cy="758949"/>
                <a:chOff x="5509177" y="1918460"/>
                <a:chExt cx="3236596" cy="1193227"/>
              </a:xfrm>
            </p:grpSpPr>
            <p:sp>
              <p:nvSpPr>
                <p:cNvPr id="343" name="Rectangle 342"/>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44" name="Group 343"/>
                <p:cNvGrpSpPr/>
                <p:nvPr/>
              </p:nvGrpSpPr>
              <p:grpSpPr>
                <a:xfrm>
                  <a:off x="7878036" y="1954607"/>
                  <a:ext cx="787238" cy="808509"/>
                  <a:chOff x="5624585" y="4372841"/>
                  <a:chExt cx="1415904" cy="1454160"/>
                </a:xfrm>
              </p:grpSpPr>
              <p:pic>
                <p:nvPicPr>
                  <p:cNvPr id="347" name="Picture 3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48" name="Picture 34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49" name="Picture 348"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50" name="Picture 34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45" name="Picture 34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46" name="Picture 34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325" name="Group 324"/>
              <p:cNvGrpSpPr/>
              <p:nvPr/>
            </p:nvGrpSpPr>
            <p:grpSpPr>
              <a:xfrm>
                <a:off x="6692067" y="4569079"/>
                <a:ext cx="968095" cy="735958"/>
                <a:chOff x="5612130" y="1954607"/>
                <a:chExt cx="3133643" cy="1157080"/>
              </a:xfrm>
            </p:grpSpPr>
            <p:sp>
              <p:nvSpPr>
                <p:cNvPr id="335" name="Rectangle 334"/>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36" name="Group 335"/>
                <p:cNvGrpSpPr/>
                <p:nvPr/>
              </p:nvGrpSpPr>
              <p:grpSpPr>
                <a:xfrm>
                  <a:off x="7878036" y="1954607"/>
                  <a:ext cx="787238" cy="808509"/>
                  <a:chOff x="5624585" y="4372841"/>
                  <a:chExt cx="1415904" cy="1454160"/>
                </a:xfrm>
              </p:grpSpPr>
              <p:pic>
                <p:nvPicPr>
                  <p:cNvPr id="339" name="Picture 3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40" name="Picture 33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41" name="Picture 34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42" name="Picture 34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37" name="Picture 33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38" name="Picture 33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326" name="Group 325"/>
              <p:cNvGrpSpPr/>
              <p:nvPr/>
            </p:nvGrpSpPr>
            <p:grpSpPr>
              <a:xfrm>
                <a:off x="7673358" y="4569079"/>
                <a:ext cx="968095" cy="735958"/>
                <a:chOff x="5612130" y="1954607"/>
                <a:chExt cx="3133643" cy="1157080"/>
              </a:xfrm>
            </p:grpSpPr>
            <p:sp>
              <p:nvSpPr>
                <p:cNvPr id="327" name="Rectangle 326"/>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28" name="Group 327"/>
                <p:cNvGrpSpPr/>
                <p:nvPr/>
              </p:nvGrpSpPr>
              <p:grpSpPr>
                <a:xfrm>
                  <a:off x="7878036" y="1954607"/>
                  <a:ext cx="787238" cy="808509"/>
                  <a:chOff x="5624585" y="4372841"/>
                  <a:chExt cx="1415904" cy="1454160"/>
                </a:xfrm>
              </p:grpSpPr>
              <p:pic>
                <p:nvPicPr>
                  <p:cNvPr id="331" name="Picture 3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32" name="Picture 33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33" name="Picture 33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34" name="Picture 33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29" name="Picture 32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30" name="Picture 32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sp>
        <p:nvSpPr>
          <p:cNvPr id="359" name="Right Arrow 53"/>
          <p:cNvSpPr/>
          <p:nvPr/>
        </p:nvSpPr>
        <p:spPr bwMode="auto">
          <a:xfrm rot="10800000">
            <a:off x="8719088" y="4004902"/>
            <a:ext cx="971127" cy="39168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60" name="TextBox 359"/>
          <p:cNvSpPr txBox="1"/>
          <p:nvPr/>
        </p:nvSpPr>
        <p:spPr>
          <a:xfrm>
            <a:off x="9719013" y="3869006"/>
            <a:ext cx="2194422" cy="615516"/>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rgbClr val="FFFFFF"/>
                    </a:gs>
                    <a:gs pos="30000">
                      <a:srgbClr val="FFFFFF"/>
                    </a:gs>
                  </a:gsLst>
                  <a:lin ang="5400000" scaled="0"/>
                </a:gradFill>
              </a:rPr>
              <a:t>Application(s)</a:t>
            </a:r>
          </a:p>
        </p:txBody>
      </p:sp>
      <p:sp>
        <p:nvSpPr>
          <p:cNvPr id="21" name="TextBox 20"/>
          <p:cNvSpPr txBox="1"/>
          <p:nvPr/>
        </p:nvSpPr>
        <p:spPr>
          <a:xfrm>
            <a:off x="1197153" y="6263814"/>
            <a:ext cx="3048337" cy="369332"/>
          </a:xfrm>
          <a:prstGeom prst="rect">
            <a:avLst/>
          </a:prstGeom>
          <a:noFill/>
        </p:spPr>
        <p:txBody>
          <a:bodyPr wrap="square" rtlCol="0">
            <a:spAutoFit/>
          </a:bodyPr>
          <a:lstStyle/>
          <a:p>
            <a:r>
              <a:rPr lang="en-US" dirty="0"/>
              <a:t>Session Based Computing</a:t>
            </a:r>
          </a:p>
        </p:txBody>
      </p:sp>
      <p:grpSp>
        <p:nvGrpSpPr>
          <p:cNvPr id="22" name="Group 21"/>
          <p:cNvGrpSpPr/>
          <p:nvPr/>
        </p:nvGrpSpPr>
        <p:grpSpPr>
          <a:xfrm>
            <a:off x="4582927" y="4373040"/>
            <a:ext cx="3863537" cy="2298235"/>
            <a:chOff x="4582927" y="4362814"/>
            <a:chExt cx="3863537" cy="2308461"/>
          </a:xfrm>
        </p:grpSpPr>
        <p:grpSp>
          <p:nvGrpSpPr>
            <p:cNvPr id="238" name="Group 237"/>
            <p:cNvGrpSpPr/>
            <p:nvPr/>
          </p:nvGrpSpPr>
          <p:grpSpPr>
            <a:xfrm>
              <a:off x="4582927" y="4362814"/>
              <a:ext cx="3863537" cy="1893921"/>
              <a:chOff x="569712" y="4368391"/>
              <a:chExt cx="3863537" cy="1893921"/>
            </a:xfrm>
          </p:grpSpPr>
          <p:sp>
            <p:nvSpPr>
              <p:cNvPr id="239" name="Rectangle 238"/>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Operating </a:t>
                </a:r>
              </a:p>
              <a:p>
                <a:pPr algn="ctr" defTabSz="914030" fontAlgn="base">
                  <a:spcBef>
                    <a:spcPct val="0"/>
                  </a:spcBef>
                  <a:spcAft>
                    <a:spcPct val="0"/>
                  </a:spcAft>
                </a:pPr>
                <a:r>
                  <a:rPr lang="en-US" sz="1765" dirty="0">
                    <a:gradFill>
                      <a:gsLst>
                        <a:gs pos="16814">
                          <a:srgbClr val="FFFFFF"/>
                        </a:gs>
                        <a:gs pos="46000">
                          <a:srgbClr val="FFFFFF"/>
                        </a:gs>
                      </a:gsLst>
                      <a:lin ang="5400000" scaled="0"/>
                    </a:gradFill>
                  </a:rPr>
                  <a:t>System</a:t>
                </a:r>
              </a:p>
            </p:txBody>
          </p:sp>
          <p:grpSp>
            <p:nvGrpSpPr>
              <p:cNvPr id="240" name="Group 239"/>
              <p:cNvGrpSpPr/>
              <p:nvPr/>
            </p:nvGrpSpPr>
            <p:grpSpPr>
              <a:xfrm>
                <a:off x="3635801" y="4412285"/>
                <a:ext cx="694296" cy="551216"/>
                <a:chOff x="5624585" y="4372841"/>
                <a:chExt cx="1415904" cy="1454160"/>
              </a:xfrm>
            </p:grpSpPr>
            <p:pic>
              <p:nvPicPr>
                <p:cNvPr id="244" name="Picture 2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45" name="Picture 24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46" name="Picture 24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47" name="Picture 24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241" name="Rectangle 24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372" dirty="0">
                    <a:gradFill>
                      <a:gsLst>
                        <a:gs pos="16814">
                          <a:srgbClr val="FFFFFF"/>
                        </a:gs>
                        <a:gs pos="46000">
                          <a:srgbClr val="FFFFFF"/>
                        </a:gs>
                      </a:gsLst>
                      <a:lin ang="5400000" scaled="0"/>
                    </a:gradFill>
                  </a:rPr>
                  <a:t>Hardware Virtualization</a:t>
                </a:r>
              </a:p>
            </p:txBody>
          </p:sp>
          <p:pic>
            <p:nvPicPr>
              <p:cNvPr id="242" name="Picture 24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p:spPr>
          </p:pic>
        </p:grpSp>
        <p:sp>
          <p:nvSpPr>
            <p:cNvPr id="361" name="TextBox 360"/>
            <p:cNvSpPr txBox="1"/>
            <p:nvPr/>
          </p:nvSpPr>
          <p:spPr>
            <a:xfrm>
              <a:off x="5036021" y="6301943"/>
              <a:ext cx="3048337" cy="369332"/>
            </a:xfrm>
            <a:prstGeom prst="rect">
              <a:avLst/>
            </a:prstGeom>
            <a:noFill/>
          </p:spPr>
          <p:txBody>
            <a:bodyPr wrap="square" rtlCol="0">
              <a:spAutoFit/>
            </a:bodyPr>
            <a:lstStyle/>
            <a:p>
              <a:r>
                <a:rPr lang="en-US" dirty="0"/>
                <a:t>VM or VDI Based Computing</a:t>
              </a:r>
            </a:p>
          </p:txBody>
        </p:sp>
      </p:grpSp>
      <p:sp>
        <p:nvSpPr>
          <p:cNvPr id="192" name="Rectangle 191"/>
          <p:cNvSpPr/>
          <p:nvPr/>
        </p:nvSpPr>
        <p:spPr bwMode="auto">
          <a:xfrm>
            <a:off x="4790122" y="3665692"/>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3" name="Rectangle 192"/>
          <p:cNvSpPr/>
          <p:nvPr/>
        </p:nvSpPr>
        <p:spPr bwMode="auto">
          <a:xfrm>
            <a:off x="5738846" y="3655907"/>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4" name="Rectangle 193"/>
          <p:cNvSpPr/>
          <p:nvPr/>
        </p:nvSpPr>
        <p:spPr bwMode="auto">
          <a:xfrm>
            <a:off x="6709555" y="3667324"/>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5" name="Rectangle 194"/>
          <p:cNvSpPr/>
          <p:nvPr/>
        </p:nvSpPr>
        <p:spPr bwMode="auto">
          <a:xfrm>
            <a:off x="7691626" y="365585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7" name="Rectangle 196"/>
          <p:cNvSpPr/>
          <p:nvPr/>
        </p:nvSpPr>
        <p:spPr bwMode="auto">
          <a:xfrm>
            <a:off x="4785049" y="2926203"/>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8" name="Rectangle 197"/>
          <p:cNvSpPr/>
          <p:nvPr/>
        </p:nvSpPr>
        <p:spPr bwMode="auto">
          <a:xfrm>
            <a:off x="5733773" y="291641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237" name="Rectangle 236"/>
          <p:cNvSpPr/>
          <p:nvPr/>
        </p:nvSpPr>
        <p:spPr bwMode="auto">
          <a:xfrm>
            <a:off x="6704482" y="2927835"/>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2" name="Rectangle 361"/>
          <p:cNvSpPr/>
          <p:nvPr/>
        </p:nvSpPr>
        <p:spPr bwMode="auto">
          <a:xfrm>
            <a:off x="7686553" y="2916369"/>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3" name="Rectangle 362"/>
          <p:cNvSpPr/>
          <p:nvPr/>
        </p:nvSpPr>
        <p:spPr bwMode="auto">
          <a:xfrm>
            <a:off x="4808458" y="2200802"/>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4" name="Rectangle 363"/>
          <p:cNvSpPr/>
          <p:nvPr/>
        </p:nvSpPr>
        <p:spPr bwMode="auto">
          <a:xfrm>
            <a:off x="5757182" y="2191017"/>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5" name="Rectangle 364"/>
          <p:cNvSpPr/>
          <p:nvPr/>
        </p:nvSpPr>
        <p:spPr bwMode="auto">
          <a:xfrm>
            <a:off x="6727891" y="2202434"/>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6" name="Rectangle 365"/>
          <p:cNvSpPr/>
          <p:nvPr/>
        </p:nvSpPr>
        <p:spPr bwMode="auto">
          <a:xfrm>
            <a:off x="7709962" y="219096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7" name="Rectangle 366"/>
          <p:cNvSpPr/>
          <p:nvPr/>
        </p:nvSpPr>
        <p:spPr bwMode="auto">
          <a:xfrm>
            <a:off x="4785257" y="1453906"/>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8" name="Rectangle 367"/>
          <p:cNvSpPr/>
          <p:nvPr/>
        </p:nvSpPr>
        <p:spPr bwMode="auto">
          <a:xfrm>
            <a:off x="5733981" y="1444121"/>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9" name="Rectangle 368"/>
          <p:cNvSpPr/>
          <p:nvPr/>
        </p:nvSpPr>
        <p:spPr bwMode="auto">
          <a:xfrm>
            <a:off x="6704690" y="145553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70" name="Rectangle 369"/>
          <p:cNvSpPr/>
          <p:nvPr/>
        </p:nvSpPr>
        <p:spPr bwMode="auto">
          <a:xfrm>
            <a:off x="7686761" y="1444072"/>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 name="Arrow: Striped Right 2"/>
          <p:cNvSpPr/>
          <p:nvPr/>
        </p:nvSpPr>
        <p:spPr>
          <a:xfrm rot="19574349">
            <a:off x="1975741" y="2216971"/>
            <a:ext cx="4587709" cy="4591737"/>
          </a:xfrm>
          <a:prstGeom prst="stripedRightArrow">
            <a:avLst>
              <a:gd name="adj1" fmla="val 50000"/>
              <a:gd name="adj2" fmla="val 5000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Massive Overhead</a:t>
            </a:r>
          </a:p>
          <a:p>
            <a:pPr algn="ctr"/>
            <a:r>
              <a:rPr lang="en-US" sz="2400" dirty="0">
                <a:solidFill>
                  <a:schemeClr val="tx1"/>
                </a:solidFill>
              </a:rPr>
              <a:t>(Disk, Disk IO, Memory, CPU, OS, Licenses, The works)</a:t>
            </a:r>
            <a:endParaRPr lang="en-US" dirty="0"/>
          </a:p>
        </p:txBody>
      </p:sp>
    </p:spTree>
    <p:extLst>
      <p:ext uri="{BB962C8B-B14F-4D97-AF65-F5344CB8AC3E}">
        <p14:creationId xmlns:p14="http://schemas.microsoft.com/office/powerpoint/2010/main" val="1863153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randombar(horizont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grpId="0" nodeType="clickEffect">
                                  <p:stCondLst>
                                    <p:cond delay="0"/>
                                  </p:stCondLst>
                                  <p:childTnLst>
                                    <p:set>
                                      <p:cBhvr>
                                        <p:cTn id="23" dur="1" fill="hold">
                                          <p:stCondLst>
                                            <p:cond delay="0"/>
                                          </p:stCondLst>
                                        </p:cTn>
                                        <p:tgtEl>
                                          <p:spTgt spid="199"/>
                                        </p:tgtEl>
                                        <p:attrNameLst>
                                          <p:attrName>style.visibility</p:attrName>
                                        </p:attrNameLst>
                                      </p:cBhvr>
                                      <p:to>
                                        <p:strVal val="visible"/>
                                      </p:to>
                                    </p:set>
                                    <p:anim calcmode="lin" valueType="num">
                                      <p:cBhvr>
                                        <p:cTn id="24" dur="1000" fill="hold"/>
                                        <p:tgtEl>
                                          <p:spTgt spid="199"/>
                                        </p:tgtEl>
                                        <p:attrNameLst>
                                          <p:attrName>ppt_w</p:attrName>
                                        </p:attrNameLst>
                                      </p:cBhvr>
                                      <p:tavLst>
                                        <p:tav tm="0">
                                          <p:val>
                                            <p:fltVal val="0"/>
                                          </p:val>
                                        </p:tav>
                                        <p:tav tm="100000">
                                          <p:val>
                                            <p:strVal val="#ppt_w"/>
                                          </p:val>
                                        </p:tav>
                                      </p:tavLst>
                                    </p:anim>
                                    <p:anim calcmode="lin" valueType="num">
                                      <p:cBhvr>
                                        <p:cTn id="25" dur="1000" fill="hold"/>
                                        <p:tgtEl>
                                          <p:spTgt spid="199"/>
                                        </p:tgtEl>
                                        <p:attrNameLst>
                                          <p:attrName>ppt_h</p:attrName>
                                        </p:attrNameLst>
                                      </p:cBhvr>
                                      <p:tavLst>
                                        <p:tav tm="0">
                                          <p:val>
                                            <p:fltVal val="0"/>
                                          </p:val>
                                        </p:tav>
                                        <p:tav tm="100000">
                                          <p:val>
                                            <p:strVal val="#ppt_h"/>
                                          </p:val>
                                        </p:tav>
                                      </p:tavLst>
                                    </p:anim>
                                    <p:anim calcmode="lin" valueType="num">
                                      <p:cBhvr>
                                        <p:cTn id="26" dur="1000" fill="hold"/>
                                        <p:tgtEl>
                                          <p:spTgt spid="199"/>
                                        </p:tgtEl>
                                        <p:attrNameLst>
                                          <p:attrName>style.rotation</p:attrName>
                                        </p:attrNameLst>
                                      </p:cBhvr>
                                      <p:tavLst>
                                        <p:tav tm="0">
                                          <p:val>
                                            <p:fltVal val="90"/>
                                          </p:val>
                                        </p:tav>
                                        <p:tav tm="100000">
                                          <p:val>
                                            <p:fltVal val="0"/>
                                          </p:val>
                                        </p:tav>
                                      </p:tavLst>
                                    </p:anim>
                                    <p:animEffect transition="in" filter="fade">
                                      <p:cBhvr>
                                        <p:cTn id="27" dur="1000"/>
                                        <p:tgtEl>
                                          <p:spTgt spid="199"/>
                                        </p:tgtEl>
                                      </p:cBhvr>
                                    </p:animEffect>
                                  </p:childTnLst>
                                </p:cTn>
                              </p:par>
                            </p:childTnLst>
                          </p:cTn>
                        </p:par>
                      </p:childTnLst>
                    </p:cTn>
                  </p:par>
                  <p:par>
                    <p:cTn id="28" fill="hold">
                      <p:stCondLst>
                        <p:cond delay="indefinite"/>
                      </p:stCondLst>
                      <p:childTnLst>
                        <p:par>
                          <p:cTn id="29" fill="hold">
                            <p:stCondLst>
                              <p:cond delay="0"/>
                            </p:stCondLst>
                            <p:childTnLst>
                              <p:par>
                                <p:cTn id="30" presetID="26"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down)">
                                      <p:cBhvr>
                                        <p:cTn id="32" dur="580">
                                          <p:stCondLst>
                                            <p:cond delay="0"/>
                                          </p:stCondLst>
                                        </p:cTn>
                                        <p:tgtEl>
                                          <p:spTgt spid="3"/>
                                        </p:tgtEl>
                                      </p:cBhvr>
                                    </p:animEffect>
                                    <p:anim calcmode="lin" valueType="num">
                                      <p:cBhvr>
                                        <p:cTn id="33"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38" dur="26">
                                          <p:stCondLst>
                                            <p:cond delay="650"/>
                                          </p:stCondLst>
                                        </p:cTn>
                                        <p:tgtEl>
                                          <p:spTgt spid="3"/>
                                        </p:tgtEl>
                                      </p:cBhvr>
                                      <p:to x="100000" y="60000"/>
                                    </p:animScale>
                                    <p:animScale>
                                      <p:cBhvr>
                                        <p:cTn id="39" dur="166" decel="50000">
                                          <p:stCondLst>
                                            <p:cond delay="676"/>
                                          </p:stCondLst>
                                        </p:cTn>
                                        <p:tgtEl>
                                          <p:spTgt spid="3"/>
                                        </p:tgtEl>
                                      </p:cBhvr>
                                      <p:to x="100000" y="100000"/>
                                    </p:animScale>
                                    <p:animScale>
                                      <p:cBhvr>
                                        <p:cTn id="40" dur="26">
                                          <p:stCondLst>
                                            <p:cond delay="1312"/>
                                          </p:stCondLst>
                                        </p:cTn>
                                        <p:tgtEl>
                                          <p:spTgt spid="3"/>
                                        </p:tgtEl>
                                      </p:cBhvr>
                                      <p:to x="100000" y="80000"/>
                                    </p:animScale>
                                    <p:animScale>
                                      <p:cBhvr>
                                        <p:cTn id="41" dur="166" decel="50000">
                                          <p:stCondLst>
                                            <p:cond delay="1338"/>
                                          </p:stCondLst>
                                        </p:cTn>
                                        <p:tgtEl>
                                          <p:spTgt spid="3"/>
                                        </p:tgtEl>
                                      </p:cBhvr>
                                      <p:to x="100000" y="100000"/>
                                    </p:animScale>
                                    <p:animScale>
                                      <p:cBhvr>
                                        <p:cTn id="42" dur="26">
                                          <p:stCondLst>
                                            <p:cond delay="1642"/>
                                          </p:stCondLst>
                                        </p:cTn>
                                        <p:tgtEl>
                                          <p:spTgt spid="3"/>
                                        </p:tgtEl>
                                      </p:cBhvr>
                                      <p:to x="100000" y="90000"/>
                                    </p:animScale>
                                    <p:animScale>
                                      <p:cBhvr>
                                        <p:cTn id="43" dur="166" decel="50000">
                                          <p:stCondLst>
                                            <p:cond delay="1668"/>
                                          </p:stCondLst>
                                        </p:cTn>
                                        <p:tgtEl>
                                          <p:spTgt spid="3"/>
                                        </p:tgtEl>
                                      </p:cBhvr>
                                      <p:to x="100000" y="100000"/>
                                    </p:animScale>
                                    <p:animScale>
                                      <p:cBhvr>
                                        <p:cTn id="44" dur="26">
                                          <p:stCondLst>
                                            <p:cond delay="1808"/>
                                          </p:stCondLst>
                                        </p:cTn>
                                        <p:tgtEl>
                                          <p:spTgt spid="3"/>
                                        </p:tgtEl>
                                      </p:cBhvr>
                                      <p:to x="100000" y="95000"/>
                                    </p:animScale>
                                    <p:animScale>
                                      <p:cBhvr>
                                        <p:cTn id="45"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9" grpId="0" animBg="1"/>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37352" y="-46909"/>
            <a:ext cx="5462299" cy="574418"/>
          </a:xfrm>
        </p:spPr>
        <p:txBody>
          <a:bodyPr>
            <a:normAutofit fontScale="90000"/>
          </a:bodyPr>
          <a:lstStyle/>
          <a:p>
            <a:pPr>
              <a:tabLst>
                <a:tab pos="953967" algn="l"/>
              </a:tabLst>
            </a:pPr>
            <a:r>
              <a:rPr lang="en-US" sz="4000" dirty="0"/>
              <a:t>Containers</a:t>
            </a:r>
          </a:p>
        </p:txBody>
      </p:sp>
      <p:sp>
        <p:nvSpPr>
          <p:cNvPr id="54" name="Right Arrow 53"/>
          <p:cNvSpPr/>
          <p:nvPr/>
        </p:nvSpPr>
        <p:spPr bwMode="auto">
          <a:xfrm rot="10800000">
            <a:off x="8694409" y="4506193"/>
            <a:ext cx="971127" cy="434496"/>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5" name="Right Arrow 53"/>
          <p:cNvSpPr/>
          <p:nvPr/>
        </p:nvSpPr>
        <p:spPr bwMode="auto">
          <a:xfrm rot="10800000">
            <a:off x="9447773" y="2318339"/>
            <a:ext cx="971127" cy="74702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Right Brace 10"/>
          <p:cNvSpPr/>
          <p:nvPr/>
        </p:nvSpPr>
        <p:spPr>
          <a:xfrm>
            <a:off x="8670559" y="1460196"/>
            <a:ext cx="408139" cy="2478580"/>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TextBox 95"/>
          <p:cNvSpPr txBox="1"/>
          <p:nvPr/>
        </p:nvSpPr>
        <p:spPr>
          <a:xfrm>
            <a:off x="9788363" y="4415683"/>
            <a:ext cx="2194422" cy="615516"/>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gradFill>
                  <a:gsLst>
                    <a:gs pos="2917">
                      <a:srgbClr val="FFFFFF"/>
                    </a:gs>
                    <a:gs pos="30000">
                      <a:srgbClr val="FFFFFF"/>
                    </a:gs>
                  </a:gsLst>
                  <a:lin ang="5400000" scaled="0"/>
                </a:gradFill>
                <a:effectLst/>
                <a:uLnTx/>
                <a:uFillTx/>
              </a:rPr>
              <a:t>Parent OS</a:t>
            </a:r>
          </a:p>
        </p:txBody>
      </p:sp>
      <p:sp>
        <p:nvSpPr>
          <p:cNvPr id="97" name="TextBox 96"/>
          <p:cNvSpPr txBox="1"/>
          <p:nvPr/>
        </p:nvSpPr>
        <p:spPr>
          <a:xfrm>
            <a:off x="10341915" y="2486568"/>
            <a:ext cx="2194422" cy="615516"/>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gradFill>
                  <a:gsLst>
                    <a:gs pos="2917">
                      <a:srgbClr val="FFFFFF"/>
                    </a:gs>
                    <a:gs pos="30000">
                      <a:srgbClr val="FFFFFF"/>
                    </a:gs>
                  </a:gsLst>
                  <a:lin ang="5400000" scaled="0"/>
                </a:gradFill>
                <a:effectLst/>
                <a:uLnTx/>
                <a:uFillTx/>
              </a:rPr>
              <a:t>workloads</a:t>
            </a:r>
          </a:p>
        </p:txBody>
      </p:sp>
      <p:sp>
        <p:nvSpPr>
          <p:cNvPr id="98" name="Right Arrow 52"/>
          <p:cNvSpPr/>
          <p:nvPr/>
        </p:nvSpPr>
        <p:spPr bwMode="auto">
          <a:xfrm rot="10800000">
            <a:off x="8747886" y="5436890"/>
            <a:ext cx="971127" cy="426619"/>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9" name="TextBox 98"/>
          <p:cNvSpPr txBox="1"/>
          <p:nvPr/>
        </p:nvSpPr>
        <p:spPr>
          <a:xfrm>
            <a:off x="9787183" y="5073381"/>
            <a:ext cx="2194422" cy="1267233"/>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gradFill>
                  <a:gsLst>
                    <a:gs pos="2917">
                      <a:srgbClr val="FFFFFF"/>
                    </a:gs>
                    <a:gs pos="30000">
                      <a:srgbClr val="FFFFFF"/>
                    </a:gs>
                  </a:gsLst>
                  <a:lin ang="5400000" scaled="0"/>
                </a:gradFill>
                <a:effectLst/>
                <a:uLnTx/>
                <a:uFillTx/>
              </a:rPr>
              <a:t>Hardware / Hypervisor Level</a:t>
            </a:r>
          </a:p>
        </p:txBody>
      </p:sp>
      <p:grpSp>
        <p:nvGrpSpPr>
          <p:cNvPr id="19" name="Group 18"/>
          <p:cNvGrpSpPr/>
          <p:nvPr/>
        </p:nvGrpSpPr>
        <p:grpSpPr>
          <a:xfrm>
            <a:off x="565906" y="4055439"/>
            <a:ext cx="3867343" cy="2206873"/>
            <a:chOff x="565906" y="4055439"/>
            <a:chExt cx="3867343" cy="2206873"/>
          </a:xfrm>
        </p:grpSpPr>
        <p:sp>
          <p:nvSpPr>
            <p:cNvPr id="16" name="Rectangle 15"/>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Operating </a:t>
              </a:r>
            </a:p>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System</a:t>
              </a:r>
            </a:p>
          </p:txBody>
        </p:sp>
        <p:grpSp>
          <p:nvGrpSpPr>
            <p:cNvPr id="34" name="Group 33"/>
            <p:cNvGrpSpPr/>
            <p:nvPr/>
          </p:nvGrpSpPr>
          <p:grpSpPr>
            <a:xfrm>
              <a:off x="3635801" y="4412285"/>
              <a:ext cx="694296" cy="551216"/>
              <a:chOff x="5624585" y="4372841"/>
              <a:chExt cx="1415904" cy="1454160"/>
            </a:xfrm>
          </p:grpSpPr>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6" name="Picture 35"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7" name="Picture 36"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8" name="Picture 37"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31" name="Rectangle 3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rPr>
                <a:t>Hardware Virtualization</a:t>
              </a:r>
            </a:p>
          </p:txBody>
        </p:sp>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p:spPr>
        </p:pic>
        <p:sp>
          <p:nvSpPr>
            <p:cNvPr id="236" name="Rectangle 235"/>
            <p:cNvSpPr/>
            <p:nvPr/>
          </p:nvSpPr>
          <p:spPr bwMode="auto">
            <a:xfrm>
              <a:off x="565906" y="4055439"/>
              <a:ext cx="3867343"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r>
                <a:rPr kumimoji="0" lang="en-US" sz="1765" b="0" i="0" u="none" strike="noStrike" kern="0" cap="none" spc="0" normalizeH="0" noProof="0" dirty="0">
                  <a:ln>
                    <a:noFill/>
                  </a:ln>
                  <a:gradFill>
                    <a:gsLst>
                      <a:gs pos="16814">
                        <a:srgbClr val="FFFFFF"/>
                      </a:gs>
                      <a:gs pos="46000">
                        <a:srgbClr val="FFFFFF"/>
                      </a:gs>
                    </a:gsLst>
                    <a:lin ang="5400000" scaled="0"/>
                  </a:gradFill>
                  <a:effectLst/>
                  <a:uLnTx/>
                  <a:uFillTx/>
                </a:rPr>
                <a:t> Engine</a:t>
              </a: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sp>
        <p:nvSpPr>
          <p:cNvPr id="359" name="Right Arrow 53"/>
          <p:cNvSpPr/>
          <p:nvPr/>
        </p:nvSpPr>
        <p:spPr bwMode="auto">
          <a:xfrm rot="10800000">
            <a:off x="8719088" y="4004902"/>
            <a:ext cx="971127" cy="39168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60" name="TextBox 359"/>
          <p:cNvSpPr txBox="1"/>
          <p:nvPr/>
        </p:nvSpPr>
        <p:spPr>
          <a:xfrm>
            <a:off x="9719013" y="3869006"/>
            <a:ext cx="2194422" cy="615516"/>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gradFill>
                  <a:gsLst>
                    <a:gs pos="2917">
                      <a:srgbClr val="FFFFFF"/>
                    </a:gs>
                    <a:gs pos="30000">
                      <a:srgbClr val="FFFFFF"/>
                    </a:gs>
                  </a:gsLst>
                  <a:lin ang="5400000" scaled="0"/>
                </a:gradFill>
                <a:effectLst/>
                <a:uLnTx/>
                <a:uFillTx/>
              </a:rPr>
              <a:t>Application(s)</a:t>
            </a:r>
          </a:p>
        </p:txBody>
      </p:sp>
      <p:sp>
        <p:nvSpPr>
          <p:cNvPr id="21" name="TextBox 20"/>
          <p:cNvSpPr txBox="1"/>
          <p:nvPr/>
        </p:nvSpPr>
        <p:spPr>
          <a:xfrm>
            <a:off x="569712" y="6263814"/>
            <a:ext cx="420586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Session Based Computing Advantages</a:t>
            </a:r>
          </a:p>
        </p:txBody>
      </p:sp>
      <p:grpSp>
        <p:nvGrpSpPr>
          <p:cNvPr id="238" name="Group 237"/>
          <p:cNvGrpSpPr/>
          <p:nvPr/>
        </p:nvGrpSpPr>
        <p:grpSpPr>
          <a:xfrm>
            <a:off x="4575406" y="4378955"/>
            <a:ext cx="3863537" cy="1893921"/>
            <a:chOff x="569712" y="4368391"/>
            <a:chExt cx="3863537" cy="1893921"/>
          </a:xfrm>
        </p:grpSpPr>
        <p:sp>
          <p:nvSpPr>
            <p:cNvPr id="239" name="Rectangle 238"/>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Operating </a:t>
              </a:r>
            </a:p>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System</a:t>
              </a:r>
            </a:p>
          </p:txBody>
        </p:sp>
        <p:grpSp>
          <p:nvGrpSpPr>
            <p:cNvPr id="240" name="Group 239"/>
            <p:cNvGrpSpPr/>
            <p:nvPr/>
          </p:nvGrpSpPr>
          <p:grpSpPr>
            <a:xfrm>
              <a:off x="3635801" y="4412285"/>
              <a:ext cx="694296" cy="551216"/>
              <a:chOff x="5624585" y="4372841"/>
              <a:chExt cx="1415904" cy="1454160"/>
            </a:xfrm>
          </p:grpSpPr>
          <p:pic>
            <p:nvPicPr>
              <p:cNvPr id="244" name="Picture 2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45" name="Picture 244"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46" name="Picture 245"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47" name="Picture 246"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241" name="Rectangle 24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rPr>
                <a:t>Hardware Virtualization</a:t>
              </a:r>
            </a:p>
          </p:txBody>
        </p:sp>
        <p:pic>
          <p:nvPicPr>
            <p:cNvPr id="242" name="Picture 2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p:spPr>
        </p:pic>
      </p:grpSp>
      <p:grpSp>
        <p:nvGrpSpPr>
          <p:cNvPr id="6" name="Group 5"/>
          <p:cNvGrpSpPr/>
          <p:nvPr/>
        </p:nvGrpSpPr>
        <p:grpSpPr>
          <a:xfrm>
            <a:off x="550595" y="3204744"/>
            <a:ext cx="3925874" cy="511011"/>
            <a:chOff x="550595" y="3505968"/>
            <a:chExt cx="3925874" cy="511011"/>
          </a:xfrm>
        </p:grpSpPr>
        <p:grpSp>
          <p:nvGrpSpPr>
            <p:cNvPr id="5" name="Group 4"/>
            <p:cNvGrpSpPr/>
            <p:nvPr/>
          </p:nvGrpSpPr>
          <p:grpSpPr>
            <a:xfrm>
              <a:off x="550595" y="3505968"/>
              <a:ext cx="955475" cy="502187"/>
              <a:chOff x="572111" y="3518840"/>
              <a:chExt cx="855790" cy="489315"/>
            </a:xfrm>
          </p:grpSpPr>
          <p:pic>
            <p:nvPicPr>
              <p:cNvPr id="192" name="Picture 191"/>
              <p:cNvPicPr>
                <a:picLocks noChangeAspect="1"/>
              </p:cNvPicPr>
              <p:nvPr/>
            </p:nvPicPr>
            <p:blipFill>
              <a:blip r:embed="rId7"/>
              <a:stretch>
                <a:fillRect/>
              </a:stretch>
            </p:blipFill>
            <p:spPr>
              <a:xfrm>
                <a:off x="572111" y="3518840"/>
                <a:ext cx="855790" cy="489315"/>
              </a:xfrm>
              <a:prstGeom prst="rect">
                <a:avLst/>
              </a:prstGeom>
            </p:spPr>
          </p:pic>
          <p:sp>
            <p:nvSpPr>
              <p:cNvPr id="3" name="TextBox 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72" name="Group 371"/>
            <p:cNvGrpSpPr/>
            <p:nvPr/>
          </p:nvGrpSpPr>
          <p:grpSpPr>
            <a:xfrm>
              <a:off x="1547948" y="3514792"/>
              <a:ext cx="955475" cy="502187"/>
              <a:chOff x="572111" y="3518840"/>
              <a:chExt cx="855790" cy="489315"/>
            </a:xfrm>
          </p:grpSpPr>
          <p:pic>
            <p:nvPicPr>
              <p:cNvPr id="373" name="Picture 372"/>
              <p:cNvPicPr>
                <a:picLocks noChangeAspect="1"/>
              </p:cNvPicPr>
              <p:nvPr/>
            </p:nvPicPr>
            <p:blipFill>
              <a:blip r:embed="rId7"/>
              <a:stretch>
                <a:fillRect/>
              </a:stretch>
            </p:blipFill>
            <p:spPr>
              <a:xfrm>
                <a:off x="572111" y="3518840"/>
                <a:ext cx="855790" cy="489315"/>
              </a:xfrm>
              <a:prstGeom prst="rect">
                <a:avLst/>
              </a:prstGeom>
            </p:spPr>
          </p:pic>
          <p:sp>
            <p:nvSpPr>
              <p:cNvPr id="374" name="TextBox 37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75" name="Group 374"/>
            <p:cNvGrpSpPr/>
            <p:nvPr/>
          </p:nvGrpSpPr>
          <p:grpSpPr>
            <a:xfrm>
              <a:off x="2541353" y="3505968"/>
              <a:ext cx="955475" cy="502187"/>
              <a:chOff x="572111" y="3518840"/>
              <a:chExt cx="855790" cy="489315"/>
            </a:xfrm>
          </p:grpSpPr>
          <p:pic>
            <p:nvPicPr>
              <p:cNvPr id="376" name="Picture 375"/>
              <p:cNvPicPr>
                <a:picLocks noChangeAspect="1"/>
              </p:cNvPicPr>
              <p:nvPr/>
            </p:nvPicPr>
            <p:blipFill>
              <a:blip r:embed="rId7"/>
              <a:stretch>
                <a:fillRect/>
              </a:stretch>
            </p:blipFill>
            <p:spPr>
              <a:xfrm>
                <a:off x="572111" y="3518840"/>
                <a:ext cx="855790" cy="489315"/>
              </a:xfrm>
              <a:prstGeom prst="rect">
                <a:avLst/>
              </a:prstGeom>
            </p:spPr>
          </p:pic>
          <p:sp>
            <p:nvSpPr>
              <p:cNvPr id="377" name="TextBox 37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78" name="Group 377"/>
            <p:cNvGrpSpPr/>
            <p:nvPr/>
          </p:nvGrpSpPr>
          <p:grpSpPr>
            <a:xfrm>
              <a:off x="3520994" y="3509109"/>
              <a:ext cx="955475" cy="502187"/>
              <a:chOff x="572111" y="3518840"/>
              <a:chExt cx="855790" cy="489315"/>
            </a:xfrm>
          </p:grpSpPr>
          <p:pic>
            <p:nvPicPr>
              <p:cNvPr id="379" name="Picture 378"/>
              <p:cNvPicPr>
                <a:picLocks noChangeAspect="1"/>
              </p:cNvPicPr>
              <p:nvPr/>
            </p:nvPicPr>
            <p:blipFill>
              <a:blip r:embed="rId7"/>
              <a:stretch>
                <a:fillRect/>
              </a:stretch>
            </p:blipFill>
            <p:spPr>
              <a:xfrm>
                <a:off x="572111" y="3518840"/>
                <a:ext cx="855790" cy="489315"/>
              </a:xfrm>
              <a:prstGeom prst="rect">
                <a:avLst/>
              </a:prstGeom>
            </p:spPr>
          </p:pic>
          <p:sp>
            <p:nvSpPr>
              <p:cNvPr id="380" name="TextBox 379"/>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381" name="Group 380"/>
          <p:cNvGrpSpPr/>
          <p:nvPr/>
        </p:nvGrpSpPr>
        <p:grpSpPr>
          <a:xfrm>
            <a:off x="551119" y="2678915"/>
            <a:ext cx="3925874" cy="511011"/>
            <a:chOff x="550595" y="3505968"/>
            <a:chExt cx="3925874" cy="511011"/>
          </a:xfrm>
        </p:grpSpPr>
        <p:grpSp>
          <p:nvGrpSpPr>
            <p:cNvPr id="382" name="Group 381"/>
            <p:cNvGrpSpPr/>
            <p:nvPr/>
          </p:nvGrpSpPr>
          <p:grpSpPr>
            <a:xfrm>
              <a:off x="550595" y="3505968"/>
              <a:ext cx="955475" cy="502187"/>
              <a:chOff x="572111" y="3518840"/>
              <a:chExt cx="855790" cy="489315"/>
            </a:xfrm>
          </p:grpSpPr>
          <p:pic>
            <p:nvPicPr>
              <p:cNvPr id="392" name="Picture 391"/>
              <p:cNvPicPr>
                <a:picLocks noChangeAspect="1"/>
              </p:cNvPicPr>
              <p:nvPr/>
            </p:nvPicPr>
            <p:blipFill>
              <a:blip r:embed="rId7"/>
              <a:stretch>
                <a:fillRect/>
              </a:stretch>
            </p:blipFill>
            <p:spPr>
              <a:xfrm>
                <a:off x="572111" y="3518840"/>
                <a:ext cx="855790" cy="489315"/>
              </a:xfrm>
              <a:prstGeom prst="rect">
                <a:avLst/>
              </a:prstGeom>
            </p:spPr>
          </p:pic>
          <p:sp>
            <p:nvSpPr>
              <p:cNvPr id="393" name="TextBox 39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83" name="Group 382"/>
            <p:cNvGrpSpPr/>
            <p:nvPr/>
          </p:nvGrpSpPr>
          <p:grpSpPr>
            <a:xfrm>
              <a:off x="1547948" y="3514792"/>
              <a:ext cx="955475" cy="502187"/>
              <a:chOff x="572111" y="3518840"/>
              <a:chExt cx="855790" cy="489315"/>
            </a:xfrm>
          </p:grpSpPr>
          <p:pic>
            <p:nvPicPr>
              <p:cNvPr id="390" name="Picture 389"/>
              <p:cNvPicPr>
                <a:picLocks noChangeAspect="1"/>
              </p:cNvPicPr>
              <p:nvPr/>
            </p:nvPicPr>
            <p:blipFill>
              <a:blip r:embed="rId7"/>
              <a:stretch>
                <a:fillRect/>
              </a:stretch>
            </p:blipFill>
            <p:spPr>
              <a:xfrm>
                <a:off x="572111" y="3518840"/>
                <a:ext cx="855790" cy="489315"/>
              </a:xfrm>
              <a:prstGeom prst="rect">
                <a:avLst/>
              </a:prstGeom>
            </p:spPr>
          </p:pic>
          <p:sp>
            <p:nvSpPr>
              <p:cNvPr id="391" name="TextBox 390"/>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84" name="Group 383"/>
            <p:cNvGrpSpPr/>
            <p:nvPr/>
          </p:nvGrpSpPr>
          <p:grpSpPr>
            <a:xfrm>
              <a:off x="2541353" y="3505968"/>
              <a:ext cx="955475" cy="502187"/>
              <a:chOff x="572111" y="3518840"/>
              <a:chExt cx="855790" cy="489315"/>
            </a:xfrm>
          </p:grpSpPr>
          <p:pic>
            <p:nvPicPr>
              <p:cNvPr id="388" name="Picture 387"/>
              <p:cNvPicPr>
                <a:picLocks noChangeAspect="1"/>
              </p:cNvPicPr>
              <p:nvPr/>
            </p:nvPicPr>
            <p:blipFill>
              <a:blip r:embed="rId7"/>
              <a:stretch>
                <a:fillRect/>
              </a:stretch>
            </p:blipFill>
            <p:spPr>
              <a:xfrm>
                <a:off x="572111" y="3518840"/>
                <a:ext cx="855790" cy="489315"/>
              </a:xfrm>
              <a:prstGeom prst="rect">
                <a:avLst/>
              </a:prstGeom>
            </p:spPr>
          </p:pic>
          <p:sp>
            <p:nvSpPr>
              <p:cNvPr id="389" name="TextBox 388"/>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85" name="Group 384"/>
            <p:cNvGrpSpPr/>
            <p:nvPr/>
          </p:nvGrpSpPr>
          <p:grpSpPr>
            <a:xfrm>
              <a:off x="3520994" y="3509109"/>
              <a:ext cx="955475" cy="502187"/>
              <a:chOff x="572111" y="3518840"/>
              <a:chExt cx="855790" cy="489315"/>
            </a:xfrm>
          </p:grpSpPr>
          <p:pic>
            <p:nvPicPr>
              <p:cNvPr id="386" name="Picture 385"/>
              <p:cNvPicPr>
                <a:picLocks noChangeAspect="1"/>
              </p:cNvPicPr>
              <p:nvPr/>
            </p:nvPicPr>
            <p:blipFill>
              <a:blip r:embed="rId7"/>
              <a:stretch>
                <a:fillRect/>
              </a:stretch>
            </p:blipFill>
            <p:spPr>
              <a:xfrm>
                <a:off x="572111" y="3518840"/>
                <a:ext cx="855790" cy="489315"/>
              </a:xfrm>
              <a:prstGeom prst="rect">
                <a:avLst/>
              </a:prstGeom>
            </p:spPr>
          </p:pic>
          <p:sp>
            <p:nvSpPr>
              <p:cNvPr id="387" name="TextBox 38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394" name="Group 393"/>
          <p:cNvGrpSpPr/>
          <p:nvPr/>
        </p:nvGrpSpPr>
        <p:grpSpPr>
          <a:xfrm>
            <a:off x="542303" y="2142921"/>
            <a:ext cx="3925874" cy="511011"/>
            <a:chOff x="550595" y="3505968"/>
            <a:chExt cx="3925874" cy="511011"/>
          </a:xfrm>
        </p:grpSpPr>
        <p:grpSp>
          <p:nvGrpSpPr>
            <p:cNvPr id="395" name="Group 394"/>
            <p:cNvGrpSpPr/>
            <p:nvPr/>
          </p:nvGrpSpPr>
          <p:grpSpPr>
            <a:xfrm>
              <a:off x="550595" y="3505968"/>
              <a:ext cx="955475" cy="502187"/>
              <a:chOff x="572111" y="3518840"/>
              <a:chExt cx="855790" cy="489315"/>
            </a:xfrm>
          </p:grpSpPr>
          <p:pic>
            <p:nvPicPr>
              <p:cNvPr id="405" name="Picture 404"/>
              <p:cNvPicPr>
                <a:picLocks noChangeAspect="1"/>
              </p:cNvPicPr>
              <p:nvPr/>
            </p:nvPicPr>
            <p:blipFill>
              <a:blip r:embed="rId7"/>
              <a:stretch>
                <a:fillRect/>
              </a:stretch>
            </p:blipFill>
            <p:spPr>
              <a:xfrm>
                <a:off x="572111" y="3518840"/>
                <a:ext cx="855790" cy="489315"/>
              </a:xfrm>
              <a:prstGeom prst="rect">
                <a:avLst/>
              </a:prstGeom>
            </p:spPr>
          </p:pic>
          <p:sp>
            <p:nvSpPr>
              <p:cNvPr id="406" name="TextBox 405"/>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96" name="Group 395"/>
            <p:cNvGrpSpPr/>
            <p:nvPr/>
          </p:nvGrpSpPr>
          <p:grpSpPr>
            <a:xfrm>
              <a:off x="1547948" y="3514792"/>
              <a:ext cx="955475" cy="502187"/>
              <a:chOff x="572111" y="3518840"/>
              <a:chExt cx="855790" cy="489315"/>
            </a:xfrm>
          </p:grpSpPr>
          <p:pic>
            <p:nvPicPr>
              <p:cNvPr id="403" name="Picture 402"/>
              <p:cNvPicPr>
                <a:picLocks noChangeAspect="1"/>
              </p:cNvPicPr>
              <p:nvPr/>
            </p:nvPicPr>
            <p:blipFill>
              <a:blip r:embed="rId7"/>
              <a:stretch>
                <a:fillRect/>
              </a:stretch>
            </p:blipFill>
            <p:spPr>
              <a:xfrm>
                <a:off x="572111" y="3518840"/>
                <a:ext cx="855790" cy="489315"/>
              </a:xfrm>
              <a:prstGeom prst="rect">
                <a:avLst/>
              </a:prstGeom>
            </p:spPr>
          </p:pic>
          <p:sp>
            <p:nvSpPr>
              <p:cNvPr id="404" name="TextBox 40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97" name="Group 396"/>
            <p:cNvGrpSpPr/>
            <p:nvPr/>
          </p:nvGrpSpPr>
          <p:grpSpPr>
            <a:xfrm>
              <a:off x="2541353" y="3505968"/>
              <a:ext cx="955475" cy="502187"/>
              <a:chOff x="572111" y="3518840"/>
              <a:chExt cx="855790" cy="489315"/>
            </a:xfrm>
          </p:grpSpPr>
          <p:pic>
            <p:nvPicPr>
              <p:cNvPr id="401" name="Picture 400"/>
              <p:cNvPicPr>
                <a:picLocks noChangeAspect="1"/>
              </p:cNvPicPr>
              <p:nvPr/>
            </p:nvPicPr>
            <p:blipFill>
              <a:blip r:embed="rId7"/>
              <a:stretch>
                <a:fillRect/>
              </a:stretch>
            </p:blipFill>
            <p:spPr>
              <a:xfrm>
                <a:off x="572111" y="3518840"/>
                <a:ext cx="855790" cy="489315"/>
              </a:xfrm>
              <a:prstGeom prst="rect">
                <a:avLst/>
              </a:prstGeom>
            </p:spPr>
          </p:pic>
          <p:sp>
            <p:nvSpPr>
              <p:cNvPr id="402" name="TextBox 401"/>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98" name="Group 397"/>
            <p:cNvGrpSpPr/>
            <p:nvPr/>
          </p:nvGrpSpPr>
          <p:grpSpPr>
            <a:xfrm>
              <a:off x="3520994" y="3509109"/>
              <a:ext cx="955475" cy="502187"/>
              <a:chOff x="572111" y="3518840"/>
              <a:chExt cx="855790" cy="489315"/>
            </a:xfrm>
          </p:grpSpPr>
          <p:pic>
            <p:nvPicPr>
              <p:cNvPr id="399" name="Picture 398"/>
              <p:cNvPicPr>
                <a:picLocks noChangeAspect="1"/>
              </p:cNvPicPr>
              <p:nvPr/>
            </p:nvPicPr>
            <p:blipFill>
              <a:blip r:embed="rId7"/>
              <a:stretch>
                <a:fillRect/>
              </a:stretch>
            </p:blipFill>
            <p:spPr>
              <a:xfrm>
                <a:off x="572111" y="3518840"/>
                <a:ext cx="855790" cy="489315"/>
              </a:xfrm>
              <a:prstGeom prst="rect">
                <a:avLst/>
              </a:prstGeom>
            </p:spPr>
          </p:pic>
          <p:sp>
            <p:nvSpPr>
              <p:cNvPr id="400" name="TextBox 399"/>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07" name="Group 406"/>
          <p:cNvGrpSpPr/>
          <p:nvPr/>
        </p:nvGrpSpPr>
        <p:grpSpPr>
          <a:xfrm>
            <a:off x="562617" y="1613771"/>
            <a:ext cx="3925874" cy="511011"/>
            <a:chOff x="550595" y="3505968"/>
            <a:chExt cx="3925874" cy="511011"/>
          </a:xfrm>
        </p:grpSpPr>
        <p:grpSp>
          <p:nvGrpSpPr>
            <p:cNvPr id="408" name="Group 407"/>
            <p:cNvGrpSpPr/>
            <p:nvPr/>
          </p:nvGrpSpPr>
          <p:grpSpPr>
            <a:xfrm>
              <a:off x="550595" y="3505968"/>
              <a:ext cx="955475" cy="502187"/>
              <a:chOff x="572111" y="3518840"/>
              <a:chExt cx="855790" cy="489315"/>
            </a:xfrm>
          </p:grpSpPr>
          <p:pic>
            <p:nvPicPr>
              <p:cNvPr id="418" name="Picture 417"/>
              <p:cNvPicPr>
                <a:picLocks noChangeAspect="1"/>
              </p:cNvPicPr>
              <p:nvPr/>
            </p:nvPicPr>
            <p:blipFill>
              <a:blip r:embed="rId7"/>
              <a:stretch>
                <a:fillRect/>
              </a:stretch>
            </p:blipFill>
            <p:spPr>
              <a:xfrm>
                <a:off x="572111" y="3518840"/>
                <a:ext cx="855790" cy="489315"/>
              </a:xfrm>
              <a:prstGeom prst="rect">
                <a:avLst/>
              </a:prstGeom>
            </p:spPr>
          </p:pic>
          <p:sp>
            <p:nvSpPr>
              <p:cNvPr id="419" name="TextBox 418"/>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09" name="Group 408"/>
            <p:cNvGrpSpPr/>
            <p:nvPr/>
          </p:nvGrpSpPr>
          <p:grpSpPr>
            <a:xfrm>
              <a:off x="1547948" y="3514792"/>
              <a:ext cx="955475" cy="502187"/>
              <a:chOff x="572111" y="3518840"/>
              <a:chExt cx="855790" cy="489315"/>
            </a:xfrm>
          </p:grpSpPr>
          <p:pic>
            <p:nvPicPr>
              <p:cNvPr id="416" name="Picture 415"/>
              <p:cNvPicPr>
                <a:picLocks noChangeAspect="1"/>
              </p:cNvPicPr>
              <p:nvPr/>
            </p:nvPicPr>
            <p:blipFill>
              <a:blip r:embed="rId7"/>
              <a:stretch>
                <a:fillRect/>
              </a:stretch>
            </p:blipFill>
            <p:spPr>
              <a:xfrm>
                <a:off x="572111" y="3518840"/>
                <a:ext cx="855790" cy="489315"/>
              </a:xfrm>
              <a:prstGeom prst="rect">
                <a:avLst/>
              </a:prstGeom>
            </p:spPr>
          </p:pic>
          <p:sp>
            <p:nvSpPr>
              <p:cNvPr id="417" name="TextBox 41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10" name="Group 409"/>
            <p:cNvGrpSpPr/>
            <p:nvPr/>
          </p:nvGrpSpPr>
          <p:grpSpPr>
            <a:xfrm>
              <a:off x="2541353" y="3505968"/>
              <a:ext cx="955475" cy="502187"/>
              <a:chOff x="572111" y="3518840"/>
              <a:chExt cx="855790" cy="489315"/>
            </a:xfrm>
          </p:grpSpPr>
          <p:pic>
            <p:nvPicPr>
              <p:cNvPr id="414" name="Picture 413"/>
              <p:cNvPicPr>
                <a:picLocks noChangeAspect="1"/>
              </p:cNvPicPr>
              <p:nvPr/>
            </p:nvPicPr>
            <p:blipFill>
              <a:blip r:embed="rId7"/>
              <a:stretch>
                <a:fillRect/>
              </a:stretch>
            </p:blipFill>
            <p:spPr>
              <a:xfrm>
                <a:off x="572111" y="3518840"/>
                <a:ext cx="855790" cy="489315"/>
              </a:xfrm>
              <a:prstGeom prst="rect">
                <a:avLst/>
              </a:prstGeom>
            </p:spPr>
          </p:pic>
          <p:sp>
            <p:nvSpPr>
              <p:cNvPr id="415" name="TextBox 414"/>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11" name="Group 410"/>
            <p:cNvGrpSpPr/>
            <p:nvPr/>
          </p:nvGrpSpPr>
          <p:grpSpPr>
            <a:xfrm>
              <a:off x="3520994" y="3509109"/>
              <a:ext cx="955475" cy="502187"/>
              <a:chOff x="572111" y="3518840"/>
              <a:chExt cx="855790" cy="489315"/>
            </a:xfrm>
          </p:grpSpPr>
          <p:pic>
            <p:nvPicPr>
              <p:cNvPr id="412" name="Picture 411"/>
              <p:cNvPicPr>
                <a:picLocks noChangeAspect="1"/>
              </p:cNvPicPr>
              <p:nvPr/>
            </p:nvPicPr>
            <p:blipFill>
              <a:blip r:embed="rId7"/>
              <a:stretch>
                <a:fillRect/>
              </a:stretch>
            </p:blipFill>
            <p:spPr>
              <a:xfrm>
                <a:off x="572111" y="3518840"/>
                <a:ext cx="855790" cy="489315"/>
              </a:xfrm>
              <a:prstGeom prst="rect">
                <a:avLst/>
              </a:prstGeom>
            </p:spPr>
          </p:pic>
          <p:sp>
            <p:nvSpPr>
              <p:cNvPr id="413" name="TextBox 41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pic>
        <p:nvPicPr>
          <p:cNvPr id="421" name="Picture 4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59403" y="3581330"/>
            <a:ext cx="1974393" cy="806481"/>
          </a:xfrm>
          <a:prstGeom prst="rect">
            <a:avLst/>
          </a:prstGeom>
        </p:spPr>
      </p:pic>
      <p:sp>
        <p:nvSpPr>
          <p:cNvPr id="7" name="TextBox 6"/>
          <p:cNvSpPr txBox="1"/>
          <p:nvPr/>
        </p:nvSpPr>
        <p:spPr>
          <a:xfrm>
            <a:off x="4775579" y="3561445"/>
            <a:ext cx="1355835" cy="369332"/>
          </a:xfrm>
          <a:prstGeom prst="rect">
            <a:avLst/>
          </a:prstGeom>
          <a:noFill/>
        </p:spPr>
        <p:txBody>
          <a:bodyPr wrap="square" rtlCol="0">
            <a:spAutoFit/>
          </a:bodyPr>
          <a:lstStyle/>
          <a:p>
            <a:r>
              <a:rPr lang="en-US" dirty="0"/>
              <a:t>Linux VM</a:t>
            </a:r>
          </a:p>
        </p:txBody>
      </p:sp>
      <p:sp>
        <p:nvSpPr>
          <p:cNvPr id="422" name="Rectangle 421"/>
          <p:cNvSpPr/>
          <p:nvPr/>
        </p:nvSpPr>
        <p:spPr bwMode="auto">
          <a:xfrm>
            <a:off x="4548705" y="3256963"/>
            <a:ext cx="1985293"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r>
              <a:rPr lang="en-US" sz="1765" kern="0" dirty="0">
                <a:gradFill>
                  <a:gsLst>
                    <a:gs pos="16814">
                      <a:srgbClr val="FFFFFF"/>
                    </a:gs>
                    <a:gs pos="46000">
                      <a:srgbClr val="FFFFFF"/>
                    </a:gs>
                  </a:gsLst>
                  <a:lin ang="5400000" scaled="0"/>
                </a:gradFill>
              </a:rPr>
              <a:t> Engine</a:t>
            </a: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
        <p:nvSpPr>
          <p:cNvPr id="424" name="Rectangle 423"/>
          <p:cNvSpPr/>
          <p:nvPr/>
        </p:nvSpPr>
        <p:spPr bwMode="auto">
          <a:xfrm>
            <a:off x="6616730" y="4016607"/>
            <a:ext cx="1875364"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r>
              <a:rPr lang="en-US" sz="1765" kern="0" dirty="0">
                <a:gradFill>
                  <a:gsLst>
                    <a:gs pos="16814">
                      <a:srgbClr val="FFFFFF"/>
                    </a:gs>
                    <a:gs pos="46000">
                      <a:srgbClr val="FFFFFF"/>
                    </a:gs>
                  </a:gsLst>
                  <a:lin ang="5400000" scaled="0"/>
                </a:gradFill>
              </a:rPr>
              <a:t> Engine</a:t>
            </a: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nvGrpSpPr>
          <p:cNvPr id="425" name="Group 424"/>
          <p:cNvGrpSpPr/>
          <p:nvPr/>
        </p:nvGrpSpPr>
        <p:grpSpPr>
          <a:xfrm>
            <a:off x="565906" y="1088044"/>
            <a:ext cx="3925874" cy="511011"/>
            <a:chOff x="550595" y="3505968"/>
            <a:chExt cx="3925874" cy="511011"/>
          </a:xfrm>
        </p:grpSpPr>
        <p:grpSp>
          <p:nvGrpSpPr>
            <p:cNvPr id="426" name="Group 425"/>
            <p:cNvGrpSpPr/>
            <p:nvPr/>
          </p:nvGrpSpPr>
          <p:grpSpPr>
            <a:xfrm>
              <a:off x="550595" y="3505968"/>
              <a:ext cx="955475" cy="502187"/>
              <a:chOff x="572111" y="3518840"/>
              <a:chExt cx="855790" cy="489315"/>
            </a:xfrm>
          </p:grpSpPr>
          <p:pic>
            <p:nvPicPr>
              <p:cNvPr id="436" name="Picture 435"/>
              <p:cNvPicPr>
                <a:picLocks noChangeAspect="1"/>
              </p:cNvPicPr>
              <p:nvPr/>
            </p:nvPicPr>
            <p:blipFill>
              <a:blip r:embed="rId7"/>
              <a:stretch>
                <a:fillRect/>
              </a:stretch>
            </p:blipFill>
            <p:spPr>
              <a:xfrm>
                <a:off x="572111" y="3518840"/>
                <a:ext cx="855790" cy="489315"/>
              </a:xfrm>
              <a:prstGeom prst="rect">
                <a:avLst/>
              </a:prstGeom>
            </p:spPr>
          </p:pic>
          <p:sp>
            <p:nvSpPr>
              <p:cNvPr id="437" name="TextBox 43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27" name="Group 426"/>
            <p:cNvGrpSpPr/>
            <p:nvPr/>
          </p:nvGrpSpPr>
          <p:grpSpPr>
            <a:xfrm>
              <a:off x="1547948" y="3514792"/>
              <a:ext cx="955475" cy="502187"/>
              <a:chOff x="572111" y="3518840"/>
              <a:chExt cx="855790" cy="489315"/>
            </a:xfrm>
          </p:grpSpPr>
          <p:pic>
            <p:nvPicPr>
              <p:cNvPr id="434" name="Picture 433"/>
              <p:cNvPicPr>
                <a:picLocks noChangeAspect="1"/>
              </p:cNvPicPr>
              <p:nvPr/>
            </p:nvPicPr>
            <p:blipFill>
              <a:blip r:embed="rId7"/>
              <a:stretch>
                <a:fillRect/>
              </a:stretch>
            </p:blipFill>
            <p:spPr>
              <a:xfrm>
                <a:off x="572111" y="3518840"/>
                <a:ext cx="855790" cy="489315"/>
              </a:xfrm>
              <a:prstGeom prst="rect">
                <a:avLst/>
              </a:prstGeom>
            </p:spPr>
          </p:pic>
          <p:sp>
            <p:nvSpPr>
              <p:cNvPr id="435" name="TextBox 434"/>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28" name="Group 427"/>
            <p:cNvGrpSpPr/>
            <p:nvPr/>
          </p:nvGrpSpPr>
          <p:grpSpPr>
            <a:xfrm>
              <a:off x="2541353" y="3505968"/>
              <a:ext cx="955475" cy="502187"/>
              <a:chOff x="572111" y="3518840"/>
              <a:chExt cx="855790" cy="489315"/>
            </a:xfrm>
          </p:grpSpPr>
          <p:pic>
            <p:nvPicPr>
              <p:cNvPr id="432" name="Picture 431"/>
              <p:cNvPicPr>
                <a:picLocks noChangeAspect="1"/>
              </p:cNvPicPr>
              <p:nvPr/>
            </p:nvPicPr>
            <p:blipFill>
              <a:blip r:embed="rId7"/>
              <a:stretch>
                <a:fillRect/>
              </a:stretch>
            </p:blipFill>
            <p:spPr>
              <a:xfrm>
                <a:off x="572111" y="3518840"/>
                <a:ext cx="855790" cy="489315"/>
              </a:xfrm>
              <a:prstGeom prst="rect">
                <a:avLst/>
              </a:prstGeom>
            </p:spPr>
          </p:pic>
          <p:sp>
            <p:nvSpPr>
              <p:cNvPr id="433" name="TextBox 43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29" name="Group 428"/>
            <p:cNvGrpSpPr/>
            <p:nvPr/>
          </p:nvGrpSpPr>
          <p:grpSpPr>
            <a:xfrm>
              <a:off x="3520994" y="3509109"/>
              <a:ext cx="955475" cy="502187"/>
              <a:chOff x="572111" y="3518840"/>
              <a:chExt cx="855790" cy="489315"/>
            </a:xfrm>
          </p:grpSpPr>
          <p:pic>
            <p:nvPicPr>
              <p:cNvPr id="430" name="Picture 429"/>
              <p:cNvPicPr>
                <a:picLocks noChangeAspect="1"/>
              </p:cNvPicPr>
              <p:nvPr/>
            </p:nvPicPr>
            <p:blipFill>
              <a:blip r:embed="rId7"/>
              <a:stretch>
                <a:fillRect/>
              </a:stretch>
            </p:blipFill>
            <p:spPr>
              <a:xfrm>
                <a:off x="572111" y="3518840"/>
                <a:ext cx="855790" cy="489315"/>
              </a:xfrm>
              <a:prstGeom prst="rect">
                <a:avLst/>
              </a:prstGeom>
            </p:spPr>
          </p:pic>
          <p:sp>
            <p:nvSpPr>
              <p:cNvPr id="431" name="TextBox 430"/>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sp>
        <p:nvSpPr>
          <p:cNvPr id="438" name="Callout: Down Arrow 437"/>
          <p:cNvSpPr/>
          <p:nvPr/>
        </p:nvSpPr>
        <p:spPr>
          <a:xfrm rot="20168385">
            <a:off x="160687" y="154272"/>
            <a:ext cx="2572114" cy="2105405"/>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50000"/>
                  </a:schemeClr>
                </a:solidFill>
              </a:rPr>
              <a:t>Single OS</a:t>
            </a:r>
          </a:p>
          <a:p>
            <a:pPr algn="ctr"/>
            <a:r>
              <a:rPr lang="en-US" sz="3200" dirty="0">
                <a:solidFill>
                  <a:schemeClr val="accent1">
                    <a:lumMod val="50000"/>
                  </a:schemeClr>
                </a:solidFill>
              </a:rPr>
              <a:t>All Workloads</a:t>
            </a:r>
          </a:p>
        </p:txBody>
      </p:sp>
      <p:grpSp>
        <p:nvGrpSpPr>
          <p:cNvPr id="440" name="Group 439"/>
          <p:cNvGrpSpPr/>
          <p:nvPr/>
        </p:nvGrpSpPr>
        <p:grpSpPr>
          <a:xfrm>
            <a:off x="4514923" y="2455696"/>
            <a:ext cx="955475" cy="502187"/>
            <a:chOff x="572111" y="3518840"/>
            <a:chExt cx="855790" cy="489315"/>
          </a:xfrm>
        </p:grpSpPr>
        <p:pic>
          <p:nvPicPr>
            <p:cNvPr id="450" name="Picture 449"/>
            <p:cNvPicPr>
              <a:picLocks noChangeAspect="1"/>
            </p:cNvPicPr>
            <p:nvPr/>
          </p:nvPicPr>
          <p:blipFill>
            <a:blip r:embed="rId7"/>
            <a:stretch>
              <a:fillRect/>
            </a:stretch>
          </p:blipFill>
          <p:spPr>
            <a:xfrm>
              <a:off x="572111" y="3518840"/>
              <a:ext cx="855790" cy="489315"/>
            </a:xfrm>
            <a:prstGeom prst="rect">
              <a:avLst/>
            </a:prstGeom>
          </p:spPr>
        </p:pic>
        <p:sp>
          <p:nvSpPr>
            <p:cNvPr id="451" name="TextBox 450"/>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41" name="Group 440"/>
          <p:cNvGrpSpPr/>
          <p:nvPr/>
        </p:nvGrpSpPr>
        <p:grpSpPr>
          <a:xfrm>
            <a:off x="5512276" y="2464520"/>
            <a:ext cx="955475" cy="502187"/>
            <a:chOff x="572111" y="3518840"/>
            <a:chExt cx="855790" cy="489315"/>
          </a:xfrm>
        </p:grpSpPr>
        <p:pic>
          <p:nvPicPr>
            <p:cNvPr id="448" name="Picture 447"/>
            <p:cNvPicPr>
              <a:picLocks noChangeAspect="1"/>
            </p:cNvPicPr>
            <p:nvPr/>
          </p:nvPicPr>
          <p:blipFill>
            <a:blip r:embed="rId7"/>
            <a:stretch>
              <a:fillRect/>
            </a:stretch>
          </p:blipFill>
          <p:spPr>
            <a:xfrm>
              <a:off x="572111" y="3518840"/>
              <a:ext cx="855790" cy="489315"/>
            </a:xfrm>
            <a:prstGeom prst="rect">
              <a:avLst/>
            </a:prstGeom>
          </p:spPr>
        </p:pic>
        <p:sp>
          <p:nvSpPr>
            <p:cNvPr id="449" name="TextBox 448"/>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8" name="Group 7"/>
          <p:cNvGrpSpPr/>
          <p:nvPr/>
        </p:nvGrpSpPr>
        <p:grpSpPr>
          <a:xfrm>
            <a:off x="4526407" y="1544407"/>
            <a:ext cx="1952828" cy="511011"/>
            <a:chOff x="4528318" y="2199863"/>
            <a:chExt cx="1952828" cy="511011"/>
          </a:xfrm>
        </p:grpSpPr>
        <p:grpSp>
          <p:nvGrpSpPr>
            <p:cNvPr id="452" name="Group 451"/>
            <p:cNvGrpSpPr/>
            <p:nvPr/>
          </p:nvGrpSpPr>
          <p:grpSpPr>
            <a:xfrm>
              <a:off x="4528318" y="2199863"/>
              <a:ext cx="955475" cy="502187"/>
              <a:chOff x="572111" y="3518840"/>
              <a:chExt cx="855790" cy="489315"/>
            </a:xfrm>
          </p:grpSpPr>
          <p:pic>
            <p:nvPicPr>
              <p:cNvPr id="453" name="Picture 452"/>
              <p:cNvPicPr>
                <a:picLocks noChangeAspect="1"/>
              </p:cNvPicPr>
              <p:nvPr/>
            </p:nvPicPr>
            <p:blipFill>
              <a:blip r:embed="rId7"/>
              <a:stretch>
                <a:fillRect/>
              </a:stretch>
            </p:blipFill>
            <p:spPr>
              <a:xfrm>
                <a:off x="572111" y="3518840"/>
                <a:ext cx="855790" cy="489315"/>
              </a:xfrm>
              <a:prstGeom prst="rect">
                <a:avLst/>
              </a:prstGeom>
            </p:spPr>
          </p:pic>
          <p:sp>
            <p:nvSpPr>
              <p:cNvPr id="454" name="TextBox 45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55" name="Group 454"/>
            <p:cNvGrpSpPr/>
            <p:nvPr/>
          </p:nvGrpSpPr>
          <p:grpSpPr>
            <a:xfrm>
              <a:off x="5525671" y="2208687"/>
              <a:ext cx="955475" cy="502187"/>
              <a:chOff x="572111" y="3518840"/>
              <a:chExt cx="855790" cy="489315"/>
            </a:xfrm>
          </p:grpSpPr>
          <p:pic>
            <p:nvPicPr>
              <p:cNvPr id="456" name="Picture 455"/>
              <p:cNvPicPr>
                <a:picLocks noChangeAspect="1"/>
              </p:cNvPicPr>
              <p:nvPr/>
            </p:nvPicPr>
            <p:blipFill>
              <a:blip r:embed="rId7"/>
              <a:stretch>
                <a:fillRect/>
              </a:stretch>
            </p:blipFill>
            <p:spPr>
              <a:xfrm>
                <a:off x="572111" y="3518840"/>
                <a:ext cx="855790" cy="489315"/>
              </a:xfrm>
              <a:prstGeom prst="rect">
                <a:avLst/>
              </a:prstGeom>
            </p:spPr>
          </p:pic>
          <p:sp>
            <p:nvSpPr>
              <p:cNvPr id="457" name="TextBox 45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58" name="Group 457"/>
          <p:cNvGrpSpPr/>
          <p:nvPr/>
        </p:nvGrpSpPr>
        <p:grpSpPr>
          <a:xfrm>
            <a:off x="6563873" y="3199217"/>
            <a:ext cx="955475" cy="502187"/>
            <a:chOff x="572111" y="3518840"/>
            <a:chExt cx="855790" cy="489315"/>
          </a:xfrm>
        </p:grpSpPr>
        <p:pic>
          <p:nvPicPr>
            <p:cNvPr id="459" name="Picture 458"/>
            <p:cNvPicPr>
              <a:picLocks noChangeAspect="1"/>
            </p:cNvPicPr>
            <p:nvPr/>
          </p:nvPicPr>
          <p:blipFill>
            <a:blip r:embed="rId7"/>
            <a:stretch>
              <a:fillRect/>
            </a:stretch>
          </p:blipFill>
          <p:spPr>
            <a:xfrm>
              <a:off x="572111" y="3518840"/>
              <a:ext cx="855790" cy="489315"/>
            </a:xfrm>
            <a:prstGeom prst="rect">
              <a:avLst/>
            </a:prstGeom>
          </p:spPr>
        </p:pic>
        <p:sp>
          <p:nvSpPr>
            <p:cNvPr id="460" name="TextBox 459"/>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61" name="Group 460"/>
          <p:cNvGrpSpPr/>
          <p:nvPr/>
        </p:nvGrpSpPr>
        <p:grpSpPr>
          <a:xfrm>
            <a:off x="7561226" y="3208041"/>
            <a:ext cx="955475" cy="502187"/>
            <a:chOff x="572111" y="3518840"/>
            <a:chExt cx="855790" cy="489315"/>
          </a:xfrm>
        </p:grpSpPr>
        <p:pic>
          <p:nvPicPr>
            <p:cNvPr id="462" name="Picture 461"/>
            <p:cNvPicPr>
              <a:picLocks noChangeAspect="1"/>
            </p:cNvPicPr>
            <p:nvPr/>
          </p:nvPicPr>
          <p:blipFill>
            <a:blip r:embed="rId7"/>
            <a:stretch>
              <a:fillRect/>
            </a:stretch>
          </p:blipFill>
          <p:spPr>
            <a:xfrm>
              <a:off x="572111" y="3518840"/>
              <a:ext cx="855790" cy="489315"/>
            </a:xfrm>
            <a:prstGeom prst="rect">
              <a:avLst/>
            </a:prstGeom>
          </p:spPr>
        </p:pic>
        <p:sp>
          <p:nvSpPr>
            <p:cNvPr id="463" name="TextBox 46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70" name="Group 469"/>
          <p:cNvGrpSpPr/>
          <p:nvPr/>
        </p:nvGrpSpPr>
        <p:grpSpPr>
          <a:xfrm>
            <a:off x="4516195" y="2007518"/>
            <a:ext cx="1952828" cy="511011"/>
            <a:chOff x="4528318" y="2199863"/>
            <a:chExt cx="1952828" cy="511011"/>
          </a:xfrm>
        </p:grpSpPr>
        <p:grpSp>
          <p:nvGrpSpPr>
            <p:cNvPr id="471" name="Group 470"/>
            <p:cNvGrpSpPr/>
            <p:nvPr/>
          </p:nvGrpSpPr>
          <p:grpSpPr>
            <a:xfrm>
              <a:off x="4528318" y="2199863"/>
              <a:ext cx="955475" cy="502187"/>
              <a:chOff x="572111" y="3518840"/>
              <a:chExt cx="855790" cy="489315"/>
            </a:xfrm>
          </p:grpSpPr>
          <p:pic>
            <p:nvPicPr>
              <p:cNvPr id="475" name="Picture 474"/>
              <p:cNvPicPr>
                <a:picLocks noChangeAspect="1"/>
              </p:cNvPicPr>
              <p:nvPr/>
            </p:nvPicPr>
            <p:blipFill>
              <a:blip r:embed="rId7"/>
              <a:stretch>
                <a:fillRect/>
              </a:stretch>
            </p:blipFill>
            <p:spPr>
              <a:xfrm>
                <a:off x="572111" y="3518840"/>
                <a:ext cx="855790" cy="489315"/>
              </a:xfrm>
              <a:prstGeom prst="rect">
                <a:avLst/>
              </a:prstGeom>
            </p:spPr>
          </p:pic>
          <p:sp>
            <p:nvSpPr>
              <p:cNvPr id="476" name="TextBox 475"/>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72" name="Group 471"/>
            <p:cNvGrpSpPr/>
            <p:nvPr/>
          </p:nvGrpSpPr>
          <p:grpSpPr>
            <a:xfrm>
              <a:off x="5525671" y="2208687"/>
              <a:ext cx="955475" cy="502187"/>
              <a:chOff x="572111" y="3518840"/>
              <a:chExt cx="855790" cy="489315"/>
            </a:xfrm>
          </p:grpSpPr>
          <p:pic>
            <p:nvPicPr>
              <p:cNvPr id="473" name="Picture 472"/>
              <p:cNvPicPr>
                <a:picLocks noChangeAspect="1"/>
              </p:cNvPicPr>
              <p:nvPr/>
            </p:nvPicPr>
            <p:blipFill>
              <a:blip r:embed="rId7"/>
              <a:stretch>
                <a:fillRect/>
              </a:stretch>
            </p:blipFill>
            <p:spPr>
              <a:xfrm>
                <a:off x="572111" y="3518840"/>
                <a:ext cx="855790" cy="489315"/>
              </a:xfrm>
              <a:prstGeom prst="rect">
                <a:avLst/>
              </a:prstGeom>
            </p:spPr>
          </p:pic>
          <p:sp>
            <p:nvSpPr>
              <p:cNvPr id="474" name="TextBox 47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sp>
        <p:nvSpPr>
          <p:cNvPr id="477" name="Callout: Down Arrow 476"/>
          <p:cNvSpPr/>
          <p:nvPr/>
        </p:nvSpPr>
        <p:spPr>
          <a:xfrm rot="2743786">
            <a:off x="8525089" y="132987"/>
            <a:ext cx="2724681" cy="2302860"/>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50000"/>
                  </a:schemeClr>
                </a:solidFill>
              </a:rPr>
              <a:t>OS</a:t>
            </a:r>
          </a:p>
          <a:p>
            <a:pPr algn="ctr"/>
            <a:r>
              <a:rPr lang="en-US" sz="3200" dirty="0">
                <a:solidFill>
                  <a:schemeClr val="accent1">
                    <a:lumMod val="50000"/>
                  </a:schemeClr>
                </a:solidFill>
              </a:rPr>
              <a:t>EACH Platform</a:t>
            </a:r>
          </a:p>
        </p:txBody>
      </p:sp>
      <p:grpSp>
        <p:nvGrpSpPr>
          <p:cNvPr id="478" name="Group 477"/>
          <p:cNvGrpSpPr/>
          <p:nvPr/>
        </p:nvGrpSpPr>
        <p:grpSpPr>
          <a:xfrm>
            <a:off x="4516074" y="1020026"/>
            <a:ext cx="1952828" cy="511011"/>
            <a:chOff x="4528318" y="2199863"/>
            <a:chExt cx="1952828" cy="511011"/>
          </a:xfrm>
        </p:grpSpPr>
        <p:grpSp>
          <p:nvGrpSpPr>
            <p:cNvPr id="479" name="Group 478"/>
            <p:cNvGrpSpPr/>
            <p:nvPr/>
          </p:nvGrpSpPr>
          <p:grpSpPr>
            <a:xfrm>
              <a:off x="4528318" y="2199863"/>
              <a:ext cx="955475" cy="502187"/>
              <a:chOff x="572111" y="3518840"/>
              <a:chExt cx="855790" cy="489315"/>
            </a:xfrm>
          </p:grpSpPr>
          <p:pic>
            <p:nvPicPr>
              <p:cNvPr id="483" name="Picture 482"/>
              <p:cNvPicPr>
                <a:picLocks noChangeAspect="1"/>
              </p:cNvPicPr>
              <p:nvPr/>
            </p:nvPicPr>
            <p:blipFill>
              <a:blip r:embed="rId7"/>
              <a:stretch>
                <a:fillRect/>
              </a:stretch>
            </p:blipFill>
            <p:spPr>
              <a:xfrm>
                <a:off x="572111" y="3518840"/>
                <a:ext cx="855790" cy="489315"/>
              </a:xfrm>
              <a:prstGeom prst="rect">
                <a:avLst/>
              </a:prstGeom>
            </p:spPr>
          </p:pic>
          <p:sp>
            <p:nvSpPr>
              <p:cNvPr id="484" name="TextBox 48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80" name="Group 479"/>
            <p:cNvGrpSpPr/>
            <p:nvPr/>
          </p:nvGrpSpPr>
          <p:grpSpPr>
            <a:xfrm>
              <a:off x="5525671" y="2208687"/>
              <a:ext cx="955475" cy="502187"/>
              <a:chOff x="572111" y="3518840"/>
              <a:chExt cx="855790" cy="489315"/>
            </a:xfrm>
          </p:grpSpPr>
          <p:pic>
            <p:nvPicPr>
              <p:cNvPr id="481" name="Picture 480"/>
              <p:cNvPicPr>
                <a:picLocks noChangeAspect="1"/>
              </p:cNvPicPr>
              <p:nvPr/>
            </p:nvPicPr>
            <p:blipFill>
              <a:blip r:embed="rId7"/>
              <a:stretch>
                <a:fillRect/>
              </a:stretch>
            </p:blipFill>
            <p:spPr>
              <a:xfrm>
                <a:off x="572111" y="3518840"/>
                <a:ext cx="855790" cy="489315"/>
              </a:xfrm>
              <a:prstGeom prst="rect">
                <a:avLst/>
              </a:prstGeom>
            </p:spPr>
          </p:pic>
          <p:sp>
            <p:nvSpPr>
              <p:cNvPr id="482" name="TextBox 481"/>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85" name="Group 484"/>
          <p:cNvGrpSpPr/>
          <p:nvPr/>
        </p:nvGrpSpPr>
        <p:grpSpPr>
          <a:xfrm>
            <a:off x="6560205" y="2697876"/>
            <a:ext cx="1952828" cy="511011"/>
            <a:chOff x="4528318" y="2199863"/>
            <a:chExt cx="1952828" cy="511011"/>
          </a:xfrm>
        </p:grpSpPr>
        <p:grpSp>
          <p:nvGrpSpPr>
            <p:cNvPr id="486" name="Group 485"/>
            <p:cNvGrpSpPr/>
            <p:nvPr/>
          </p:nvGrpSpPr>
          <p:grpSpPr>
            <a:xfrm>
              <a:off x="4528318" y="2199863"/>
              <a:ext cx="955475" cy="502187"/>
              <a:chOff x="572111" y="3518840"/>
              <a:chExt cx="855790" cy="489315"/>
            </a:xfrm>
          </p:grpSpPr>
          <p:pic>
            <p:nvPicPr>
              <p:cNvPr id="490" name="Picture 489"/>
              <p:cNvPicPr>
                <a:picLocks noChangeAspect="1"/>
              </p:cNvPicPr>
              <p:nvPr/>
            </p:nvPicPr>
            <p:blipFill>
              <a:blip r:embed="rId7"/>
              <a:stretch>
                <a:fillRect/>
              </a:stretch>
            </p:blipFill>
            <p:spPr>
              <a:xfrm>
                <a:off x="572111" y="3518840"/>
                <a:ext cx="855790" cy="489315"/>
              </a:xfrm>
              <a:prstGeom prst="rect">
                <a:avLst/>
              </a:prstGeom>
            </p:spPr>
          </p:pic>
          <p:sp>
            <p:nvSpPr>
              <p:cNvPr id="491" name="TextBox 490"/>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87" name="Group 486"/>
            <p:cNvGrpSpPr/>
            <p:nvPr/>
          </p:nvGrpSpPr>
          <p:grpSpPr>
            <a:xfrm>
              <a:off x="5525671" y="2208687"/>
              <a:ext cx="955475" cy="502187"/>
              <a:chOff x="572111" y="3518840"/>
              <a:chExt cx="855790" cy="489315"/>
            </a:xfrm>
          </p:grpSpPr>
          <p:pic>
            <p:nvPicPr>
              <p:cNvPr id="488" name="Picture 487"/>
              <p:cNvPicPr>
                <a:picLocks noChangeAspect="1"/>
              </p:cNvPicPr>
              <p:nvPr/>
            </p:nvPicPr>
            <p:blipFill>
              <a:blip r:embed="rId7"/>
              <a:stretch>
                <a:fillRect/>
              </a:stretch>
            </p:blipFill>
            <p:spPr>
              <a:xfrm>
                <a:off x="572111" y="3518840"/>
                <a:ext cx="855790" cy="489315"/>
              </a:xfrm>
              <a:prstGeom prst="rect">
                <a:avLst/>
              </a:prstGeom>
            </p:spPr>
          </p:pic>
          <p:sp>
            <p:nvSpPr>
              <p:cNvPr id="489" name="TextBox 488"/>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92" name="Group 491"/>
          <p:cNvGrpSpPr/>
          <p:nvPr/>
        </p:nvGrpSpPr>
        <p:grpSpPr>
          <a:xfrm>
            <a:off x="6560205" y="2191951"/>
            <a:ext cx="1952828" cy="511011"/>
            <a:chOff x="4528318" y="2199863"/>
            <a:chExt cx="1952828" cy="511011"/>
          </a:xfrm>
        </p:grpSpPr>
        <p:grpSp>
          <p:nvGrpSpPr>
            <p:cNvPr id="493" name="Group 492"/>
            <p:cNvGrpSpPr/>
            <p:nvPr/>
          </p:nvGrpSpPr>
          <p:grpSpPr>
            <a:xfrm>
              <a:off x="4528318" y="2199863"/>
              <a:ext cx="955475" cy="502187"/>
              <a:chOff x="572111" y="3518840"/>
              <a:chExt cx="855790" cy="489315"/>
            </a:xfrm>
          </p:grpSpPr>
          <p:pic>
            <p:nvPicPr>
              <p:cNvPr id="497" name="Picture 496"/>
              <p:cNvPicPr>
                <a:picLocks noChangeAspect="1"/>
              </p:cNvPicPr>
              <p:nvPr/>
            </p:nvPicPr>
            <p:blipFill>
              <a:blip r:embed="rId7"/>
              <a:stretch>
                <a:fillRect/>
              </a:stretch>
            </p:blipFill>
            <p:spPr>
              <a:xfrm>
                <a:off x="572111" y="3518840"/>
                <a:ext cx="855790" cy="489315"/>
              </a:xfrm>
              <a:prstGeom prst="rect">
                <a:avLst/>
              </a:prstGeom>
            </p:spPr>
          </p:pic>
          <p:sp>
            <p:nvSpPr>
              <p:cNvPr id="498" name="TextBox 497"/>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94" name="Group 493"/>
            <p:cNvGrpSpPr/>
            <p:nvPr/>
          </p:nvGrpSpPr>
          <p:grpSpPr>
            <a:xfrm>
              <a:off x="5525671" y="2208687"/>
              <a:ext cx="955475" cy="502187"/>
              <a:chOff x="572111" y="3518840"/>
              <a:chExt cx="855790" cy="489315"/>
            </a:xfrm>
          </p:grpSpPr>
          <p:pic>
            <p:nvPicPr>
              <p:cNvPr id="495" name="Picture 494"/>
              <p:cNvPicPr>
                <a:picLocks noChangeAspect="1"/>
              </p:cNvPicPr>
              <p:nvPr/>
            </p:nvPicPr>
            <p:blipFill>
              <a:blip r:embed="rId7"/>
              <a:stretch>
                <a:fillRect/>
              </a:stretch>
            </p:blipFill>
            <p:spPr>
              <a:xfrm>
                <a:off x="572111" y="3518840"/>
                <a:ext cx="855790" cy="489315"/>
              </a:xfrm>
              <a:prstGeom prst="rect">
                <a:avLst/>
              </a:prstGeom>
            </p:spPr>
          </p:pic>
          <p:sp>
            <p:nvSpPr>
              <p:cNvPr id="496" name="TextBox 495"/>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99" name="Group 498"/>
          <p:cNvGrpSpPr/>
          <p:nvPr/>
        </p:nvGrpSpPr>
        <p:grpSpPr>
          <a:xfrm>
            <a:off x="6539266" y="1664749"/>
            <a:ext cx="1952828" cy="511011"/>
            <a:chOff x="4528318" y="2199863"/>
            <a:chExt cx="1952828" cy="511011"/>
          </a:xfrm>
        </p:grpSpPr>
        <p:grpSp>
          <p:nvGrpSpPr>
            <p:cNvPr id="500" name="Group 499"/>
            <p:cNvGrpSpPr/>
            <p:nvPr/>
          </p:nvGrpSpPr>
          <p:grpSpPr>
            <a:xfrm>
              <a:off x="4528318" y="2199863"/>
              <a:ext cx="955475" cy="502187"/>
              <a:chOff x="572111" y="3518840"/>
              <a:chExt cx="855790" cy="489315"/>
            </a:xfrm>
          </p:grpSpPr>
          <p:pic>
            <p:nvPicPr>
              <p:cNvPr id="504" name="Picture 503"/>
              <p:cNvPicPr>
                <a:picLocks noChangeAspect="1"/>
              </p:cNvPicPr>
              <p:nvPr/>
            </p:nvPicPr>
            <p:blipFill>
              <a:blip r:embed="rId7"/>
              <a:stretch>
                <a:fillRect/>
              </a:stretch>
            </p:blipFill>
            <p:spPr>
              <a:xfrm>
                <a:off x="572111" y="3518840"/>
                <a:ext cx="855790" cy="489315"/>
              </a:xfrm>
              <a:prstGeom prst="rect">
                <a:avLst/>
              </a:prstGeom>
            </p:spPr>
          </p:pic>
          <p:sp>
            <p:nvSpPr>
              <p:cNvPr id="505" name="TextBox 504"/>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501" name="Group 500"/>
            <p:cNvGrpSpPr/>
            <p:nvPr/>
          </p:nvGrpSpPr>
          <p:grpSpPr>
            <a:xfrm>
              <a:off x="5525671" y="2208687"/>
              <a:ext cx="955475" cy="502187"/>
              <a:chOff x="572111" y="3518840"/>
              <a:chExt cx="855790" cy="489315"/>
            </a:xfrm>
          </p:grpSpPr>
          <p:pic>
            <p:nvPicPr>
              <p:cNvPr id="502" name="Picture 501"/>
              <p:cNvPicPr>
                <a:picLocks noChangeAspect="1"/>
              </p:cNvPicPr>
              <p:nvPr/>
            </p:nvPicPr>
            <p:blipFill>
              <a:blip r:embed="rId7"/>
              <a:stretch>
                <a:fillRect/>
              </a:stretch>
            </p:blipFill>
            <p:spPr>
              <a:xfrm>
                <a:off x="572111" y="3518840"/>
                <a:ext cx="855790" cy="489315"/>
              </a:xfrm>
              <a:prstGeom prst="rect">
                <a:avLst/>
              </a:prstGeom>
            </p:spPr>
          </p:pic>
          <p:sp>
            <p:nvSpPr>
              <p:cNvPr id="503" name="TextBox 50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506" name="Group 505"/>
          <p:cNvGrpSpPr/>
          <p:nvPr/>
        </p:nvGrpSpPr>
        <p:grpSpPr>
          <a:xfrm>
            <a:off x="6548602" y="1128276"/>
            <a:ext cx="1952828" cy="511011"/>
            <a:chOff x="4528318" y="2199863"/>
            <a:chExt cx="1952828" cy="511011"/>
          </a:xfrm>
        </p:grpSpPr>
        <p:grpSp>
          <p:nvGrpSpPr>
            <p:cNvPr id="507" name="Group 506"/>
            <p:cNvGrpSpPr/>
            <p:nvPr/>
          </p:nvGrpSpPr>
          <p:grpSpPr>
            <a:xfrm>
              <a:off x="4528318" y="2199863"/>
              <a:ext cx="955475" cy="502187"/>
              <a:chOff x="572111" y="3518840"/>
              <a:chExt cx="855790" cy="489315"/>
            </a:xfrm>
          </p:grpSpPr>
          <p:pic>
            <p:nvPicPr>
              <p:cNvPr id="511" name="Picture 510"/>
              <p:cNvPicPr>
                <a:picLocks noChangeAspect="1"/>
              </p:cNvPicPr>
              <p:nvPr/>
            </p:nvPicPr>
            <p:blipFill>
              <a:blip r:embed="rId7"/>
              <a:stretch>
                <a:fillRect/>
              </a:stretch>
            </p:blipFill>
            <p:spPr>
              <a:xfrm>
                <a:off x="572111" y="3518840"/>
                <a:ext cx="855790" cy="489315"/>
              </a:xfrm>
              <a:prstGeom prst="rect">
                <a:avLst/>
              </a:prstGeom>
            </p:spPr>
          </p:pic>
          <p:sp>
            <p:nvSpPr>
              <p:cNvPr id="512" name="TextBox 511"/>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508" name="Group 507"/>
            <p:cNvGrpSpPr/>
            <p:nvPr/>
          </p:nvGrpSpPr>
          <p:grpSpPr>
            <a:xfrm>
              <a:off x="5525671" y="2208687"/>
              <a:ext cx="955475" cy="502187"/>
              <a:chOff x="572111" y="3518840"/>
              <a:chExt cx="855790" cy="489315"/>
            </a:xfrm>
          </p:grpSpPr>
          <p:pic>
            <p:nvPicPr>
              <p:cNvPr id="509" name="Picture 508"/>
              <p:cNvPicPr>
                <a:picLocks noChangeAspect="1"/>
              </p:cNvPicPr>
              <p:nvPr/>
            </p:nvPicPr>
            <p:blipFill>
              <a:blip r:embed="rId7"/>
              <a:stretch>
                <a:fillRect/>
              </a:stretch>
            </p:blipFill>
            <p:spPr>
              <a:xfrm>
                <a:off x="572111" y="3518840"/>
                <a:ext cx="855790" cy="489315"/>
              </a:xfrm>
              <a:prstGeom prst="rect">
                <a:avLst/>
              </a:prstGeom>
            </p:spPr>
          </p:pic>
          <p:sp>
            <p:nvSpPr>
              <p:cNvPr id="510" name="TextBox 509"/>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sp>
        <p:nvSpPr>
          <p:cNvPr id="513" name="Rectangle 512"/>
          <p:cNvSpPr/>
          <p:nvPr/>
        </p:nvSpPr>
        <p:spPr bwMode="auto">
          <a:xfrm>
            <a:off x="4550885" y="2947171"/>
            <a:ext cx="198529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 / Image</a:t>
            </a:r>
          </a:p>
        </p:txBody>
      </p:sp>
      <p:sp>
        <p:nvSpPr>
          <p:cNvPr id="514" name="Rectangle 513"/>
          <p:cNvSpPr/>
          <p:nvPr/>
        </p:nvSpPr>
        <p:spPr bwMode="auto">
          <a:xfrm>
            <a:off x="6606645" y="3703139"/>
            <a:ext cx="92578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p>
        </p:txBody>
      </p:sp>
      <p:sp>
        <p:nvSpPr>
          <p:cNvPr id="515" name="Rectangle 514"/>
          <p:cNvSpPr/>
          <p:nvPr/>
        </p:nvSpPr>
        <p:spPr bwMode="auto">
          <a:xfrm>
            <a:off x="7566311" y="3703139"/>
            <a:ext cx="92578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p>
        </p:txBody>
      </p:sp>
      <p:sp>
        <p:nvSpPr>
          <p:cNvPr id="516" name="TextBox 515"/>
          <p:cNvSpPr txBox="1"/>
          <p:nvPr/>
        </p:nvSpPr>
        <p:spPr>
          <a:xfrm>
            <a:off x="4575406" y="6248808"/>
            <a:ext cx="4408374"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Container Based Computing </a:t>
            </a:r>
            <a:r>
              <a:rPr lang="en-US" kern="0" dirty="0">
                <a:solidFill>
                  <a:sysClr val="windowText" lastClr="000000"/>
                </a:solidFill>
              </a:rPr>
              <a:t>VM </a:t>
            </a:r>
            <a:r>
              <a:rPr kumimoji="0" lang="en-US" sz="1800" b="0" i="0" u="none" strike="noStrike" kern="0" cap="none" spc="0" normalizeH="0" baseline="0" noProof="0" dirty="0">
                <a:ln>
                  <a:noFill/>
                </a:ln>
                <a:solidFill>
                  <a:sysClr val="windowText" lastClr="000000"/>
                </a:solidFill>
                <a:effectLst/>
                <a:uLnTx/>
                <a:uFillTx/>
              </a:rPr>
              <a:t>Isolation</a:t>
            </a:r>
          </a:p>
        </p:txBody>
      </p:sp>
      <p:sp>
        <p:nvSpPr>
          <p:cNvPr id="517" name="Rectangle 516"/>
          <p:cNvSpPr/>
          <p:nvPr/>
        </p:nvSpPr>
        <p:spPr bwMode="auto">
          <a:xfrm>
            <a:off x="546629" y="3744851"/>
            <a:ext cx="386734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r>
              <a:rPr kumimoji="0" lang="en-US" sz="1765" b="0" i="0" u="none" strike="noStrike" kern="0" cap="none" spc="0" normalizeH="0" noProof="0" dirty="0">
                <a:ln>
                  <a:noFill/>
                </a:ln>
                <a:gradFill>
                  <a:gsLst>
                    <a:gs pos="16814">
                      <a:srgbClr val="FFFFFF"/>
                    </a:gs>
                    <a:gs pos="46000">
                      <a:srgbClr val="FFFFFF"/>
                    </a:gs>
                  </a:gsLst>
                  <a:lin ang="5400000" scaled="0"/>
                </a:gradFill>
                <a:effectLst/>
                <a:uLnTx/>
                <a:uFillTx/>
              </a:rPr>
              <a:t> / Image</a:t>
            </a: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
        <p:nvSpPr>
          <p:cNvPr id="169" name="Arrow: Striped Right 168"/>
          <p:cNvSpPr/>
          <p:nvPr/>
        </p:nvSpPr>
        <p:spPr>
          <a:xfrm rot="19574349">
            <a:off x="1347638" y="2407569"/>
            <a:ext cx="5273649" cy="4591737"/>
          </a:xfrm>
          <a:prstGeom prst="stripedRightArrow">
            <a:avLst>
              <a:gd name="adj1" fmla="val 50000"/>
              <a:gd name="adj2" fmla="val 5000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All Advantages of VM &amp; Session</a:t>
            </a:r>
          </a:p>
          <a:p>
            <a:pPr algn="ctr"/>
            <a:r>
              <a:rPr lang="en-US" sz="2400" dirty="0">
                <a:solidFill>
                  <a:schemeClr val="tx1"/>
                </a:solidFill>
              </a:rPr>
              <a:t>Isolation, Little overhead</a:t>
            </a:r>
            <a:endParaRPr lang="en-US" dirty="0"/>
          </a:p>
        </p:txBody>
      </p:sp>
    </p:spTree>
    <p:extLst>
      <p:ext uri="{BB962C8B-B14F-4D97-AF65-F5344CB8AC3E}">
        <p14:creationId xmlns:p14="http://schemas.microsoft.com/office/powerpoint/2010/main" val="227571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25"/>
                                        </p:tgtEl>
                                        <p:attrNameLst>
                                          <p:attrName>style.visibility</p:attrName>
                                        </p:attrNameLst>
                                      </p:cBhvr>
                                      <p:to>
                                        <p:strVal val="visible"/>
                                      </p:to>
                                    </p:set>
                                    <p:animEffect transition="in" filter="fade">
                                      <p:cBhvr>
                                        <p:cTn id="7" dur="1000"/>
                                        <p:tgtEl>
                                          <p:spTgt spid="425"/>
                                        </p:tgtEl>
                                      </p:cBhvr>
                                    </p:animEffect>
                                    <p:anim calcmode="lin" valueType="num">
                                      <p:cBhvr>
                                        <p:cTn id="8" dur="1000" fill="hold"/>
                                        <p:tgtEl>
                                          <p:spTgt spid="425"/>
                                        </p:tgtEl>
                                        <p:attrNameLst>
                                          <p:attrName>ppt_x</p:attrName>
                                        </p:attrNameLst>
                                      </p:cBhvr>
                                      <p:tavLst>
                                        <p:tav tm="0">
                                          <p:val>
                                            <p:strVal val="#ppt_x"/>
                                          </p:val>
                                        </p:tav>
                                        <p:tav tm="100000">
                                          <p:val>
                                            <p:strVal val="#ppt_x"/>
                                          </p:val>
                                        </p:tav>
                                      </p:tavLst>
                                    </p:anim>
                                    <p:anim calcmode="lin" valueType="num">
                                      <p:cBhvr>
                                        <p:cTn id="9" dur="1000" fill="hold"/>
                                        <p:tgtEl>
                                          <p:spTgt spid="42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07"/>
                                        </p:tgtEl>
                                        <p:attrNameLst>
                                          <p:attrName>style.visibility</p:attrName>
                                        </p:attrNameLst>
                                      </p:cBhvr>
                                      <p:to>
                                        <p:strVal val="visible"/>
                                      </p:to>
                                    </p:set>
                                    <p:animEffect transition="in" filter="fade">
                                      <p:cBhvr>
                                        <p:cTn id="12" dur="1000"/>
                                        <p:tgtEl>
                                          <p:spTgt spid="407"/>
                                        </p:tgtEl>
                                      </p:cBhvr>
                                    </p:animEffect>
                                    <p:anim calcmode="lin" valueType="num">
                                      <p:cBhvr>
                                        <p:cTn id="13" dur="1000" fill="hold"/>
                                        <p:tgtEl>
                                          <p:spTgt spid="407"/>
                                        </p:tgtEl>
                                        <p:attrNameLst>
                                          <p:attrName>ppt_x</p:attrName>
                                        </p:attrNameLst>
                                      </p:cBhvr>
                                      <p:tavLst>
                                        <p:tav tm="0">
                                          <p:val>
                                            <p:strVal val="#ppt_x"/>
                                          </p:val>
                                        </p:tav>
                                        <p:tav tm="100000">
                                          <p:val>
                                            <p:strVal val="#ppt_x"/>
                                          </p:val>
                                        </p:tav>
                                      </p:tavLst>
                                    </p:anim>
                                    <p:anim calcmode="lin" valueType="num">
                                      <p:cBhvr>
                                        <p:cTn id="14" dur="1000" fill="hold"/>
                                        <p:tgtEl>
                                          <p:spTgt spid="40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94"/>
                                        </p:tgtEl>
                                        <p:attrNameLst>
                                          <p:attrName>style.visibility</p:attrName>
                                        </p:attrNameLst>
                                      </p:cBhvr>
                                      <p:to>
                                        <p:strVal val="visible"/>
                                      </p:to>
                                    </p:set>
                                    <p:animEffect transition="in" filter="fade">
                                      <p:cBhvr>
                                        <p:cTn id="17" dur="1000"/>
                                        <p:tgtEl>
                                          <p:spTgt spid="394"/>
                                        </p:tgtEl>
                                      </p:cBhvr>
                                    </p:animEffect>
                                    <p:anim calcmode="lin" valueType="num">
                                      <p:cBhvr>
                                        <p:cTn id="18" dur="1000" fill="hold"/>
                                        <p:tgtEl>
                                          <p:spTgt spid="394"/>
                                        </p:tgtEl>
                                        <p:attrNameLst>
                                          <p:attrName>ppt_x</p:attrName>
                                        </p:attrNameLst>
                                      </p:cBhvr>
                                      <p:tavLst>
                                        <p:tav tm="0">
                                          <p:val>
                                            <p:strVal val="#ppt_x"/>
                                          </p:val>
                                        </p:tav>
                                        <p:tav tm="100000">
                                          <p:val>
                                            <p:strVal val="#ppt_x"/>
                                          </p:val>
                                        </p:tav>
                                      </p:tavLst>
                                    </p:anim>
                                    <p:anim calcmode="lin" valueType="num">
                                      <p:cBhvr>
                                        <p:cTn id="19" dur="1000" fill="hold"/>
                                        <p:tgtEl>
                                          <p:spTgt spid="39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81"/>
                                        </p:tgtEl>
                                        <p:attrNameLst>
                                          <p:attrName>style.visibility</p:attrName>
                                        </p:attrNameLst>
                                      </p:cBhvr>
                                      <p:to>
                                        <p:strVal val="visible"/>
                                      </p:to>
                                    </p:set>
                                    <p:animEffect transition="in" filter="fade">
                                      <p:cBhvr>
                                        <p:cTn id="22" dur="1000"/>
                                        <p:tgtEl>
                                          <p:spTgt spid="381"/>
                                        </p:tgtEl>
                                      </p:cBhvr>
                                    </p:animEffect>
                                    <p:anim calcmode="lin" valueType="num">
                                      <p:cBhvr>
                                        <p:cTn id="23" dur="1000" fill="hold"/>
                                        <p:tgtEl>
                                          <p:spTgt spid="381"/>
                                        </p:tgtEl>
                                        <p:attrNameLst>
                                          <p:attrName>ppt_x</p:attrName>
                                        </p:attrNameLst>
                                      </p:cBhvr>
                                      <p:tavLst>
                                        <p:tav tm="0">
                                          <p:val>
                                            <p:strVal val="#ppt_x"/>
                                          </p:val>
                                        </p:tav>
                                        <p:tav tm="100000">
                                          <p:val>
                                            <p:strVal val="#ppt_x"/>
                                          </p:val>
                                        </p:tav>
                                      </p:tavLst>
                                    </p:anim>
                                    <p:anim calcmode="lin" valueType="num">
                                      <p:cBhvr>
                                        <p:cTn id="24" dur="1000" fill="hold"/>
                                        <p:tgtEl>
                                          <p:spTgt spid="38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438"/>
                                        </p:tgtEl>
                                        <p:attrNameLst>
                                          <p:attrName>style.visibility</p:attrName>
                                        </p:attrNameLst>
                                      </p:cBhvr>
                                      <p:to>
                                        <p:strVal val="visible"/>
                                      </p:to>
                                    </p:set>
                                    <p:animEffect transition="in" filter="fade">
                                      <p:cBhvr>
                                        <p:cTn id="33" dur="500"/>
                                        <p:tgtEl>
                                          <p:spTgt spid="438"/>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238"/>
                                        </p:tgtEl>
                                        <p:attrNameLst>
                                          <p:attrName>style.visibility</p:attrName>
                                        </p:attrNameLst>
                                      </p:cBhvr>
                                      <p:to>
                                        <p:strVal val="visible"/>
                                      </p:to>
                                    </p:set>
                                    <p:animEffect transition="in" filter="fade">
                                      <p:cBhvr>
                                        <p:cTn id="38" dur="1000"/>
                                        <p:tgtEl>
                                          <p:spTgt spid="238"/>
                                        </p:tgtEl>
                                      </p:cBhvr>
                                    </p:animEffect>
                                    <p:anim calcmode="lin" valueType="num">
                                      <p:cBhvr>
                                        <p:cTn id="39" dur="1000" fill="hold"/>
                                        <p:tgtEl>
                                          <p:spTgt spid="238"/>
                                        </p:tgtEl>
                                        <p:attrNameLst>
                                          <p:attrName>ppt_x</p:attrName>
                                        </p:attrNameLst>
                                      </p:cBhvr>
                                      <p:tavLst>
                                        <p:tav tm="0">
                                          <p:val>
                                            <p:strVal val="#ppt_x"/>
                                          </p:val>
                                        </p:tav>
                                        <p:tav tm="100000">
                                          <p:val>
                                            <p:strVal val="#ppt_x"/>
                                          </p:val>
                                        </p:tav>
                                      </p:tavLst>
                                    </p:anim>
                                    <p:anim calcmode="lin" valueType="num">
                                      <p:cBhvr>
                                        <p:cTn id="40" dur="1000" fill="hold"/>
                                        <p:tgtEl>
                                          <p:spTgt spid="238"/>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516"/>
                                        </p:tgtEl>
                                        <p:attrNameLst>
                                          <p:attrName>style.visibility</p:attrName>
                                        </p:attrNameLst>
                                      </p:cBhvr>
                                      <p:to>
                                        <p:strVal val="visible"/>
                                      </p:to>
                                    </p:set>
                                    <p:animEffect transition="in" filter="fade">
                                      <p:cBhvr>
                                        <p:cTn id="43" dur="1000"/>
                                        <p:tgtEl>
                                          <p:spTgt spid="516"/>
                                        </p:tgtEl>
                                      </p:cBhvr>
                                    </p:animEffect>
                                    <p:anim calcmode="lin" valueType="num">
                                      <p:cBhvr>
                                        <p:cTn id="44" dur="1000" fill="hold"/>
                                        <p:tgtEl>
                                          <p:spTgt spid="516"/>
                                        </p:tgtEl>
                                        <p:attrNameLst>
                                          <p:attrName>ppt_x</p:attrName>
                                        </p:attrNameLst>
                                      </p:cBhvr>
                                      <p:tavLst>
                                        <p:tav tm="0">
                                          <p:val>
                                            <p:strVal val="#ppt_x"/>
                                          </p:val>
                                        </p:tav>
                                        <p:tav tm="100000">
                                          <p:val>
                                            <p:strVal val="#ppt_x"/>
                                          </p:val>
                                        </p:tav>
                                      </p:tavLst>
                                    </p:anim>
                                    <p:anim calcmode="lin" valueType="num">
                                      <p:cBhvr>
                                        <p:cTn id="45" dur="1000" fill="hold"/>
                                        <p:tgtEl>
                                          <p:spTgt spid="516"/>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424"/>
                                        </p:tgtEl>
                                        <p:attrNameLst>
                                          <p:attrName>style.visibility</p:attrName>
                                        </p:attrNameLst>
                                      </p:cBhvr>
                                      <p:to>
                                        <p:strVal val="visible"/>
                                      </p:to>
                                    </p:set>
                                    <p:animEffect transition="in" filter="fade">
                                      <p:cBhvr>
                                        <p:cTn id="50" dur="1000"/>
                                        <p:tgtEl>
                                          <p:spTgt spid="424"/>
                                        </p:tgtEl>
                                      </p:cBhvr>
                                    </p:animEffect>
                                    <p:anim calcmode="lin" valueType="num">
                                      <p:cBhvr>
                                        <p:cTn id="51" dur="1000" fill="hold"/>
                                        <p:tgtEl>
                                          <p:spTgt spid="424"/>
                                        </p:tgtEl>
                                        <p:attrNameLst>
                                          <p:attrName>ppt_x</p:attrName>
                                        </p:attrNameLst>
                                      </p:cBhvr>
                                      <p:tavLst>
                                        <p:tav tm="0">
                                          <p:val>
                                            <p:strVal val="#ppt_x"/>
                                          </p:val>
                                        </p:tav>
                                        <p:tav tm="100000">
                                          <p:val>
                                            <p:strVal val="#ppt_x"/>
                                          </p:val>
                                        </p:tav>
                                      </p:tavLst>
                                    </p:anim>
                                    <p:anim calcmode="lin" valueType="num">
                                      <p:cBhvr>
                                        <p:cTn id="52" dur="1000" fill="hold"/>
                                        <p:tgtEl>
                                          <p:spTgt spid="424"/>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515"/>
                                        </p:tgtEl>
                                        <p:attrNameLst>
                                          <p:attrName>style.visibility</p:attrName>
                                        </p:attrNameLst>
                                      </p:cBhvr>
                                      <p:to>
                                        <p:strVal val="visible"/>
                                      </p:to>
                                    </p:set>
                                    <p:animEffect transition="in" filter="fade">
                                      <p:cBhvr>
                                        <p:cTn id="55" dur="1000"/>
                                        <p:tgtEl>
                                          <p:spTgt spid="515"/>
                                        </p:tgtEl>
                                      </p:cBhvr>
                                    </p:animEffect>
                                    <p:anim calcmode="lin" valueType="num">
                                      <p:cBhvr>
                                        <p:cTn id="56" dur="1000" fill="hold"/>
                                        <p:tgtEl>
                                          <p:spTgt spid="515"/>
                                        </p:tgtEl>
                                        <p:attrNameLst>
                                          <p:attrName>ppt_x</p:attrName>
                                        </p:attrNameLst>
                                      </p:cBhvr>
                                      <p:tavLst>
                                        <p:tav tm="0">
                                          <p:val>
                                            <p:strVal val="#ppt_x"/>
                                          </p:val>
                                        </p:tav>
                                        <p:tav tm="100000">
                                          <p:val>
                                            <p:strVal val="#ppt_x"/>
                                          </p:val>
                                        </p:tav>
                                      </p:tavLst>
                                    </p:anim>
                                    <p:anim calcmode="lin" valueType="num">
                                      <p:cBhvr>
                                        <p:cTn id="57" dur="1000" fill="hold"/>
                                        <p:tgtEl>
                                          <p:spTgt spid="515"/>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514"/>
                                        </p:tgtEl>
                                        <p:attrNameLst>
                                          <p:attrName>style.visibility</p:attrName>
                                        </p:attrNameLst>
                                      </p:cBhvr>
                                      <p:to>
                                        <p:strVal val="visible"/>
                                      </p:to>
                                    </p:set>
                                    <p:animEffect transition="in" filter="fade">
                                      <p:cBhvr>
                                        <p:cTn id="60" dur="1000"/>
                                        <p:tgtEl>
                                          <p:spTgt spid="514"/>
                                        </p:tgtEl>
                                      </p:cBhvr>
                                    </p:animEffect>
                                    <p:anim calcmode="lin" valueType="num">
                                      <p:cBhvr>
                                        <p:cTn id="61" dur="1000" fill="hold"/>
                                        <p:tgtEl>
                                          <p:spTgt spid="514"/>
                                        </p:tgtEl>
                                        <p:attrNameLst>
                                          <p:attrName>ppt_x</p:attrName>
                                        </p:attrNameLst>
                                      </p:cBhvr>
                                      <p:tavLst>
                                        <p:tav tm="0">
                                          <p:val>
                                            <p:strVal val="#ppt_x"/>
                                          </p:val>
                                        </p:tav>
                                        <p:tav tm="100000">
                                          <p:val>
                                            <p:strVal val="#ppt_x"/>
                                          </p:val>
                                        </p:tav>
                                      </p:tavLst>
                                    </p:anim>
                                    <p:anim calcmode="lin" valueType="num">
                                      <p:cBhvr>
                                        <p:cTn id="62" dur="1000" fill="hold"/>
                                        <p:tgtEl>
                                          <p:spTgt spid="514"/>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458"/>
                                        </p:tgtEl>
                                        <p:attrNameLst>
                                          <p:attrName>style.visibility</p:attrName>
                                        </p:attrNameLst>
                                      </p:cBhvr>
                                      <p:to>
                                        <p:strVal val="visible"/>
                                      </p:to>
                                    </p:set>
                                    <p:animEffect transition="in" filter="fade">
                                      <p:cBhvr>
                                        <p:cTn id="67" dur="1000"/>
                                        <p:tgtEl>
                                          <p:spTgt spid="458"/>
                                        </p:tgtEl>
                                      </p:cBhvr>
                                    </p:animEffect>
                                    <p:anim calcmode="lin" valueType="num">
                                      <p:cBhvr>
                                        <p:cTn id="68" dur="1000" fill="hold"/>
                                        <p:tgtEl>
                                          <p:spTgt spid="458"/>
                                        </p:tgtEl>
                                        <p:attrNameLst>
                                          <p:attrName>ppt_x</p:attrName>
                                        </p:attrNameLst>
                                      </p:cBhvr>
                                      <p:tavLst>
                                        <p:tav tm="0">
                                          <p:val>
                                            <p:strVal val="#ppt_x"/>
                                          </p:val>
                                        </p:tav>
                                        <p:tav tm="100000">
                                          <p:val>
                                            <p:strVal val="#ppt_x"/>
                                          </p:val>
                                        </p:tav>
                                      </p:tavLst>
                                    </p:anim>
                                    <p:anim calcmode="lin" valueType="num">
                                      <p:cBhvr>
                                        <p:cTn id="69" dur="1000" fill="hold"/>
                                        <p:tgtEl>
                                          <p:spTgt spid="458"/>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461"/>
                                        </p:tgtEl>
                                        <p:attrNameLst>
                                          <p:attrName>style.visibility</p:attrName>
                                        </p:attrNameLst>
                                      </p:cBhvr>
                                      <p:to>
                                        <p:strVal val="visible"/>
                                      </p:to>
                                    </p:set>
                                    <p:animEffect transition="in" filter="fade">
                                      <p:cBhvr>
                                        <p:cTn id="72" dur="1000"/>
                                        <p:tgtEl>
                                          <p:spTgt spid="461"/>
                                        </p:tgtEl>
                                      </p:cBhvr>
                                    </p:animEffect>
                                    <p:anim calcmode="lin" valueType="num">
                                      <p:cBhvr>
                                        <p:cTn id="73" dur="1000" fill="hold"/>
                                        <p:tgtEl>
                                          <p:spTgt spid="461"/>
                                        </p:tgtEl>
                                        <p:attrNameLst>
                                          <p:attrName>ppt_x</p:attrName>
                                        </p:attrNameLst>
                                      </p:cBhvr>
                                      <p:tavLst>
                                        <p:tav tm="0">
                                          <p:val>
                                            <p:strVal val="#ppt_x"/>
                                          </p:val>
                                        </p:tav>
                                        <p:tav tm="100000">
                                          <p:val>
                                            <p:strVal val="#ppt_x"/>
                                          </p:val>
                                        </p:tav>
                                      </p:tavLst>
                                    </p:anim>
                                    <p:anim calcmode="lin" valueType="num">
                                      <p:cBhvr>
                                        <p:cTn id="74" dur="1000" fill="hold"/>
                                        <p:tgtEl>
                                          <p:spTgt spid="461"/>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485"/>
                                        </p:tgtEl>
                                        <p:attrNameLst>
                                          <p:attrName>style.visibility</p:attrName>
                                        </p:attrNameLst>
                                      </p:cBhvr>
                                      <p:to>
                                        <p:strVal val="visible"/>
                                      </p:to>
                                    </p:set>
                                    <p:animEffect transition="in" filter="fade">
                                      <p:cBhvr>
                                        <p:cTn id="77" dur="1000"/>
                                        <p:tgtEl>
                                          <p:spTgt spid="485"/>
                                        </p:tgtEl>
                                      </p:cBhvr>
                                    </p:animEffect>
                                    <p:anim calcmode="lin" valueType="num">
                                      <p:cBhvr>
                                        <p:cTn id="78" dur="1000" fill="hold"/>
                                        <p:tgtEl>
                                          <p:spTgt spid="485"/>
                                        </p:tgtEl>
                                        <p:attrNameLst>
                                          <p:attrName>ppt_x</p:attrName>
                                        </p:attrNameLst>
                                      </p:cBhvr>
                                      <p:tavLst>
                                        <p:tav tm="0">
                                          <p:val>
                                            <p:strVal val="#ppt_x"/>
                                          </p:val>
                                        </p:tav>
                                        <p:tav tm="100000">
                                          <p:val>
                                            <p:strVal val="#ppt_x"/>
                                          </p:val>
                                        </p:tav>
                                      </p:tavLst>
                                    </p:anim>
                                    <p:anim calcmode="lin" valueType="num">
                                      <p:cBhvr>
                                        <p:cTn id="79" dur="1000" fill="hold"/>
                                        <p:tgtEl>
                                          <p:spTgt spid="485"/>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492"/>
                                        </p:tgtEl>
                                        <p:attrNameLst>
                                          <p:attrName>style.visibility</p:attrName>
                                        </p:attrNameLst>
                                      </p:cBhvr>
                                      <p:to>
                                        <p:strVal val="visible"/>
                                      </p:to>
                                    </p:set>
                                    <p:animEffect transition="in" filter="fade">
                                      <p:cBhvr>
                                        <p:cTn id="82" dur="1000"/>
                                        <p:tgtEl>
                                          <p:spTgt spid="492"/>
                                        </p:tgtEl>
                                      </p:cBhvr>
                                    </p:animEffect>
                                    <p:anim calcmode="lin" valueType="num">
                                      <p:cBhvr>
                                        <p:cTn id="83" dur="1000" fill="hold"/>
                                        <p:tgtEl>
                                          <p:spTgt spid="492"/>
                                        </p:tgtEl>
                                        <p:attrNameLst>
                                          <p:attrName>ppt_x</p:attrName>
                                        </p:attrNameLst>
                                      </p:cBhvr>
                                      <p:tavLst>
                                        <p:tav tm="0">
                                          <p:val>
                                            <p:strVal val="#ppt_x"/>
                                          </p:val>
                                        </p:tav>
                                        <p:tav tm="100000">
                                          <p:val>
                                            <p:strVal val="#ppt_x"/>
                                          </p:val>
                                        </p:tav>
                                      </p:tavLst>
                                    </p:anim>
                                    <p:anim calcmode="lin" valueType="num">
                                      <p:cBhvr>
                                        <p:cTn id="84" dur="1000" fill="hold"/>
                                        <p:tgtEl>
                                          <p:spTgt spid="492"/>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499"/>
                                        </p:tgtEl>
                                        <p:attrNameLst>
                                          <p:attrName>style.visibility</p:attrName>
                                        </p:attrNameLst>
                                      </p:cBhvr>
                                      <p:to>
                                        <p:strVal val="visible"/>
                                      </p:to>
                                    </p:set>
                                    <p:animEffect transition="in" filter="fade">
                                      <p:cBhvr>
                                        <p:cTn id="87" dur="1000"/>
                                        <p:tgtEl>
                                          <p:spTgt spid="499"/>
                                        </p:tgtEl>
                                      </p:cBhvr>
                                    </p:animEffect>
                                    <p:anim calcmode="lin" valueType="num">
                                      <p:cBhvr>
                                        <p:cTn id="88" dur="1000" fill="hold"/>
                                        <p:tgtEl>
                                          <p:spTgt spid="499"/>
                                        </p:tgtEl>
                                        <p:attrNameLst>
                                          <p:attrName>ppt_x</p:attrName>
                                        </p:attrNameLst>
                                      </p:cBhvr>
                                      <p:tavLst>
                                        <p:tav tm="0">
                                          <p:val>
                                            <p:strVal val="#ppt_x"/>
                                          </p:val>
                                        </p:tav>
                                        <p:tav tm="100000">
                                          <p:val>
                                            <p:strVal val="#ppt_x"/>
                                          </p:val>
                                        </p:tav>
                                      </p:tavLst>
                                    </p:anim>
                                    <p:anim calcmode="lin" valueType="num">
                                      <p:cBhvr>
                                        <p:cTn id="89" dur="1000" fill="hold"/>
                                        <p:tgtEl>
                                          <p:spTgt spid="499"/>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506"/>
                                        </p:tgtEl>
                                        <p:attrNameLst>
                                          <p:attrName>style.visibility</p:attrName>
                                        </p:attrNameLst>
                                      </p:cBhvr>
                                      <p:to>
                                        <p:strVal val="visible"/>
                                      </p:to>
                                    </p:set>
                                    <p:animEffect transition="in" filter="fade">
                                      <p:cBhvr>
                                        <p:cTn id="92" dur="1000"/>
                                        <p:tgtEl>
                                          <p:spTgt spid="506"/>
                                        </p:tgtEl>
                                      </p:cBhvr>
                                    </p:animEffect>
                                    <p:anim calcmode="lin" valueType="num">
                                      <p:cBhvr>
                                        <p:cTn id="93" dur="1000" fill="hold"/>
                                        <p:tgtEl>
                                          <p:spTgt spid="506"/>
                                        </p:tgtEl>
                                        <p:attrNameLst>
                                          <p:attrName>ppt_x</p:attrName>
                                        </p:attrNameLst>
                                      </p:cBhvr>
                                      <p:tavLst>
                                        <p:tav tm="0">
                                          <p:val>
                                            <p:strVal val="#ppt_x"/>
                                          </p:val>
                                        </p:tav>
                                        <p:tav tm="100000">
                                          <p:val>
                                            <p:strVal val="#ppt_x"/>
                                          </p:val>
                                        </p:tav>
                                      </p:tavLst>
                                    </p:anim>
                                    <p:anim calcmode="lin" valueType="num">
                                      <p:cBhvr>
                                        <p:cTn id="94" dur="1000" fill="hold"/>
                                        <p:tgtEl>
                                          <p:spTgt spid="506"/>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nodeType="clickEffect">
                                  <p:stCondLst>
                                    <p:cond delay="0"/>
                                  </p:stCondLst>
                                  <p:childTnLst>
                                    <p:set>
                                      <p:cBhvr>
                                        <p:cTn id="98" dur="1" fill="hold">
                                          <p:stCondLst>
                                            <p:cond delay="0"/>
                                          </p:stCondLst>
                                        </p:cTn>
                                        <p:tgtEl>
                                          <p:spTgt spid="421"/>
                                        </p:tgtEl>
                                        <p:attrNameLst>
                                          <p:attrName>style.visibility</p:attrName>
                                        </p:attrNameLst>
                                      </p:cBhvr>
                                      <p:to>
                                        <p:strVal val="visible"/>
                                      </p:to>
                                    </p:set>
                                    <p:animEffect transition="in" filter="fade">
                                      <p:cBhvr>
                                        <p:cTn id="99" dur="1000"/>
                                        <p:tgtEl>
                                          <p:spTgt spid="421"/>
                                        </p:tgtEl>
                                      </p:cBhvr>
                                    </p:animEffect>
                                    <p:anim calcmode="lin" valueType="num">
                                      <p:cBhvr>
                                        <p:cTn id="100" dur="1000" fill="hold"/>
                                        <p:tgtEl>
                                          <p:spTgt spid="421"/>
                                        </p:tgtEl>
                                        <p:attrNameLst>
                                          <p:attrName>ppt_x</p:attrName>
                                        </p:attrNameLst>
                                      </p:cBhvr>
                                      <p:tavLst>
                                        <p:tav tm="0">
                                          <p:val>
                                            <p:strVal val="#ppt_x"/>
                                          </p:val>
                                        </p:tav>
                                        <p:tav tm="100000">
                                          <p:val>
                                            <p:strVal val="#ppt_x"/>
                                          </p:val>
                                        </p:tav>
                                      </p:tavLst>
                                    </p:anim>
                                    <p:anim calcmode="lin" valueType="num">
                                      <p:cBhvr>
                                        <p:cTn id="101" dur="1000" fill="hold"/>
                                        <p:tgtEl>
                                          <p:spTgt spid="421"/>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422"/>
                                        </p:tgtEl>
                                        <p:attrNameLst>
                                          <p:attrName>style.visibility</p:attrName>
                                        </p:attrNameLst>
                                      </p:cBhvr>
                                      <p:to>
                                        <p:strVal val="visible"/>
                                      </p:to>
                                    </p:set>
                                    <p:animEffect transition="in" filter="fade">
                                      <p:cBhvr>
                                        <p:cTn id="104" dur="1000"/>
                                        <p:tgtEl>
                                          <p:spTgt spid="422"/>
                                        </p:tgtEl>
                                      </p:cBhvr>
                                    </p:animEffect>
                                    <p:anim calcmode="lin" valueType="num">
                                      <p:cBhvr>
                                        <p:cTn id="105" dur="1000" fill="hold"/>
                                        <p:tgtEl>
                                          <p:spTgt spid="422"/>
                                        </p:tgtEl>
                                        <p:attrNameLst>
                                          <p:attrName>ppt_x</p:attrName>
                                        </p:attrNameLst>
                                      </p:cBhvr>
                                      <p:tavLst>
                                        <p:tav tm="0">
                                          <p:val>
                                            <p:strVal val="#ppt_x"/>
                                          </p:val>
                                        </p:tav>
                                        <p:tav tm="100000">
                                          <p:val>
                                            <p:strVal val="#ppt_x"/>
                                          </p:val>
                                        </p:tav>
                                      </p:tavLst>
                                    </p:anim>
                                    <p:anim calcmode="lin" valueType="num">
                                      <p:cBhvr>
                                        <p:cTn id="106" dur="1000" fill="hold"/>
                                        <p:tgtEl>
                                          <p:spTgt spid="422"/>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513"/>
                                        </p:tgtEl>
                                        <p:attrNameLst>
                                          <p:attrName>style.visibility</p:attrName>
                                        </p:attrNameLst>
                                      </p:cBhvr>
                                      <p:to>
                                        <p:strVal val="visible"/>
                                      </p:to>
                                    </p:set>
                                    <p:animEffect transition="in" filter="fade">
                                      <p:cBhvr>
                                        <p:cTn id="109" dur="1000"/>
                                        <p:tgtEl>
                                          <p:spTgt spid="513"/>
                                        </p:tgtEl>
                                      </p:cBhvr>
                                    </p:animEffect>
                                    <p:anim calcmode="lin" valueType="num">
                                      <p:cBhvr>
                                        <p:cTn id="110" dur="1000" fill="hold"/>
                                        <p:tgtEl>
                                          <p:spTgt spid="513"/>
                                        </p:tgtEl>
                                        <p:attrNameLst>
                                          <p:attrName>ppt_x</p:attrName>
                                        </p:attrNameLst>
                                      </p:cBhvr>
                                      <p:tavLst>
                                        <p:tav tm="0">
                                          <p:val>
                                            <p:strVal val="#ppt_x"/>
                                          </p:val>
                                        </p:tav>
                                        <p:tav tm="100000">
                                          <p:val>
                                            <p:strVal val="#ppt_x"/>
                                          </p:val>
                                        </p:tav>
                                      </p:tavLst>
                                    </p:anim>
                                    <p:anim calcmode="lin" valueType="num">
                                      <p:cBhvr>
                                        <p:cTn id="111" dur="1000" fill="hold"/>
                                        <p:tgtEl>
                                          <p:spTgt spid="513"/>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7"/>
                                        </p:tgtEl>
                                        <p:attrNameLst>
                                          <p:attrName>style.visibility</p:attrName>
                                        </p:attrNameLst>
                                      </p:cBhvr>
                                      <p:to>
                                        <p:strVal val="visible"/>
                                      </p:to>
                                    </p:set>
                                    <p:animEffect transition="in" filter="fade">
                                      <p:cBhvr>
                                        <p:cTn id="114" dur="1000"/>
                                        <p:tgtEl>
                                          <p:spTgt spid="7"/>
                                        </p:tgtEl>
                                      </p:cBhvr>
                                    </p:animEffect>
                                    <p:anim calcmode="lin" valueType="num">
                                      <p:cBhvr>
                                        <p:cTn id="115" dur="1000" fill="hold"/>
                                        <p:tgtEl>
                                          <p:spTgt spid="7"/>
                                        </p:tgtEl>
                                        <p:attrNameLst>
                                          <p:attrName>ppt_x</p:attrName>
                                        </p:attrNameLst>
                                      </p:cBhvr>
                                      <p:tavLst>
                                        <p:tav tm="0">
                                          <p:val>
                                            <p:strVal val="#ppt_x"/>
                                          </p:val>
                                        </p:tav>
                                        <p:tav tm="100000">
                                          <p:val>
                                            <p:strVal val="#ppt_x"/>
                                          </p:val>
                                        </p:tav>
                                      </p:tavLst>
                                    </p:anim>
                                    <p:anim calcmode="lin" valueType="num">
                                      <p:cBhvr>
                                        <p:cTn id="1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nodeType="clickEffect">
                                  <p:stCondLst>
                                    <p:cond delay="0"/>
                                  </p:stCondLst>
                                  <p:childTnLst>
                                    <p:set>
                                      <p:cBhvr>
                                        <p:cTn id="120" dur="1" fill="hold">
                                          <p:stCondLst>
                                            <p:cond delay="0"/>
                                          </p:stCondLst>
                                        </p:cTn>
                                        <p:tgtEl>
                                          <p:spTgt spid="440"/>
                                        </p:tgtEl>
                                        <p:attrNameLst>
                                          <p:attrName>style.visibility</p:attrName>
                                        </p:attrNameLst>
                                      </p:cBhvr>
                                      <p:to>
                                        <p:strVal val="visible"/>
                                      </p:to>
                                    </p:set>
                                    <p:anim calcmode="lin" valueType="num">
                                      <p:cBhvr additive="base">
                                        <p:cTn id="121" dur="500" fill="hold"/>
                                        <p:tgtEl>
                                          <p:spTgt spid="440"/>
                                        </p:tgtEl>
                                        <p:attrNameLst>
                                          <p:attrName>ppt_x</p:attrName>
                                        </p:attrNameLst>
                                      </p:cBhvr>
                                      <p:tavLst>
                                        <p:tav tm="0">
                                          <p:val>
                                            <p:strVal val="#ppt_x"/>
                                          </p:val>
                                        </p:tav>
                                        <p:tav tm="100000">
                                          <p:val>
                                            <p:strVal val="#ppt_x"/>
                                          </p:val>
                                        </p:tav>
                                      </p:tavLst>
                                    </p:anim>
                                    <p:anim calcmode="lin" valueType="num">
                                      <p:cBhvr additive="base">
                                        <p:cTn id="122" dur="500" fill="hold"/>
                                        <p:tgtEl>
                                          <p:spTgt spid="440"/>
                                        </p:tgtEl>
                                        <p:attrNameLst>
                                          <p:attrName>ppt_y</p:attrName>
                                        </p:attrNameLst>
                                      </p:cBhvr>
                                      <p:tavLst>
                                        <p:tav tm="0">
                                          <p:val>
                                            <p:strVal val="1+#ppt_h/2"/>
                                          </p:val>
                                        </p:tav>
                                        <p:tav tm="100000">
                                          <p:val>
                                            <p:strVal val="#ppt_y"/>
                                          </p:val>
                                        </p:tav>
                                      </p:tavLst>
                                    </p:anim>
                                  </p:childTnLst>
                                </p:cTn>
                              </p:par>
                              <p:par>
                                <p:cTn id="123" presetID="2" presetClass="entr" presetSubtype="4" fill="hold" nodeType="withEffect">
                                  <p:stCondLst>
                                    <p:cond delay="0"/>
                                  </p:stCondLst>
                                  <p:childTnLst>
                                    <p:set>
                                      <p:cBhvr>
                                        <p:cTn id="124" dur="1" fill="hold">
                                          <p:stCondLst>
                                            <p:cond delay="0"/>
                                          </p:stCondLst>
                                        </p:cTn>
                                        <p:tgtEl>
                                          <p:spTgt spid="441"/>
                                        </p:tgtEl>
                                        <p:attrNameLst>
                                          <p:attrName>style.visibility</p:attrName>
                                        </p:attrNameLst>
                                      </p:cBhvr>
                                      <p:to>
                                        <p:strVal val="visible"/>
                                      </p:to>
                                    </p:set>
                                    <p:anim calcmode="lin" valueType="num">
                                      <p:cBhvr additive="base">
                                        <p:cTn id="125" dur="500" fill="hold"/>
                                        <p:tgtEl>
                                          <p:spTgt spid="441"/>
                                        </p:tgtEl>
                                        <p:attrNameLst>
                                          <p:attrName>ppt_x</p:attrName>
                                        </p:attrNameLst>
                                      </p:cBhvr>
                                      <p:tavLst>
                                        <p:tav tm="0">
                                          <p:val>
                                            <p:strVal val="#ppt_x"/>
                                          </p:val>
                                        </p:tav>
                                        <p:tav tm="100000">
                                          <p:val>
                                            <p:strVal val="#ppt_x"/>
                                          </p:val>
                                        </p:tav>
                                      </p:tavLst>
                                    </p:anim>
                                    <p:anim calcmode="lin" valueType="num">
                                      <p:cBhvr additive="base">
                                        <p:cTn id="126" dur="500" fill="hold"/>
                                        <p:tgtEl>
                                          <p:spTgt spid="441"/>
                                        </p:tgtEl>
                                        <p:attrNameLst>
                                          <p:attrName>ppt_y</p:attrName>
                                        </p:attrNameLst>
                                      </p:cBhvr>
                                      <p:tavLst>
                                        <p:tav tm="0">
                                          <p:val>
                                            <p:strVal val="1+#ppt_h/2"/>
                                          </p:val>
                                        </p:tav>
                                        <p:tav tm="100000">
                                          <p:val>
                                            <p:strVal val="#ppt_y"/>
                                          </p:val>
                                        </p:tav>
                                      </p:tavLst>
                                    </p:anim>
                                  </p:childTnLst>
                                </p:cTn>
                              </p:par>
                              <p:par>
                                <p:cTn id="127" presetID="2" presetClass="entr" presetSubtype="4" fill="hold" nodeType="withEffect">
                                  <p:stCondLst>
                                    <p:cond delay="0"/>
                                  </p:stCondLst>
                                  <p:childTnLst>
                                    <p:set>
                                      <p:cBhvr>
                                        <p:cTn id="128" dur="1" fill="hold">
                                          <p:stCondLst>
                                            <p:cond delay="0"/>
                                          </p:stCondLst>
                                        </p:cTn>
                                        <p:tgtEl>
                                          <p:spTgt spid="470"/>
                                        </p:tgtEl>
                                        <p:attrNameLst>
                                          <p:attrName>style.visibility</p:attrName>
                                        </p:attrNameLst>
                                      </p:cBhvr>
                                      <p:to>
                                        <p:strVal val="visible"/>
                                      </p:to>
                                    </p:set>
                                    <p:anim calcmode="lin" valueType="num">
                                      <p:cBhvr additive="base">
                                        <p:cTn id="129" dur="500" fill="hold"/>
                                        <p:tgtEl>
                                          <p:spTgt spid="470"/>
                                        </p:tgtEl>
                                        <p:attrNameLst>
                                          <p:attrName>ppt_x</p:attrName>
                                        </p:attrNameLst>
                                      </p:cBhvr>
                                      <p:tavLst>
                                        <p:tav tm="0">
                                          <p:val>
                                            <p:strVal val="#ppt_x"/>
                                          </p:val>
                                        </p:tav>
                                        <p:tav tm="100000">
                                          <p:val>
                                            <p:strVal val="#ppt_x"/>
                                          </p:val>
                                        </p:tav>
                                      </p:tavLst>
                                    </p:anim>
                                    <p:anim calcmode="lin" valueType="num">
                                      <p:cBhvr additive="base">
                                        <p:cTn id="130" dur="500" fill="hold"/>
                                        <p:tgtEl>
                                          <p:spTgt spid="470"/>
                                        </p:tgtEl>
                                        <p:attrNameLst>
                                          <p:attrName>ppt_y</p:attrName>
                                        </p:attrNameLst>
                                      </p:cBhvr>
                                      <p:tavLst>
                                        <p:tav tm="0">
                                          <p:val>
                                            <p:strVal val="1+#ppt_h/2"/>
                                          </p:val>
                                        </p:tav>
                                        <p:tav tm="100000">
                                          <p:val>
                                            <p:strVal val="#ppt_y"/>
                                          </p:val>
                                        </p:tav>
                                      </p:tavLst>
                                    </p:anim>
                                  </p:childTnLst>
                                </p:cTn>
                              </p:par>
                              <p:par>
                                <p:cTn id="131" presetID="2" presetClass="entr" presetSubtype="4" fill="hold" nodeType="withEffect">
                                  <p:stCondLst>
                                    <p:cond delay="0"/>
                                  </p:stCondLst>
                                  <p:childTnLst>
                                    <p:set>
                                      <p:cBhvr>
                                        <p:cTn id="132" dur="1" fill="hold">
                                          <p:stCondLst>
                                            <p:cond delay="0"/>
                                          </p:stCondLst>
                                        </p:cTn>
                                        <p:tgtEl>
                                          <p:spTgt spid="8"/>
                                        </p:tgtEl>
                                        <p:attrNameLst>
                                          <p:attrName>style.visibility</p:attrName>
                                        </p:attrNameLst>
                                      </p:cBhvr>
                                      <p:to>
                                        <p:strVal val="visible"/>
                                      </p:to>
                                    </p:set>
                                    <p:anim calcmode="lin" valueType="num">
                                      <p:cBhvr additive="base">
                                        <p:cTn id="133" dur="500" fill="hold"/>
                                        <p:tgtEl>
                                          <p:spTgt spid="8"/>
                                        </p:tgtEl>
                                        <p:attrNameLst>
                                          <p:attrName>ppt_x</p:attrName>
                                        </p:attrNameLst>
                                      </p:cBhvr>
                                      <p:tavLst>
                                        <p:tav tm="0">
                                          <p:val>
                                            <p:strVal val="#ppt_x"/>
                                          </p:val>
                                        </p:tav>
                                        <p:tav tm="100000">
                                          <p:val>
                                            <p:strVal val="#ppt_x"/>
                                          </p:val>
                                        </p:tav>
                                      </p:tavLst>
                                    </p:anim>
                                    <p:anim calcmode="lin" valueType="num">
                                      <p:cBhvr additive="base">
                                        <p:cTn id="134" dur="500" fill="hold"/>
                                        <p:tgtEl>
                                          <p:spTgt spid="8"/>
                                        </p:tgtEl>
                                        <p:attrNameLst>
                                          <p:attrName>ppt_y</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478"/>
                                        </p:tgtEl>
                                        <p:attrNameLst>
                                          <p:attrName>style.visibility</p:attrName>
                                        </p:attrNameLst>
                                      </p:cBhvr>
                                      <p:to>
                                        <p:strVal val="visible"/>
                                      </p:to>
                                    </p:set>
                                    <p:anim calcmode="lin" valueType="num">
                                      <p:cBhvr additive="base">
                                        <p:cTn id="137" dur="500" fill="hold"/>
                                        <p:tgtEl>
                                          <p:spTgt spid="478"/>
                                        </p:tgtEl>
                                        <p:attrNameLst>
                                          <p:attrName>ppt_x</p:attrName>
                                        </p:attrNameLst>
                                      </p:cBhvr>
                                      <p:tavLst>
                                        <p:tav tm="0">
                                          <p:val>
                                            <p:strVal val="#ppt_x"/>
                                          </p:val>
                                        </p:tav>
                                        <p:tav tm="100000">
                                          <p:val>
                                            <p:strVal val="#ppt_x"/>
                                          </p:val>
                                        </p:tav>
                                      </p:tavLst>
                                    </p:anim>
                                    <p:anim calcmode="lin" valueType="num">
                                      <p:cBhvr additive="base">
                                        <p:cTn id="138" dur="500" fill="hold"/>
                                        <p:tgtEl>
                                          <p:spTgt spid="478"/>
                                        </p:tgtEl>
                                        <p:attrNameLst>
                                          <p:attrName>ppt_y</p:attrName>
                                        </p:attrNameLst>
                                      </p:cBhvr>
                                      <p:tavLst>
                                        <p:tav tm="0">
                                          <p:val>
                                            <p:strVal val="1+#ppt_h/2"/>
                                          </p:val>
                                        </p:tav>
                                        <p:tav tm="100000">
                                          <p:val>
                                            <p:strVal val="#ppt_y"/>
                                          </p:val>
                                        </p:tav>
                                      </p:tavLst>
                                    </p:anim>
                                  </p:childTnLst>
                                </p:cTn>
                              </p:par>
                            </p:childTnLst>
                          </p:cTn>
                        </p:par>
                        <p:par>
                          <p:cTn id="139" fill="hold">
                            <p:stCondLst>
                              <p:cond delay="500"/>
                            </p:stCondLst>
                            <p:childTnLst>
                              <p:par>
                                <p:cTn id="140" presetID="31" presetClass="entr" presetSubtype="0" fill="hold" grpId="0" nodeType="afterEffect">
                                  <p:stCondLst>
                                    <p:cond delay="0"/>
                                  </p:stCondLst>
                                  <p:childTnLst>
                                    <p:set>
                                      <p:cBhvr>
                                        <p:cTn id="141" dur="1" fill="hold">
                                          <p:stCondLst>
                                            <p:cond delay="0"/>
                                          </p:stCondLst>
                                        </p:cTn>
                                        <p:tgtEl>
                                          <p:spTgt spid="477"/>
                                        </p:tgtEl>
                                        <p:attrNameLst>
                                          <p:attrName>style.visibility</p:attrName>
                                        </p:attrNameLst>
                                      </p:cBhvr>
                                      <p:to>
                                        <p:strVal val="visible"/>
                                      </p:to>
                                    </p:set>
                                    <p:anim calcmode="lin" valueType="num">
                                      <p:cBhvr>
                                        <p:cTn id="142" dur="1000" fill="hold"/>
                                        <p:tgtEl>
                                          <p:spTgt spid="477"/>
                                        </p:tgtEl>
                                        <p:attrNameLst>
                                          <p:attrName>ppt_w</p:attrName>
                                        </p:attrNameLst>
                                      </p:cBhvr>
                                      <p:tavLst>
                                        <p:tav tm="0">
                                          <p:val>
                                            <p:fltVal val="0"/>
                                          </p:val>
                                        </p:tav>
                                        <p:tav tm="100000">
                                          <p:val>
                                            <p:strVal val="#ppt_w"/>
                                          </p:val>
                                        </p:tav>
                                      </p:tavLst>
                                    </p:anim>
                                    <p:anim calcmode="lin" valueType="num">
                                      <p:cBhvr>
                                        <p:cTn id="143" dur="1000" fill="hold"/>
                                        <p:tgtEl>
                                          <p:spTgt spid="477"/>
                                        </p:tgtEl>
                                        <p:attrNameLst>
                                          <p:attrName>ppt_h</p:attrName>
                                        </p:attrNameLst>
                                      </p:cBhvr>
                                      <p:tavLst>
                                        <p:tav tm="0">
                                          <p:val>
                                            <p:fltVal val="0"/>
                                          </p:val>
                                        </p:tav>
                                        <p:tav tm="100000">
                                          <p:val>
                                            <p:strVal val="#ppt_h"/>
                                          </p:val>
                                        </p:tav>
                                      </p:tavLst>
                                    </p:anim>
                                    <p:anim calcmode="lin" valueType="num">
                                      <p:cBhvr>
                                        <p:cTn id="144" dur="1000" fill="hold"/>
                                        <p:tgtEl>
                                          <p:spTgt spid="477"/>
                                        </p:tgtEl>
                                        <p:attrNameLst>
                                          <p:attrName>style.rotation</p:attrName>
                                        </p:attrNameLst>
                                      </p:cBhvr>
                                      <p:tavLst>
                                        <p:tav tm="0">
                                          <p:val>
                                            <p:fltVal val="90"/>
                                          </p:val>
                                        </p:tav>
                                        <p:tav tm="100000">
                                          <p:val>
                                            <p:fltVal val="0"/>
                                          </p:val>
                                        </p:tav>
                                      </p:tavLst>
                                    </p:anim>
                                    <p:animEffect transition="in" filter="fade">
                                      <p:cBhvr>
                                        <p:cTn id="145" dur="1000"/>
                                        <p:tgtEl>
                                          <p:spTgt spid="477"/>
                                        </p:tgtEl>
                                      </p:cBhvr>
                                    </p:animEffect>
                                  </p:childTnLst>
                                </p:cTn>
                              </p:par>
                            </p:childTnLst>
                          </p:cTn>
                        </p:par>
                      </p:childTnLst>
                    </p:cTn>
                  </p:par>
                  <p:par>
                    <p:cTn id="146" fill="hold">
                      <p:stCondLst>
                        <p:cond delay="indefinite"/>
                      </p:stCondLst>
                      <p:childTnLst>
                        <p:par>
                          <p:cTn id="147" fill="hold">
                            <p:stCondLst>
                              <p:cond delay="0"/>
                            </p:stCondLst>
                            <p:childTnLst>
                              <p:par>
                                <p:cTn id="148" presetID="26" presetClass="entr" presetSubtype="0" fill="hold" grpId="0" nodeType="clickEffect">
                                  <p:stCondLst>
                                    <p:cond delay="0"/>
                                  </p:stCondLst>
                                  <p:childTnLst>
                                    <p:set>
                                      <p:cBhvr>
                                        <p:cTn id="149" dur="1" fill="hold">
                                          <p:stCondLst>
                                            <p:cond delay="0"/>
                                          </p:stCondLst>
                                        </p:cTn>
                                        <p:tgtEl>
                                          <p:spTgt spid="169"/>
                                        </p:tgtEl>
                                        <p:attrNameLst>
                                          <p:attrName>style.visibility</p:attrName>
                                        </p:attrNameLst>
                                      </p:cBhvr>
                                      <p:to>
                                        <p:strVal val="visible"/>
                                      </p:to>
                                    </p:set>
                                    <p:animEffect transition="in" filter="wipe(down)">
                                      <p:cBhvr>
                                        <p:cTn id="150" dur="580">
                                          <p:stCondLst>
                                            <p:cond delay="0"/>
                                          </p:stCondLst>
                                        </p:cTn>
                                        <p:tgtEl>
                                          <p:spTgt spid="169"/>
                                        </p:tgtEl>
                                      </p:cBhvr>
                                    </p:animEffect>
                                    <p:anim calcmode="lin" valueType="num">
                                      <p:cBhvr>
                                        <p:cTn id="151" dur="1822" tmFilter="0,0; 0.14,0.36; 0.43,0.73; 0.71,0.91; 1.0,1.0">
                                          <p:stCondLst>
                                            <p:cond delay="0"/>
                                          </p:stCondLst>
                                        </p:cTn>
                                        <p:tgtEl>
                                          <p:spTgt spid="169"/>
                                        </p:tgtEl>
                                        <p:attrNameLst>
                                          <p:attrName>ppt_x</p:attrName>
                                        </p:attrNameLst>
                                      </p:cBhvr>
                                      <p:tavLst>
                                        <p:tav tm="0">
                                          <p:val>
                                            <p:strVal val="#ppt_x-0.25"/>
                                          </p:val>
                                        </p:tav>
                                        <p:tav tm="100000">
                                          <p:val>
                                            <p:strVal val="#ppt_x"/>
                                          </p:val>
                                        </p:tav>
                                      </p:tavLst>
                                    </p:anim>
                                    <p:anim calcmode="lin" valueType="num">
                                      <p:cBhvr>
                                        <p:cTn id="152" dur="664" tmFilter="0.0,0.0; 0.25,0.07; 0.50,0.2; 0.75,0.467; 1.0,1.0">
                                          <p:stCondLst>
                                            <p:cond delay="0"/>
                                          </p:stCondLst>
                                        </p:cTn>
                                        <p:tgtEl>
                                          <p:spTgt spid="169"/>
                                        </p:tgtEl>
                                        <p:attrNameLst>
                                          <p:attrName>ppt_y</p:attrName>
                                        </p:attrNameLst>
                                      </p:cBhvr>
                                      <p:tavLst>
                                        <p:tav tm="0" fmla="#ppt_y-sin(pi*$)/3">
                                          <p:val>
                                            <p:fltVal val="0.5"/>
                                          </p:val>
                                        </p:tav>
                                        <p:tav tm="100000">
                                          <p:val>
                                            <p:fltVal val="1"/>
                                          </p:val>
                                        </p:tav>
                                      </p:tavLst>
                                    </p:anim>
                                    <p:anim calcmode="lin" valueType="num">
                                      <p:cBhvr>
                                        <p:cTn id="153" dur="664" tmFilter="0, 0; 0.125,0.2665; 0.25,0.4; 0.375,0.465; 0.5,0.5;  0.625,0.535; 0.75,0.6; 0.875,0.7335; 1,1">
                                          <p:stCondLst>
                                            <p:cond delay="664"/>
                                          </p:stCondLst>
                                        </p:cTn>
                                        <p:tgtEl>
                                          <p:spTgt spid="169"/>
                                        </p:tgtEl>
                                        <p:attrNameLst>
                                          <p:attrName>ppt_y</p:attrName>
                                        </p:attrNameLst>
                                      </p:cBhvr>
                                      <p:tavLst>
                                        <p:tav tm="0" fmla="#ppt_y-sin(pi*$)/9">
                                          <p:val>
                                            <p:fltVal val="0"/>
                                          </p:val>
                                        </p:tav>
                                        <p:tav tm="100000">
                                          <p:val>
                                            <p:fltVal val="1"/>
                                          </p:val>
                                        </p:tav>
                                      </p:tavLst>
                                    </p:anim>
                                    <p:anim calcmode="lin" valueType="num">
                                      <p:cBhvr>
                                        <p:cTn id="154" dur="332" tmFilter="0, 0; 0.125,0.2665; 0.25,0.4; 0.375,0.465; 0.5,0.5;  0.625,0.535; 0.75,0.6; 0.875,0.7335; 1,1">
                                          <p:stCondLst>
                                            <p:cond delay="1324"/>
                                          </p:stCondLst>
                                        </p:cTn>
                                        <p:tgtEl>
                                          <p:spTgt spid="169"/>
                                        </p:tgtEl>
                                        <p:attrNameLst>
                                          <p:attrName>ppt_y</p:attrName>
                                        </p:attrNameLst>
                                      </p:cBhvr>
                                      <p:tavLst>
                                        <p:tav tm="0" fmla="#ppt_y-sin(pi*$)/27">
                                          <p:val>
                                            <p:fltVal val="0"/>
                                          </p:val>
                                        </p:tav>
                                        <p:tav tm="100000">
                                          <p:val>
                                            <p:fltVal val="1"/>
                                          </p:val>
                                        </p:tav>
                                      </p:tavLst>
                                    </p:anim>
                                    <p:anim calcmode="lin" valueType="num">
                                      <p:cBhvr>
                                        <p:cTn id="155" dur="164" tmFilter="0, 0; 0.125,0.2665; 0.25,0.4; 0.375,0.465; 0.5,0.5;  0.625,0.535; 0.75,0.6; 0.875,0.7335; 1,1">
                                          <p:stCondLst>
                                            <p:cond delay="1656"/>
                                          </p:stCondLst>
                                        </p:cTn>
                                        <p:tgtEl>
                                          <p:spTgt spid="169"/>
                                        </p:tgtEl>
                                        <p:attrNameLst>
                                          <p:attrName>ppt_y</p:attrName>
                                        </p:attrNameLst>
                                      </p:cBhvr>
                                      <p:tavLst>
                                        <p:tav tm="0" fmla="#ppt_y-sin(pi*$)/81">
                                          <p:val>
                                            <p:fltVal val="0"/>
                                          </p:val>
                                        </p:tav>
                                        <p:tav tm="100000">
                                          <p:val>
                                            <p:fltVal val="1"/>
                                          </p:val>
                                        </p:tav>
                                      </p:tavLst>
                                    </p:anim>
                                    <p:animScale>
                                      <p:cBhvr>
                                        <p:cTn id="156" dur="26">
                                          <p:stCondLst>
                                            <p:cond delay="650"/>
                                          </p:stCondLst>
                                        </p:cTn>
                                        <p:tgtEl>
                                          <p:spTgt spid="169"/>
                                        </p:tgtEl>
                                      </p:cBhvr>
                                      <p:to x="100000" y="60000"/>
                                    </p:animScale>
                                    <p:animScale>
                                      <p:cBhvr>
                                        <p:cTn id="157" dur="166" decel="50000">
                                          <p:stCondLst>
                                            <p:cond delay="676"/>
                                          </p:stCondLst>
                                        </p:cTn>
                                        <p:tgtEl>
                                          <p:spTgt spid="169"/>
                                        </p:tgtEl>
                                      </p:cBhvr>
                                      <p:to x="100000" y="100000"/>
                                    </p:animScale>
                                    <p:animScale>
                                      <p:cBhvr>
                                        <p:cTn id="158" dur="26">
                                          <p:stCondLst>
                                            <p:cond delay="1312"/>
                                          </p:stCondLst>
                                        </p:cTn>
                                        <p:tgtEl>
                                          <p:spTgt spid="169"/>
                                        </p:tgtEl>
                                      </p:cBhvr>
                                      <p:to x="100000" y="80000"/>
                                    </p:animScale>
                                    <p:animScale>
                                      <p:cBhvr>
                                        <p:cTn id="159" dur="166" decel="50000">
                                          <p:stCondLst>
                                            <p:cond delay="1338"/>
                                          </p:stCondLst>
                                        </p:cTn>
                                        <p:tgtEl>
                                          <p:spTgt spid="169"/>
                                        </p:tgtEl>
                                      </p:cBhvr>
                                      <p:to x="100000" y="100000"/>
                                    </p:animScale>
                                    <p:animScale>
                                      <p:cBhvr>
                                        <p:cTn id="160" dur="26">
                                          <p:stCondLst>
                                            <p:cond delay="1642"/>
                                          </p:stCondLst>
                                        </p:cTn>
                                        <p:tgtEl>
                                          <p:spTgt spid="169"/>
                                        </p:tgtEl>
                                      </p:cBhvr>
                                      <p:to x="100000" y="90000"/>
                                    </p:animScale>
                                    <p:animScale>
                                      <p:cBhvr>
                                        <p:cTn id="161" dur="166" decel="50000">
                                          <p:stCondLst>
                                            <p:cond delay="1668"/>
                                          </p:stCondLst>
                                        </p:cTn>
                                        <p:tgtEl>
                                          <p:spTgt spid="169"/>
                                        </p:tgtEl>
                                      </p:cBhvr>
                                      <p:to x="100000" y="100000"/>
                                    </p:animScale>
                                    <p:animScale>
                                      <p:cBhvr>
                                        <p:cTn id="162" dur="26">
                                          <p:stCondLst>
                                            <p:cond delay="1808"/>
                                          </p:stCondLst>
                                        </p:cTn>
                                        <p:tgtEl>
                                          <p:spTgt spid="169"/>
                                        </p:tgtEl>
                                      </p:cBhvr>
                                      <p:to x="100000" y="95000"/>
                                    </p:animScale>
                                    <p:animScale>
                                      <p:cBhvr>
                                        <p:cTn id="163" dur="166" decel="50000">
                                          <p:stCondLst>
                                            <p:cond delay="1834"/>
                                          </p:stCondLst>
                                        </p:cTn>
                                        <p:tgtEl>
                                          <p:spTgt spid="16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22" grpId="0" animBg="1"/>
      <p:bldP spid="424" grpId="0" animBg="1"/>
      <p:bldP spid="438" grpId="0" animBg="1"/>
      <p:bldP spid="477" grpId="0" animBg="1"/>
      <p:bldP spid="513" grpId="0" animBg="1"/>
      <p:bldP spid="514" grpId="0" animBg="1"/>
      <p:bldP spid="515" grpId="0" animBg="1"/>
      <p:bldP spid="516" grpId="0"/>
      <p:bldP spid="16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435</TotalTime>
  <Words>3221</Words>
  <Application>Microsoft Office PowerPoint</Application>
  <PresentationFormat>Widescreen</PresentationFormat>
  <Paragraphs>752</Paragraphs>
  <Slides>41</Slides>
  <Notes>34</Notes>
  <HiddenSlides>5</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41</vt:i4>
      </vt:variant>
    </vt:vector>
  </HeadingPairs>
  <TitlesOfParts>
    <vt:vector size="55" baseType="lpstr">
      <vt:lpstr>MS PGothic</vt:lpstr>
      <vt:lpstr>SimSun</vt:lpstr>
      <vt:lpstr>Arial</vt:lpstr>
      <vt:lpstr>Calibri</vt:lpstr>
      <vt:lpstr>Calibri Light</vt:lpstr>
      <vt:lpstr>Cambria Math</vt:lpstr>
      <vt:lpstr>Consolas</vt:lpstr>
      <vt:lpstr>Segoe</vt:lpstr>
      <vt:lpstr>Segoe UI</vt:lpstr>
      <vt:lpstr>Segoe UI Light</vt:lpstr>
      <vt:lpstr>Times New Roman</vt:lpstr>
      <vt:lpstr>Wingdings</vt:lpstr>
      <vt:lpstr>Office Theme</vt:lpstr>
      <vt:lpstr>1_5-30610_Microsoft_Ignite_Keynote_Template</vt:lpstr>
      <vt:lpstr>PowerPoint Presentation</vt:lpstr>
      <vt:lpstr>Windows Server 2016, Containers and Next Generation Micro Services</vt:lpstr>
      <vt:lpstr>Datacenter inflection points</vt:lpstr>
      <vt:lpstr>Containerization</vt:lpstr>
      <vt:lpstr>What is DevOps…</vt:lpstr>
      <vt:lpstr>Tip: Must Read Book </vt:lpstr>
      <vt:lpstr>Traditional vs modern dev-ops</vt:lpstr>
      <vt:lpstr>Session VS VM (or VDI)</vt:lpstr>
      <vt:lpstr>Containers</vt:lpstr>
      <vt:lpstr>Container Run-time</vt:lpstr>
      <vt:lpstr>Container Run-time</vt:lpstr>
      <vt:lpstr>Container Run-time</vt:lpstr>
      <vt:lpstr>Container Run-time</vt:lpstr>
      <vt:lpstr>Microsoft’s Container Runtimes</vt:lpstr>
      <vt:lpstr>Thin Container Operating System Environments</vt:lpstr>
      <vt:lpstr>What is in A Container Image … and Creation</vt:lpstr>
      <vt:lpstr>Image Creation</vt:lpstr>
      <vt:lpstr>Image Creation</vt:lpstr>
      <vt:lpstr>Image Creation</vt:lpstr>
      <vt:lpstr>Image Creation</vt:lpstr>
      <vt:lpstr>Image Creation</vt:lpstr>
      <vt:lpstr>Image Creation</vt:lpstr>
      <vt:lpstr>Image Creation</vt:lpstr>
      <vt:lpstr>Image Creation</vt:lpstr>
      <vt:lpstr>Modern App Development, Flexible Isolation</vt:lpstr>
      <vt:lpstr>Monolith and Microservices</vt:lpstr>
      <vt:lpstr>DevOps &amp; Monolithic vs Micro Services</vt:lpstr>
      <vt:lpstr>What’s the downside?</vt:lpstr>
      <vt:lpstr>Sample microservices application dev-ops flow using containers</vt:lpstr>
      <vt:lpstr>Dev/Ops Process with Containers</vt:lpstr>
      <vt:lpstr>Higher Level Services</vt:lpstr>
      <vt:lpstr>PowerPoint Presentation</vt:lpstr>
      <vt:lpstr>PowerPoint Presentation</vt:lpstr>
      <vt:lpstr>How Long Will it take to be mainstream?</vt:lpstr>
      <vt:lpstr>Containers Offer</vt:lpstr>
      <vt:lpstr>Making Them Ideal For</vt:lpstr>
      <vt:lpstr>Azure Container Service Template</vt:lpstr>
      <vt:lpstr>Learn more  with FREE  IT Pro Resources</vt:lpstr>
      <vt:lpstr>Free Resources for DevOps Practices</vt:lpstr>
      <vt:lpstr>Agenda/Objectives</vt:lpstr>
      <vt:lpstr>What’s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Stolts</dc:creator>
  <cp:lastModifiedBy>Dan Stolts</cp:lastModifiedBy>
  <cp:revision>45</cp:revision>
  <dcterms:created xsi:type="dcterms:W3CDTF">2016-07-18T18:09:56Z</dcterms:created>
  <dcterms:modified xsi:type="dcterms:W3CDTF">2016-07-25T13:42:59Z</dcterms:modified>
</cp:coreProperties>
</file>